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68"/>
  </p:notesMasterIdLst>
  <p:sldIdLst>
    <p:sldId id="548" r:id="rId2"/>
    <p:sldId id="550" r:id="rId3"/>
    <p:sldId id="551" r:id="rId4"/>
    <p:sldId id="552" r:id="rId5"/>
    <p:sldId id="553" r:id="rId6"/>
    <p:sldId id="554" r:id="rId7"/>
    <p:sldId id="555" r:id="rId8"/>
    <p:sldId id="556" r:id="rId9"/>
    <p:sldId id="557" r:id="rId10"/>
    <p:sldId id="558" r:id="rId11"/>
    <p:sldId id="559" r:id="rId12"/>
    <p:sldId id="560" r:id="rId13"/>
    <p:sldId id="561" r:id="rId14"/>
    <p:sldId id="562" r:id="rId15"/>
    <p:sldId id="563" r:id="rId16"/>
    <p:sldId id="564" r:id="rId17"/>
    <p:sldId id="565" r:id="rId18"/>
    <p:sldId id="566" r:id="rId19"/>
    <p:sldId id="608" r:id="rId20"/>
    <p:sldId id="567" r:id="rId21"/>
    <p:sldId id="568" r:id="rId22"/>
    <p:sldId id="569" r:id="rId23"/>
    <p:sldId id="570" r:id="rId24"/>
    <p:sldId id="571" r:id="rId25"/>
    <p:sldId id="609" r:id="rId26"/>
    <p:sldId id="572" r:id="rId27"/>
    <p:sldId id="573" r:id="rId28"/>
    <p:sldId id="610" r:id="rId29"/>
    <p:sldId id="574" r:id="rId30"/>
    <p:sldId id="575" r:id="rId31"/>
    <p:sldId id="576" r:id="rId32"/>
    <p:sldId id="577" r:id="rId33"/>
    <p:sldId id="612" r:id="rId34"/>
    <p:sldId id="578" r:id="rId35"/>
    <p:sldId id="579" r:id="rId36"/>
    <p:sldId id="580" r:id="rId37"/>
    <p:sldId id="581" r:id="rId38"/>
    <p:sldId id="611" r:id="rId39"/>
    <p:sldId id="582" r:id="rId40"/>
    <p:sldId id="583" r:id="rId41"/>
    <p:sldId id="584" r:id="rId42"/>
    <p:sldId id="613" r:id="rId43"/>
    <p:sldId id="585" r:id="rId44"/>
    <p:sldId id="586" r:id="rId45"/>
    <p:sldId id="587" r:id="rId46"/>
    <p:sldId id="588" r:id="rId47"/>
    <p:sldId id="589" r:id="rId48"/>
    <p:sldId id="590" r:id="rId49"/>
    <p:sldId id="591" r:id="rId50"/>
    <p:sldId id="592" r:id="rId51"/>
    <p:sldId id="593" r:id="rId52"/>
    <p:sldId id="594" r:id="rId53"/>
    <p:sldId id="595" r:id="rId54"/>
    <p:sldId id="596" r:id="rId55"/>
    <p:sldId id="597" r:id="rId56"/>
    <p:sldId id="598" r:id="rId57"/>
    <p:sldId id="599" r:id="rId58"/>
    <p:sldId id="614" r:id="rId59"/>
    <p:sldId id="600" r:id="rId60"/>
    <p:sldId id="601" r:id="rId61"/>
    <p:sldId id="602" r:id="rId62"/>
    <p:sldId id="603" r:id="rId63"/>
    <p:sldId id="604" r:id="rId64"/>
    <p:sldId id="605" r:id="rId65"/>
    <p:sldId id="606" r:id="rId66"/>
    <p:sldId id="607" r:id="rId67"/>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6C3"/>
    <a:srgbClr val="1AA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17" autoAdjust="0"/>
  </p:normalViewPr>
  <p:slideViewPr>
    <p:cSldViewPr snapToGrid="0">
      <p:cViewPr varScale="1">
        <p:scale>
          <a:sx n="68" d="100"/>
          <a:sy n="68" d="100"/>
        </p:scale>
        <p:origin x="144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8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effectLst/>
              </a:defRPr>
            </a:lvl1pPr>
          </a:lstStyle>
          <a:p>
            <a:pPr>
              <a:defRPr/>
            </a:pPr>
            <a:endParaRPr lang="en-US"/>
          </a:p>
        </p:txBody>
      </p:sp>
      <p:sp>
        <p:nvSpPr>
          <p:cNvPr id="168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8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8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effectLst/>
              </a:defRPr>
            </a:lvl1pPr>
          </a:lstStyle>
          <a:p>
            <a:pPr>
              <a:defRPr/>
            </a:pPr>
            <a:endParaRPr lang="en-US"/>
          </a:p>
        </p:txBody>
      </p:sp>
      <p:sp>
        <p:nvSpPr>
          <p:cNvPr id="168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defRPr>
            </a:lvl1pPr>
          </a:lstStyle>
          <a:p>
            <a:pPr>
              <a:defRPr/>
            </a:pPr>
            <a:fld id="{13050D46-C606-4194-A9FF-2827AA5C27C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A898966-DB24-473D-8A31-91584CBFB34A}" type="slidenum">
              <a:rPr lang="en-US" smtClean="0"/>
              <a:pPr/>
              <a:t>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EFB1E35-0714-4713-8F97-621D84FF5CF8}" type="slidenum">
              <a:rPr lang="en-US" smtClean="0"/>
              <a:pPr/>
              <a:t>10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5C301BB-EA65-4F2F-BB62-5E88FC3F6828}" type="slidenum">
              <a:rPr lang="en-US" smtClean="0"/>
              <a:pPr/>
              <a:t>11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A929A32-7D1F-43E7-896A-99B3725AA216}" type="slidenum">
              <a:rPr lang="en-US" smtClean="0"/>
              <a:pPr/>
              <a:t>12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F9A8146-28ED-4FEC-AB1D-3D784EE4C3AC}" type="slidenum">
              <a:rPr lang="en-US" smtClean="0"/>
              <a:pPr/>
              <a:t>13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6A33EBC-D52B-4B00-B06A-51868D653316}" type="slidenum">
              <a:rPr lang="en-US" smtClean="0"/>
              <a:pPr/>
              <a:t>14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2CB891A-368A-4A15-A1B8-51433EC95040}" type="slidenum">
              <a:rPr lang="en-US" smtClean="0"/>
              <a:pPr/>
              <a:t>15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0535BDF-82BC-4492-AEB7-3E71D837D575}" type="slidenum">
              <a:rPr lang="en-US" smtClean="0"/>
              <a:pPr/>
              <a:t>16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6CF1398-19A0-4F4D-863A-D0B654F2E692}" type="slidenum">
              <a:rPr lang="en-US" smtClean="0"/>
              <a:pPr/>
              <a:t>17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A3C216C-3D78-4447-AAAC-1C9F08D9C23C}" type="slidenum">
              <a:rPr lang="en-US" smtClean="0"/>
              <a:pPr/>
              <a:t>18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p>
        </p:txBody>
      </p:sp>
      <p:sp>
        <p:nvSpPr>
          <p:cNvPr id="86020" name="Slide Number Placeholder 3"/>
          <p:cNvSpPr>
            <a:spLocks noGrp="1"/>
          </p:cNvSpPr>
          <p:nvPr>
            <p:ph type="sldNum" sz="quarter" idx="5"/>
          </p:nvPr>
        </p:nvSpPr>
        <p:spPr>
          <a:noFill/>
        </p:spPr>
        <p:txBody>
          <a:bodyPr/>
          <a:lstStyle/>
          <a:p>
            <a:fld id="{2D0E45CE-01F3-42D4-AADF-B0626170243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EE24214-0A7B-45CF-90BC-E49405E7CEC1}" type="slidenum">
              <a:rPr lang="en-US" smtClean="0"/>
              <a:pPr/>
              <a:t>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C61EA2E-284A-4F79-AC6B-E6CA7808DA52}" type="slidenum">
              <a:rPr lang="en-US" smtClean="0"/>
              <a:pPr/>
              <a:t>20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DD2458B-B9F9-4DF6-84B0-6A3B961C859E}" type="slidenum">
              <a:rPr lang="en-US" smtClean="0"/>
              <a:pPr/>
              <a:t>21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0555AB5-6416-496A-99BD-3F6685C9C151}" type="slidenum">
              <a:rPr lang="en-US" smtClean="0"/>
              <a:pPr/>
              <a:t>22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010D06F-C42A-427E-9A15-6659376A69CB}" type="slidenum">
              <a:rPr lang="en-US" smtClean="0"/>
              <a:pPr/>
              <a:t>23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8C1CD2A-CC4E-4DB0-BA0B-4ADEBEC4ADAC}" type="slidenum">
              <a:rPr lang="en-US" smtClean="0"/>
              <a:pPr/>
              <a:t>24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p>
        </p:txBody>
      </p:sp>
      <p:sp>
        <p:nvSpPr>
          <p:cNvPr id="92164" name="Slide Number Placeholder 3"/>
          <p:cNvSpPr>
            <a:spLocks noGrp="1"/>
          </p:cNvSpPr>
          <p:nvPr>
            <p:ph type="sldNum" sz="quarter" idx="5"/>
          </p:nvPr>
        </p:nvSpPr>
        <p:spPr>
          <a:noFill/>
        </p:spPr>
        <p:txBody>
          <a:bodyPr/>
          <a:lstStyle/>
          <a:p>
            <a:fld id="{D7A1C8DD-2471-4D41-AE1E-0140A51B33F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4E7E84B-83F6-4B75-9B2E-54C06750CABD}" type="slidenum">
              <a:rPr lang="en-US" smtClean="0"/>
              <a:pPr/>
              <a:t>26</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C223C22-9200-43E0-9262-03B7C06D0CD9}" type="slidenum">
              <a:rPr lang="en-US" smtClean="0"/>
              <a:pPr/>
              <a:t>27</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a:p>
        </p:txBody>
      </p:sp>
      <p:sp>
        <p:nvSpPr>
          <p:cNvPr id="95236" name="Slide Number Placeholder 3"/>
          <p:cNvSpPr>
            <a:spLocks noGrp="1"/>
          </p:cNvSpPr>
          <p:nvPr>
            <p:ph type="sldNum" sz="quarter" idx="5"/>
          </p:nvPr>
        </p:nvSpPr>
        <p:spPr>
          <a:noFill/>
        </p:spPr>
        <p:txBody>
          <a:bodyPr/>
          <a:lstStyle/>
          <a:p>
            <a:fld id="{9024A850-5112-446A-951B-32862BBE8EB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F7493D3-3C14-45DF-99CA-A1366B1DB714}" type="slidenum">
              <a:rPr lang="en-US" smtClean="0"/>
              <a:pPr/>
              <a:t>29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1BA8691-CBF8-4CA7-A7AE-007D2FF0953C}" type="slidenum">
              <a:rPr lang="en-US" smtClean="0"/>
              <a:pPr/>
              <a:t>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28E267E-F268-4633-AED2-7B98BEBB80D8}" type="slidenum">
              <a:rPr lang="en-US" smtClean="0"/>
              <a:pPr/>
              <a:t>30</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E02807E-125C-4DA0-81D1-72F89D286178}" type="slidenum">
              <a:rPr lang="en-US" smtClean="0"/>
              <a:pPr/>
              <a:t>31</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8883B10-F290-4CF1-A631-F0D5509CDD91}" type="slidenum">
              <a:rPr lang="en-US" smtClean="0"/>
              <a:pPr/>
              <a:t>32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a:p>
        </p:txBody>
      </p:sp>
      <p:sp>
        <p:nvSpPr>
          <p:cNvPr id="111620" name="Slide Number Placeholder 3"/>
          <p:cNvSpPr>
            <a:spLocks noGrp="1"/>
          </p:cNvSpPr>
          <p:nvPr>
            <p:ph type="sldNum" sz="quarter" idx="5"/>
          </p:nvPr>
        </p:nvSpPr>
        <p:spPr>
          <a:noFill/>
        </p:spPr>
        <p:txBody>
          <a:bodyPr/>
          <a:lstStyle/>
          <a:p>
            <a:fld id="{B33EFD06-08E3-439E-9AB5-45659D97EE1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5EAFE1F-6B39-4A21-8FF5-CBA5FCC7F781}" type="slidenum">
              <a:rPr lang="en-US" smtClean="0"/>
              <a:pPr/>
              <a:t>34</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08E3E06-8528-4BF2-B578-07E93B61C67F}" type="slidenum">
              <a:rPr lang="en-US" smtClean="0"/>
              <a:pPr/>
              <a:t>35</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5957472-EA78-4AB1-A066-19AD7A2E1AC0}" type="slidenum">
              <a:rPr lang="en-US" smtClean="0"/>
              <a:pPr/>
              <a:t>36</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3FC2626-10D9-4937-B4CB-DFC06ABB5462}" type="slidenum">
              <a:rPr lang="en-US" smtClean="0"/>
              <a:pPr/>
              <a:t>37</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a:p>
        </p:txBody>
      </p:sp>
      <p:sp>
        <p:nvSpPr>
          <p:cNvPr id="111620" name="Slide Number Placeholder 3"/>
          <p:cNvSpPr>
            <a:spLocks noGrp="1"/>
          </p:cNvSpPr>
          <p:nvPr>
            <p:ph type="sldNum" sz="quarter" idx="5"/>
          </p:nvPr>
        </p:nvSpPr>
        <p:spPr>
          <a:noFill/>
        </p:spPr>
        <p:txBody>
          <a:bodyPr/>
          <a:lstStyle/>
          <a:p>
            <a:fld id="{B33EFD06-08E3-439E-9AB5-45659D97EE1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9430C7E-D6C6-443D-920D-45FCC299CCB5}" type="slidenum">
              <a:rPr lang="en-US" smtClean="0"/>
              <a:pPr/>
              <a:t>39</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74ABF03-9193-4EAF-B33E-DE3C26EAE479}" type="slidenum">
              <a:rPr lang="en-US" smtClean="0"/>
              <a:pPr/>
              <a:t>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384EC0F-04AE-4A1A-A02E-2716EAAC487D}" type="slidenum">
              <a:rPr lang="en-US" smtClean="0"/>
              <a:pPr/>
              <a:t>40</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152863A-D759-4AB7-A798-3DF46843A75F}" type="slidenum">
              <a:rPr lang="en-US" smtClean="0"/>
              <a:pPr/>
              <a:t>41</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a:p>
        </p:txBody>
      </p:sp>
      <p:sp>
        <p:nvSpPr>
          <p:cNvPr id="111620" name="Slide Number Placeholder 3"/>
          <p:cNvSpPr>
            <a:spLocks noGrp="1"/>
          </p:cNvSpPr>
          <p:nvPr>
            <p:ph type="sldNum" sz="quarter" idx="5"/>
          </p:nvPr>
        </p:nvSpPr>
        <p:spPr>
          <a:noFill/>
        </p:spPr>
        <p:txBody>
          <a:bodyPr/>
          <a:lstStyle/>
          <a:p>
            <a:fld id="{B33EFD06-08E3-439E-9AB5-45659D97EE1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169E52B-9414-47C8-A293-8CE78AAF67C3}" type="slidenum">
              <a:rPr lang="en-US" smtClean="0"/>
              <a:pPr/>
              <a:t>43</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1CAE730-C098-4004-B7FB-E1FAFDA37885}" type="slidenum">
              <a:rPr lang="en-US" smtClean="0"/>
              <a:pPr/>
              <a:t>44</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D21CED7-1AC5-4BD9-8AAB-2BD2AC2D7D8D}" type="slidenum">
              <a:rPr lang="en-US" smtClean="0"/>
              <a:pPr/>
              <a:t>45</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0F5106C-35ED-41D0-8D99-2CC5A7F616CE}" type="slidenum">
              <a:rPr lang="en-US" smtClean="0"/>
              <a:pPr/>
              <a:t>46</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827E92C-9916-44A7-9748-D784DB3C83A5}" type="slidenum">
              <a:rPr lang="en-US" smtClean="0"/>
              <a:pPr/>
              <a:t>47</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82E3AD2-35EF-48A8-8C35-DC15E6EE05EC}" type="slidenum">
              <a:rPr lang="en-US" smtClean="0"/>
              <a:pPr/>
              <a:t>48</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49992BE-4A32-4F64-9D62-5DBB5DC5D212}" type="slidenum">
              <a:rPr lang="en-US" smtClean="0"/>
              <a:pPr/>
              <a:t>49</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6D52228-1CE4-498D-A01F-4E1DB7C5E003}" type="slidenum">
              <a:rPr lang="en-US" smtClean="0"/>
              <a:pPr/>
              <a:t>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24CA0B1-D8FB-49BF-9021-90071CDA73FE}" type="slidenum">
              <a:rPr lang="en-US" smtClean="0"/>
              <a:pPr/>
              <a:t>50</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ADE9637-273D-4A5D-884B-1EB599565FC0}" type="slidenum">
              <a:rPr lang="en-US" smtClean="0"/>
              <a:pPr/>
              <a:t>51</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CDC733B-B49A-45D7-93FB-D21EDFD98E2C}" type="slidenum">
              <a:rPr lang="en-US" smtClean="0"/>
              <a:pPr/>
              <a:t>52</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51D5929-AF64-4042-A0A7-50B9018A796E}" type="slidenum">
              <a:rPr lang="en-US" smtClean="0"/>
              <a:pPr/>
              <a:t>53</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D50B19A-FBBD-4B25-B322-96D106D3C650}" type="slidenum">
              <a:rPr lang="en-US" smtClean="0"/>
              <a:pPr/>
              <a:t>54</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DB7E60F-79CF-406B-907B-10ED5C9AAC28}" type="slidenum">
              <a:rPr lang="en-US" smtClean="0"/>
              <a:pPr/>
              <a:t>55</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75DCC21-08E9-4B49-B846-278F22DB02E1}" type="slidenum">
              <a:rPr lang="en-US" smtClean="0"/>
              <a:pPr/>
              <a:t>56</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F8D467F-640B-4D42-8136-CC33F667B86E}" type="slidenum">
              <a:rPr lang="en-US" smtClean="0"/>
              <a:pPr/>
              <a:t>57</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a:p>
        </p:txBody>
      </p:sp>
      <p:sp>
        <p:nvSpPr>
          <p:cNvPr id="111620" name="Slide Number Placeholder 3"/>
          <p:cNvSpPr>
            <a:spLocks noGrp="1"/>
          </p:cNvSpPr>
          <p:nvPr>
            <p:ph type="sldNum" sz="quarter" idx="5"/>
          </p:nvPr>
        </p:nvSpPr>
        <p:spPr>
          <a:noFill/>
        </p:spPr>
        <p:txBody>
          <a:bodyPr/>
          <a:lstStyle/>
          <a:p>
            <a:fld id="{B33EFD06-08E3-439E-9AB5-45659D97EE1D}" type="slidenum">
              <a:rPr lang="en-US" smtClean="0"/>
              <a:pPr/>
              <a:t>58</a:t>
            </a:fld>
            <a:endParaRPr lang="en-US"/>
          </a:p>
        </p:txBody>
      </p:sp>
    </p:spTree>
    <p:extLst>
      <p:ext uri="{BB962C8B-B14F-4D97-AF65-F5344CB8AC3E}">
        <p14:creationId xmlns:p14="http://schemas.microsoft.com/office/powerpoint/2010/main" val="25278711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93A5CB1-D2FD-460B-8D01-795450ACEFE7}" type="slidenum">
              <a:rPr lang="en-US" smtClean="0"/>
              <a:pPr/>
              <a:t>59</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A25087E-4EB8-479B-B39A-C93C651FC182}" type="slidenum">
              <a:rPr lang="en-US" smtClean="0"/>
              <a:pPr/>
              <a:t>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6344134-EB90-4E4D-8773-92621DDB739F}" type="slidenum">
              <a:rPr lang="en-US" smtClean="0"/>
              <a:pPr/>
              <a:t>60</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D692EEF-5E1B-4185-A2A5-665C5E801461}" type="slidenum">
              <a:rPr lang="en-US" smtClean="0"/>
              <a:pPr/>
              <a:t>61</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AD08728-8383-4421-AA0B-5031A412796B}" type="slidenum">
              <a:rPr lang="en-US" smtClean="0"/>
              <a:pPr/>
              <a:t>62</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83ADC5C-47A7-4D70-B94C-51EE6C5FBB21}" type="slidenum">
              <a:rPr lang="en-US" smtClean="0"/>
              <a:pPr/>
              <a:t>63</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5DB9FAB-46F3-4CD6-9304-F7DC3271AA42}" type="slidenum">
              <a:rPr lang="en-US" smtClean="0"/>
              <a:pPr/>
              <a:t>64</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3ED197A-C88F-4908-B9E8-BB092474DADF}" type="slidenum">
              <a:rPr lang="en-US" smtClean="0"/>
              <a:pPr/>
              <a:t>65</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7A82EC4-64A7-4620-AEEF-41F92EBC932A}" type="slidenum">
              <a:rPr lang="en-US" smtClean="0"/>
              <a:pPr/>
              <a:t>66</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D6D34A3-E25B-4541-86F5-9E85242F29E3}" type="slidenum">
              <a:rPr lang="en-US" smtClean="0"/>
              <a:pPr/>
              <a:t>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2EB7381-F590-4030-B5D1-EAEC56F75741}" type="slidenum">
              <a:rPr lang="en-US" smtClean="0"/>
              <a:pPr/>
              <a:t>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DB60862-844D-464F-91FF-6EE9679D6FD9}" type="slidenum">
              <a:rPr lang="en-US" smtClean="0"/>
              <a:pPr/>
              <a:t>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team-vetmed-logo-3-trans"/>
          <p:cNvPicPr>
            <a:picLocks noChangeAspect="1" noChangeArrowheads="1"/>
          </p:cNvPicPr>
          <p:nvPr userDrawn="1"/>
        </p:nvPicPr>
        <p:blipFill>
          <a:blip r:embed="rId3" cstate="print"/>
          <a:srcRect/>
          <a:stretch>
            <a:fillRect/>
          </a:stretch>
        </p:blipFill>
        <p:spPr bwMode="auto">
          <a:xfrm>
            <a:off x="8077200" y="152400"/>
            <a:ext cx="898525" cy="898525"/>
          </a:xfrm>
          <a:prstGeom prst="rect">
            <a:avLst/>
          </a:prstGeom>
          <a:noFill/>
          <a:ln w="9525">
            <a:noFill/>
            <a:miter lim="800000"/>
            <a:headEnd/>
            <a:tailEnd/>
          </a:ln>
        </p:spPr>
      </p:pic>
      <p:pic>
        <p:nvPicPr>
          <p:cNvPr id="5" name="Picture 8" descr="USPHS_Logo"/>
          <p:cNvPicPr>
            <a:picLocks noChangeAspect="1" noChangeArrowheads="1"/>
          </p:cNvPicPr>
          <p:nvPr userDrawn="1"/>
        </p:nvPicPr>
        <p:blipFill>
          <a:blip r:embed="rId4" cstate="print"/>
          <a:srcRect/>
          <a:stretch>
            <a:fillRect/>
          </a:stretch>
        </p:blipFill>
        <p:spPr bwMode="auto">
          <a:xfrm>
            <a:off x="152400" y="152400"/>
            <a:ext cx="847725" cy="847725"/>
          </a:xfrm>
          <a:prstGeom prst="rect">
            <a:avLst/>
          </a:prstGeom>
          <a:noFill/>
          <a:ln w="9525">
            <a:noFill/>
            <a:miter lim="800000"/>
            <a:headEnd/>
            <a:tailEnd/>
          </a:ln>
        </p:spPr>
      </p:pic>
      <p:pic>
        <p:nvPicPr>
          <p:cNvPr id="6" name="Picture 9" descr="team-vetmed-gator-trans"/>
          <p:cNvPicPr>
            <a:picLocks noChangeAspect="1" noChangeArrowheads="1"/>
          </p:cNvPicPr>
          <p:nvPr userDrawn="1"/>
        </p:nvPicPr>
        <p:blipFill>
          <a:blip r:embed="rId5" cstate="print"/>
          <a:srcRect/>
          <a:stretch>
            <a:fillRect/>
          </a:stretch>
        </p:blipFill>
        <p:spPr bwMode="auto">
          <a:xfrm>
            <a:off x="8077200" y="5715000"/>
            <a:ext cx="909638" cy="931863"/>
          </a:xfrm>
          <a:prstGeom prst="rect">
            <a:avLst/>
          </a:prstGeom>
          <a:noFill/>
          <a:ln w="9525">
            <a:noFill/>
            <a:miter lim="800000"/>
            <a:headEnd/>
            <a:tailEnd/>
          </a:ln>
        </p:spPr>
      </p:pic>
      <p:sp>
        <p:nvSpPr>
          <p:cNvPr id="107522" name="Rectangle 2"/>
          <p:cNvSpPr>
            <a:spLocks noGrp="1" noChangeArrowheads="1"/>
          </p:cNvSpPr>
          <p:nvPr>
            <p:ph type="ctrTitle"/>
          </p:nvPr>
        </p:nvSpPr>
        <p:spPr>
          <a:xfrm>
            <a:off x="0" y="2514600"/>
            <a:ext cx="9144000" cy="914400"/>
          </a:xfrm>
        </p:spPr>
        <p:txBody>
          <a:bodyPr/>
          <a:lstStyle>
            <a:lvl1pPr>
              <a:defRPr sz="4800"/>
            </a:lvl1pPr>
          </a:lstStyle>
          <a:p>
            <a:r>
              <a:rPr lang="en-US"/>
              <a:t>Click to edit Master title style</a:t>
            </a:r>
          </a:p>
        </p:txBody>
      </p:sp>
      <p:sp>
        <p:nvSpPr>
          <p:cNvPr id="107523"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400800" y="6629400"/>
            <a:ext cx="1905000" cy="228600"/>
          </a:xfrm>
        </p:spPr>
        <p:txBody>
          <a:bodyPr/>
          <a:lstStyle>
            <a:lvl1pPr>
              <a:defRPr/>
            </a:lvl1pPr>
          </a:lstStyle>
          <a:p>
            <a:pPr>
              <a:defRPr/>
            </a:pPr>
            <a:fld id="{F47DE25D-18A1-4CE7-846B-06D7600CEA47}"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09727E-351A-4456-A045-312C81349117}"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AC261-49FE-4C71-B3F5-7422ABB29373}"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a:t>Click to edit Master title style</a:t>
            </a:r>
          </a:p>
        </p:txBody>
      </p:sp>
      <p:sp>
        <p:nvSpPr>
          <p:cNvPr id="3" name="Text Placeholder 2"/>
          <p:cNvSpPr>
            <a:spLocks noGrp="1"/>
          </p:cNvSpPr>
          <p:nvPr>
            <p:ph type="body" sz="half" idx="1"/>
          </p:nvPr>
        </p:nvSpPr>
        <p:spPr>
          <a:xfrm>
            <a:off x="1066800" y="1066800"/>
            <a:ext cx="38862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066800"/>
            <a:ext cx="38862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35339A-1749-45DE-8C65-BB83F737D26F}"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75DD99-7CA9-46A9-A9E7-C176C680557E}"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4D06CE-0BCC-454B-BEC7-E07622EB6680}"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066800"/>
            <a:ext cx="3886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066800"/>
            <a:ext cx="3886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6DAB0-9E00-4251-BE0A-A377FEC93147}"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6A5B57-A0C3-4463-BF00-AE6074AE7959}"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CCC7A-C775-4E65-8227-AF6B77A495EF}"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B0D6B8-E22A-4581-B837-DF136544142C}"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E18E7D-D90E-4BBF-9E1A-E2585E0FF4E1}"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BFAC08-72EF-4123-9CFB-1C6716057A69}"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bwMode="auto">
          <a:xfrm>
            <a:off x="1066800" y="1066800"/>
            <a:ext cx="7924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499" name="Rectangle 3"/>
          <p:cNvSpPr>
            <a:spLocks noGrp="1" noChangeArrowheads="1"/>
          </p:cNvSpPr>
          <p:nvPr>
            <p:ph type="title"/>
          </p:nvPr>
        </p:nvSpPr>
        <p:spPr bwMode="auto">
          <a:xfrm>
            <a:off x="0" y="1524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6500"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defRPr>
            </a:lvl1pPr>
          </a:lstStyle>
          <a:p>
            <a:pPr>
              <a:defRPr/>
            </a:pPr>
            <a:endParaRPr lang="en-US"/>
          </a:p>
        </p:txBody>
      </p:sp>
      <p:sp>
        <p:nvSpPr>
          <p:cNvPr id="106501"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defRPr>
            </a:lvl1pPr>
          </a:lstStyle>
          <a:p>
            <a:pPr>
              <a:defRPr/>
            </a:pPr>
            <a:endParaRPr lang="en-US"/>
          </a:p>
        </p:txBody>
      </p:sp>
      <p:sp>
        <p:nvSpPr>
          <p:cNvPr id="106502"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defRPr>
            </a:lvl1pPr>
          </a:lstStyle>
          <a:p>
            <a:pPr>
              <a:defRPr/>
            </a:pPr>
            <a:fld id="{65B710C3-3691-4F09-839E-DB30230052CD}" type="slidenum">
              <a:rPr lang="en-US"/>
              <a:pPr>
                <a:defRPr/>
              </a:pPr>
              <a:t>‹#›</a:t>
            </a:fld>
            <a:endParaRPr lang="en-US"/>
          </a:p>
        </p:txBody>
      </p:sp>
      <p:pic>
        <p:nvPicPr>
          <p:cNvPr id="1031" name="Picture 9" descr="team-vetmed-gator-trans"/>
          <p:cNvPicPr>
            <a:picLocks noChangeAspect="1" noChangeArrowheads="1"/>
          </p:cNvPicPr>
          <p:nvPr userDrawn="1"/>
        </p:nvPicPr>
        <p:blipFill>
          <a:blip r:embed="rId15" cstate="print"/>
          <a:srcRect/>
          <a:stretch>
            <a:fillRect/>
          </a:stretch>
        </p:blipFill>
        <p:spPr bwMode="auto">
          <a:xfrm>
            <a:off x="8077200" y="5715000"/>
            <a:ext cx="909638" cy="931863"/>
          </a:xfrm>
          <a:prstGeom prst="rect">
            <a:avLst/>
          </a:prstGeom>
          <a:noFill/>
          <a:ln w="9525">
            <a:noFill/>
            <a:miter lim="800000"/>
            <a:headEnd/>
            <a:tailEnd/>
          </a:ln>
        </p:spPr>
      </p:pic>
      <p:pic>
        <p:nvPicPr>
          <p:cNvPr id="1032" name="Picture 10" descr="team-vetmed-logo-3-trans"/>
          <p:cNvPicPr>
            <a:picLocks noChangeAspect="1" noChangeArrowheads="1"/>
          </p:cNvPicPr>
          <p:nvPr userDrawn="1"/>
        </p:nvPicPr>
        <p:blipFill>
          <a:blip r:embed="rId16" cstate="print"/>
          <a:srcRect/>
          <a:stretch>
            <a:fillRect/>
          </a:stretch>
        </p:blipFill>
        <p:spPr bwMode="auto">
          <a:xfrm>
            <a:off x="182563" y="5711825"/>
            <a:ext cx="898525" cy="898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5"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p:fade thruBlk="1"/>
  </p:transition>
  <p:txStyles>
    <p:titleStyle>
      <a:lvl1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ctrTitle"/>
          </p:nvPr>
        </p:nvSpPr>
        <p:spPr>
          <a:xfrm>
            <a:off x="1320800" y="2514600"/>
            <a:ext cx="6286500" cy="1790700"/>
          </a:xfrm>
        </p:spPr>
        <p:txBody>
          <a:bodyPr/>
          <a:lstStyle/>
          <a:p>
            <a:pPr eaLnBrk="1" hangingPunct="1">
              <a:defRPr/>
            </a:pPr>
            <a:r>
              <a:rPr lang="en-US" sz="4000"/>
              <a:t>How to Treat Liver Disease with TCVM Food Therapy</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pPr eaLnBrk="1" hangingPunct="1">
              <a:defRPr/>
            </a:pPr>
            <a:r>
              <a:rPr lang="en-US" sz="3600"/>
              <a:t>From </a:t>
            </a:r>
            <a:r>
              <a:rPr lang="en-US" sz="3600" i="1"/>
              <a:t>Bian Zheng</a:t>
            </a:r>
            <a:r>
              <a:rPr lang="en-US" sz="3600"/>
              <a:t>, What Food Categories Will Be Most Important?</a:t>
            </a:r>
          </a:p>
        </p:txBody>
      </p:sp>
      <p:sp>
        <p:nvSpPr>
          <p:cNvPr id="538627" name="Rectangle 3"/>
          <p:cNvSpPr>
            <a:spLocks noGrp="1" noChangeArrowheads="1"/>
          </p:cNvSpPr>
          <p:nvPr>
            <p:ph type="body" idx="1"/>
          </p:nvPr>
        </p:nvSpPr>
        <p:spPr>
          <a:xfrm>
            <a:off x="749300" y="1866900"/>
            <a:ext cx="7924800" cy="4064000"/>
          </a:xfrm>
        </p:spPr>
        <p:txBody>
          <a:bodyPr/>
          <a:lstStyle/>
          <a:p>
            <a:pPr eaLnBrk="1" hangingPunct="1">
              <a:defRPr/>
            </a:pPr>
            <a:r>
              <a:rPr lang="en-US" sz="2400"/>
              <a:t>Qi Tonics</a:t>
            </a:r>
          </a:p>
          <a:p>
            <a:pPr lvl="1" eaLnBrk="1" hangingPunct="1">
              <a:defRPr/>
            </a:pPr>
            <a:r>
              <a:rPr lang="en-US" sz="2000"/>
              <a:t>Beef, Carrot, Chicken, Date, Fig, Lentil, Mackerel, Microalgae, Molasses, Oats, Rutabaga, Sweet Potato, Pumpkin and Squash</a:t>
            </a:r>
          </a:p>
          <a:p>
            <a:pPr lvl="4" eaLnBrk="1" hangingPunct="1">
              <a:defRPr/>
            </a:pPr>
            <a:endParaRPr lang="en-US" sz="1600"/>
          </a:p>
          <a:p>
            <a:pPr eaLnBrk="1" hangingPunct="1">
              <a:defRPr/>
            </a:pPr>
            <a:r>
              <a:rPr lang="en-US" sz="2400"/>
              <a:t>Damp Regulating Foods</a:t>
            </a:r>
          </a:p>
          <a:p>
            <a:pPr lvl="1" eaLnBrk="1" hangingPunct="1">
              <a:defRPr/>
            </a:pPr>
            <a:r>
              <a:rPr lang="en-US" sz="2000"/>
              <a:t>Alfalfa, Barley, Garlic, Green Tea, Job’s tears, Kidney Bean, Mackerel, Mushroom, Parsley, Pumpkin, Rutabaga, Rye and Turnip</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pPr eaLnBrk="1" hangingPunct="1">
              <a:defRPr/>
            </a:pPr>
            <a:r>
              <a:rPr lang="en-US" sz="3600"/>
              <a:t>Again, What Food Categories </a:t>
            </a:r>
            <a:br>
              <a:rPr lang="en-US" sz="3600"/>
            </a:br>
            <a:r>
              <a:rPr lang="en-US" sz="3600"/>
              <a:t>Will Be Most Important?</a:t>
            </a:r>
          </a:p>
        </p:txBody>
      </p:sp>
      <p:sp>
        <p:nvSpPr>
          <p:cNvPr id="540675" name="Rectangle 3"/>
          <p:cNvSpPr>
            <a:spLocks noGrp="1" noChangeArrowheads="1"/>
          </p:cNvSpPr>
          <p:nvPr>
            <p:ph type="body" idx="1"/>
          </p:nvPr>
        </p:nvSpPr>
        <p:spPr>
          <a:xfrm>
            <a:off x="762000" y="1498600"/>
            <a:ext cx="7924800" cy="4546600"/>
          </a:xfrm>
        </p:spPr>
        <p:txBody>
          <a:bodyPr/>
          <a:lstStyle/>
          <a:p>
            <a:pPr eaLnBrk="1" hangingPunct="1">
              <a:lnSpc>
                <a:spcPct val="90000"/>
              </a:lnSpc>
              <a:defRPr/>
            </a:pPr>
            <a:r>
              <a:rPr lang="en-US" sz="2400"/>
              <a:t>Heat-clearing Foods</a:t>
            </a:r>
          </a:p>
          <a:p>
            <a:pPr lvl="1" eaLnBrk="1" hangingPunct="1">
              <a:lnSpc>
                <a:spcPct val="90000"/>
              </a:lnSpc>
              <a:defRPr/>
            </a:pPr>
            <a:r>
              <a:rPr lang="en-US" sz="2000"/>
              <a:t>Asparagus, Bamboo Shoot, Banana, Kelp, Lettuce, Millet, Peppermint, White Potato and Tofu</a:t>
            </a:r>
          </a:p>
          <a:p>
            <a:pPr lvl="4" eaLnBrk="1" hangingPunct="1">
              <a:lnSpc>
                <a:spcPct val="90000"/>
              </a:lnSpc>
              <a:defRPr/>
            </a:pPr>
            <a:endParaRPr lang="en-US" sz="1600"/>
          </a:p>
          <a:p>
            <a:pPr eaLnBrk="1" hangingPunct="1">
              <a:lnSpc>
                <a:spcPct val="90000"/>
              </a:lnSpc>
              <a:defRPr/>
            </a:pPr>
            <a:r>
              <a:rPr lang="en-US" sz="2400"/>
              <a:t>Yin Tonics</a:t>
            </a:r>
          </a:p>
          <a:p>
            <a:pPr lvl="1" eaLnBrk="1" hangingPunct="1">
              <a:lnSpc>
                <a:spcPct val="90000"/>
              </a:lnSpc>
              <a:defRPr/>
            </a:pPr>
            <a:r>
              <a:rPr lang="en-US" sz="2000"/>
              <a:t>Apple, Asparagus, Cheese, Chicken Egg White, Duck, Honey, Mango, Milk, Peas, Pineapple, Pork, Rabbit, String Bean, and Tofu</a:t>
            </a:r>
          </a:p>
          <a:p>
            <a:pPr lvl="4" eaLnBrk="1" hangingPunct="1">
              <a:lnSpc>
                <a:spcPct val="90000"/>
              </a:lnSpc>
              <a:defRPr/>
            </a:pPr>
            <a:endParaRPr lang="en-US" sz="1600"/>
          </a:p>
          <a:p>
            <a:pPr eaLnBrk="1" hangingPunct="1">
              <a:lnSpc>
                <a:spcPct val="90000"/>
              </a:lnSpc>
              <a:defRPr/>
            </a:pPr>
            <a:r>
              <a:rPr lang="en-US" sz="2400"/>
              <a:t>Yang Tonics</a:t>
            </a:r>
          </a:p>
          <a:p>
            <a:pPr lvl="1" eaLnBrk="1" hangingPunct="1">
              <a:lnSpc>
                <a:spcPct val="90000"/>
              </a:lnSpc>
              <a:defRPr/>
            </a:pPr>
            <a:r>
              <a:rPr lang="en-US" sz="2000"/>
              <a:t>Basil, Cinnamon Bark, Clove, Fennel Seed, Fenugreek Seed, Garlic, Dried Ginger, Kidney, Lamb, Rosemary, Shrimp, and Walnut</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pPr eaLnBrk="1" hangingPunct="1">
              <a:defRPr/>
            </a:pPr>
            <a:r>
              <a:rPr lang="en-US" sz="3600"/>
              <a:t>Liver Patterns: Liver Qi Stagnation</a:t>
            </a:r>
          </a:p>
        </p:txBody>
      </p:sp>
      <p:sp>
        <p:nvSpPr>
          <p:cNvPr id="542723" name="Rectangle 3"/>
          <p:cNvSpPr>
            <a:spLocks noGrp="1" noChangeArrowheads="1"/>
          </p:cNvSpPr>
          <p:nvPr>
            <p:ph type="body" idx="1"/>
          </p:nvPr>
        </p:nvSpPr>
        <p:spPr>
          <a:xfrm>
            <a:off x="914400" y="1193800"/>
            <a:ext cx="7924800" cy="5410200"/>
          </a:xfrm>
        </p:spPr>
        <p:txBody>
          <a:bodyPr/>
          <a:lstStyle/>
          <a:p>
            <a:pPr eaLnBrk="1" hangingPunct="1">
              <a:defRPr/>
            </a:pPr>
            <a:r>
              <a:rPr lang="en-US" sz="2800"/>
              <a:t>Common Signs </a:t>
            </a:r>
          </a:p>
          <a:p>
            <a:pPr lvl="1" eaLnBrk="1" hangingPunct="1">
              <a:defRPr/>
            </a:pPr>
            <a:r>
              <a:rPr lang="en-US" sz="2400"/>
              <a:t>Lateral costal distension and pain</a:t>
            </a:r>
          </a:p>
          <a:p>
            <a:pPr lvl="1" eaLnBrk="1" hangingPunct="1">
              <a:defRPr/>
            </a:pPr>
            <a:r>
              <a:rPr lang="en-US" sz="2400"/>
              <a:t>tendency to sigh</a:t>
            </a:r>
          </a:p>
          <a:p>
            <a:pPr lvl="1" eaLnBrk="1" hangingPunct="1">
              <a:defRPr/>
            </a:pPr>
            <a:r>
              <a:rPr lang="en-US" sz="2400"/>
              <a:t>Irritability</a:t>
            </a:r>
          </a:p>
          <a:p>
            <a:pPr lvl="1" eaLnBrk="1" hangingPunct="1">
              <a:defRPr/>
            </a:pPr>
            <a:r>
              <a:rPr lang="en-US" sz="2400"/>
              <a:t>burping and belching</a:t>
            </a:r>
          </a:p>
          <a:p>
            <a:pPr lvl="1" eaLnBrk="1" hangingPunct="1">
              <a:defRPr/>
            </a:pPr>
            <a:r>
              <a:rPr lang="en-US" sz="2400"/>
              <a:t>menstrual irregularities</a:t>
            </a:r>
          </a:p>
          <a:p>
            <a:pPr lvl="1" eaLnBrk="1" hangingPunct="1">
              <a:defRPr/>
            </a:pPr>
            <a:r>
              <a:rPr lang="en-US" sz="2400"/>
              <a:t>normal or dark tongue with normal coat</a:t>
            </a:r>
          </a:p>
          <a:p>
            <a:pPr lvl="1" eaLnBrk="1" hangingPunct="1">
              <a:defRPr/>
            </a:pPr>
            <a:r>
              <a:rPr lang="en-US" sz="2400"/>
              <a:t>tight to wiry pulse</a:t>
            </a:r>
          </a:p>
          <a:p>
            <a:pPr lvl="4" eaLnBrk="1" hangingPunct="1">
              <a:defRPr/>
            </a:pPr>
            <a:endParaRPr lang="en-US" sz="1800"/>
          </a:p>
          <a:p>
            <a:pPr eaLnBrk="1" hangingPunct="1">
              <a:defRPr/>
            </a:pPr>
            <a:r>
              <a:rPr lang="en-US" sz="2800"/>
              <a:t>Treatment Principles: Soothe the Liver, Move Liver Qi, Stop Pain</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pPr eaLnBrk="1" hangingPunct="1">
              <a:defRPr/>
            </a:pPr>
            <a:r>
              <a:rPr lang="en-US"/>
              <a:t>Liver Qi Stagnation</a:t>
            </a:r>
          </a:p>
        </p:txBody>
      </p:sp>
      <p:pic>
        <p:nvPicPr>
          <p:cNvPr id="15363" name="Picture 3" descr="RedUlcer"/>
          <p:cNvPicPr>
            <a:picLocks noGrp="1" noChangeAspect="1" noChangeArrowheads="1"/>
          </p:cNvPicPr>
          <p:nvPr>
            <p:ph idx="1"/>
          </p:nvPr>
        </p:nvPicPr>
        <p:blipFill>
          <a:blip r:embed="rId3" cstate="print"/>
          <a:srcRect/>
          <a:stretch>
            <a:fillRect/>
          </a:stretch>
        </p:blipFill>
        <p:spPr>
          <a:xfrm>
            <a:off x="2517775" y="1447800"/>
            <a:ext cx="3886200" cy="5181600"/>
          </a:xfrm>
          <a:noFill/>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defRPr/>
            </a:pPr>
            <a:r>
              <a:rPr lang="en-US" sz="3600"/>
              <a:t>Liver Patterns: Liver Qi Stagnation</a:t>
            </a:r>
          </a:p>
        </p:txBody>
      </p:sp>
      <p:sp>
        <p:nvSpPr>
          <p:cNvPr id="546819" name="Rectangle 3"/>
          <p:cNvSpPr>
            <a:spLocks noGrp="1" noChangeArrowheads="1"/>
          </p:cNvSpPr>
          <p:nvPr>
            <p:ph type="body" idx="1"/>
          </p:nvPr>
        </p:nvSpPr>
        <p:spPr>
          <a:xfrm>
            <a:off x="889000" y="1295400"/>
            <a:ext cx="7924800" cy="5029200"/>
          </a:xfrm>
        </p:spPr>
        <p:txBody>
          <a:bodyPr/>
          <a:lstStyle/>
          <a:p>
            <a:pPr eaLnBrk="1" hangingPunct="1">
              <a:defRPr/>
            </a:pPr>
            <a:r>
              <a:rPr lang="en-US" sz="2800" b="0" i="1"/>
              <a:t>Chai Hu Shu Gan San</a:t>
            </a:r>
            <a:r>
              <a:rPr lang="en-US" sz="2800" b="0"/>
              <a:t> Bupleurum Course the Liver Powder</a:t>
            </a:r>
          </a:p>
          <a:p>
            <a:pPr lvl="1" eaLnBrk="1" hangingPunct="1">
              <a:defRPr/>
            </a:pPr>
            <a:r>
              <a:rPr lang="en-US" sz="2400"/>
              <a:t>Chai Hu, Radix Bupleuri</a:t>
            </a:r>
          </a:p>
          <a:p>
            <a:pPr lvl="1" eaLnBrk="1" hangingPunct="1">
              <a:defRPr/>
            </a:pPr>
            <a:r>
              <a:rPr lang="en-US" sz="2400"/>
              <a:t>Bai Shao, Radix Albus Paeoniae Lactiflorae</a:t>
            </a:r>
          </a:p>
          <a:p>
            <a:pPr lvl="1" eaLnBrk="1" hangingPunct="1">
              <a:defRPr/>
            </a:pPr>
            <a:r>
              <a:rPr lang="en-US" sz="2400"/>
              <a:t>Xiang Fu, Rhizoma Cyperi Rotundi</a:t>
            </a:r>
          </a:p>
          <a:p>
            <a:pPr lvl="1" eaLnBrk="1" hangingPunct="1">
              <a:defRPr/>
            </a:pPr>
            <a:r>
              <a:rPr lang="en-US" sz="2400"/>
              <a:t>Zhi Ke, Fructus Citri Aurantii</a:t>
            </a:r>
          </a:p>
          <a:p>
            <a:pPr lvl="1" eaLnBrk="1" hangingPunct="1">
              <a:defRPr/>
            </a:pPr>
            <a:r>
              <a:rPr lang="en-US" sz="2400"/>
              <a:t>Chuan Xiong, Radix Ligustici Wallichii</a:t>
            </a:r>
          </a:p>
          <a:p>
            <a:pPr lvl="1" eaLnBrk="1" hangingPunct="1">
              <a:defRPr/>
            </a:pPr>
            <a:r>
              <a:rPr lang="en-US" sz="2400"/>
              <a:t>Gan Cao, Radix Glycyrrhizae</a:t>
            </a:r>
          </a:p>
          <a:p>
            <a:pPr lvl="4" eaLnBrk="1" hangingPunct="1">
              <a:defRPr/>
            </a:pPr>
            <a:endParaRPr lang="en-US" sz="1800"/>
          </a:p>
          <a:p>
            <a:pPr eaLnBrk="1" hangingPunct="1">
              <a:defRPr/>
            </a:pPr>
            <a:r>
              <a:rPr lang="en-US" sz="2800"/>
              <a:t>Actions: Disperses Liver Qi, harmonizes Blood, relieves pain</a:t>
            </a:r>
          </a:p>
          <a:p>
            <a:pPr eaLnBrk="1" hangingPunct="1">
              <a:defRPr/>
            </a:pPr>
            <a:endParaRPr lang="en-US" sz="280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eaLnBrk="1" hangingPunct="1">
              <a:defRPr/>
            </a:pPr>
            <a:r>
              <a:rPr lang="en-US"/>
              <a:t>Liver Qi Stagnation</a:t>
            </a:r>
          </a:p>
        </p:txBody>
      </p:sp>
      <p:sp>
        <p:nvSpPr>
          <p:cNvPr id="548867" name="Rectangle 3"/>
          <p:cNvSpPr>
            <a:spLocks noGrp="1" noChangeArrowheads="1"/>
          </p:cNvSpPr>
          <p:nvPr>
            <p:ph type="body" idx="1"/>
          </p:nvPr>
        </p:nvSpPr>
        <p:spPr>
          <a:xfrm>
            <a:off x="965200" y="1155700"/>
            <a:ext cx="7924800" cy="5410200"/>
          </a:xfrm>
        </p:spPr>
        <p:txBody>
          <a:bodyPr/>
          <a:lstStyle/>
          <a:p>
            <a:pPr eaLnBrk="1" hangingPunct="1">
              <a:lnSpc>
                <a:spcPct val="90000"/>
              </a:lnSpc>
              <a:defRPr/>
            </a:pPr>
            <a:r>
              <a:rPr lang="en-US" sz="2400" b="0"/>
              <a:t>Liver Happy (B3905)</a:t>
            </a:r>
          </a:p>
          <a:p>
            <a:pPr lvl="1" eaLnBrk="1" hangingPunct="1">
              <a:lnSpc>
                <a:spcPct val="90000"/>
              </a:lnSpc>
              <a:defRPr/>
            </a:pPr>
            <a:r>
              <a:rPr lang="en-US" sz="2000" i="1"/>
              <a:t>Xiang fu zi</a:t>
            </a:r>
            <a:r>
              <a:rPr lang="en-US" sz="2000"/>
              <a:t> cyperus</a:t>
            </a:r>
          </a:p>
          <a:p>
            <a:pPr lvl="1" eaLnBrk="1" hangingPunct="1">
              <a:lnSpc>
                <a:spcPct val="90000"/>
              </a:lnSpc>
              <a:defRPr/>
            </a:pPr>
            <a:r>
              <a:rPr lang="en-US" sz="2000" i="1"/>
              <a:t>Qing pi</a:t>
            </a:r>
            <a:r>
              <a:rPr lang="en-US" sz="2000"/>
              <a:t> immature tangerine peel</a:t>
            </a:r>
          </a:p>
          <a:p>
            <a:pPr lvl="1" eaLnBrk="1" hangingPunct="1">
              <a:lnSpc>
                <a:spcPct val="90000"/>
              </a:lnSpc>
              <a:defRPr/>
            </a:pPr>
            <a:r>
              <a:rPr lang="en-US" sz="2000" i="1"/>
              <a:t>Bai shao yao</a:t>
            </a:r>
            <a:r>
              <a:rPr lang="en-US" sz="2000"/>
              <a:t> white peony</a:t>
            </a:r>
          </a:p>
          <a:p>
            <a:pPr lvl="1" eaLnBrk="1" hangingPunct="1">
              <a:lnSpc>
                <a:spcPct val="90000"/>
              </a:lnSpc>
              <a:defRPr/>
            </a:pPr>
            <a:r>
              <a:rPr lang="en-US" sz="2000" i="1"/>
              <a:t>Mu xiang</a:t>
            </a:r>
            <a:r>
              <a:rPr lang="en-US" sz="2000"/>
              <a:t> saussurea</a:t>
            </a:r>
          </a:p>
          <a:p>
            <a:pPr lvl="1" eaLnBrk="1" hangingPunct="1">
              <a:lnSpc>
                <a:spcPct val="90000"/>
              </a:lnSpc>
              <a:defRPr/>
            </a:pPr>
            <a:r>
              <a:rPr lang="en-US" sz="2000" i="1"/>
              <a:t>Bo he</a:t>
            </a:r>
            <a:r>
              <a:rPr lang="en-US" sz="2000"/>
              <a:t> peppermint</a:t>
            </a:r>
          </a:p>
          <a:p>
            <a:pPr lvl="1" eaLnBrk="1" hangingPunct="1">
              <a:lnSpc>
                <a:spcPct val="90000"/>
              </a:lnSpc>
              <a:defRPr/>
            </a:pPr>
            <a:r>
              <a:rPr lang="en-US" sz="2000" i="1"/>
              <a:t>Chai hu</a:t>
            </a:r>
            <a:r>
              <a:rPr lang="en-US" sz="2000"/>
              <a:t> bupleurum</a:t>
            </a:r>
          </a:p>
          <a:p>
            <a:pPr lvl="1" eaLnBrk="1" hangingPunct="1">
              <a:lnSpc>
                <a:spcPct val="90000"/>
              </a:lnSpc>
              <a:defRPr/>
            </a:pPr>
            <a:r>
              <a:rPr lang="en-US" sz="2000" i="1"/>
              <a:t>Mu dan pi</a:t>
            </a:r>
            <a:r>
              <a:rPr lang="en-US" sz="2000"/>
              <a:t> moutan</a:t>
            </a:r>
          </a:p>
          <a:p>
            <a:pPr lvl="1" eaLnBrk="1" hangingPunct="1">
              <a:lnSpc>
                <a:spcPct val="90000"/>
              </a:lnSpc>
              <a:defRPr/>
            </a:pPr>
            <a:r>
              <a:rPr lang="en-US" sz="2000" i="1"/>
              <a:t>Zhi zi</a:t>
            </a:r>
            <a:r>
              <a:rPr lang="en-US" sz="2000"/>
              <a:t> gardenia</a:t>
            </a:r>
          </a:p>
          <a:p>
            <a:pPr lvl="1" eaLnBrk="1" hangingPunct="1">
              <a:lnSpc>
                <a:spcPct val="90000"/>
              </a:lnSpc>
              <a:defRPr/>
            </a:pPr>
            <a:r>
              <a:rPr lang="en-US" sz="2000" i="1"/>
              <a:t>Dang gui</a:t>
            </a:r>
            <a:r>
              <a:rPr lang="en-US" sz="2000"/>
              <a:t> angelica sinensis</a:t>
            </a:r>
          </a:p>
          <a:p>
            <a:pPr lvl="1" eaLnBrk="1" hangingPunct="1">
              <a:lnSpc>
                <a:spcPct val="90000"/>
              </a:lnSpc>
              <a:defRPr/>
            </a:pPr>
            <a:r>
              <a:rPr lang="en-US" sz="2000" i="1"/>
              <a:t>Gan cao</a:t>
            </a:r>
            <a:r>
              <a:rPr lang="en-US" sz="2000"/>
              <a:t> licorice</a:t>
            </a:r>
          </a:p>
          <a:p>
            <a:pPr lvl="1" eaLnBrk="1" hangingPunct="1">
              <a:lnSpc>
                <a:spcPct val="90000"/>
              </a:lnSpc>
              <a:defRPr/>
            </a:pPr>
            <a:endParaRPr lang="en-US" sz="2000"/>
          </a:p>
          <a:p>
            <a:pPr eaLnBrk="1" hangingPunct="1">
              <a:lnSpc>
                <a:spcPct val="90000"/>
              </a:lnSpc>
              <a:defRPr/>
            </a:pPr>
            <a:r>
              <a:rPr lang="en-US" sz="2400"/>
              <a:t>Actions: Soothe Liver Qi, clear Heat, resolve Stagnation</a:t>
            </a:r>
          </a:p>
          <a:p>
            <a:pPr lvl="1" eaLnBrk="1" hangingPunct="1">
              <a:lnSpc>
                <a:spcPct val="90000"/>
              </a:lnSpc>
              <a:defRPr/>
            </a:pPr>
            <a:endParaRPr lang="en-US" sz="200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pPr eaLnBrk="1" hangingPunct="1">
              <a:defRPr/>
            </a:pPr>
            <a:r>
              <a:rPr lang="en-US" b="0"/>
              <a:t>Liver Happy Formula Analysis</a:t>
            </a:r>
          </a:p>
        </p:txBody>
      </p:sp>
      <p:sp>
        <p:nvSpPr>
          <p:cNvPr id="550915" name="Rectangle 3"/>
          <p:cNvSpPr>
            <a:spLocks noGrp="1" noChangeArrowheads="1"/>
          </p:cNvSpPr>
          <p:nvPr>
            <p:ph type="body" idx="1"/>
          </p:nvPr>
        </p:nvSpPr>
        <p:spPr>
          <a:xfrm>
            <a:off x="965200" y="1371600"/>
            <a:ext cx="7924800" cy="4787900"/>
          </a:xfrm>
        </p:spPr>
        <p:txBody>
          <a:bodyPr/>
          <a:lstStyle/>
          <a:p>
            <a:pPr eaLnBrk="1" hangingPunct="1">
              <a:lnSpc>
                <a:spcPct val="80000"/>
              </a:lnSpc>
              <a:defRPr/>
            </a:pPr>
            <a:r>
              <a:rPr lang="en-US" sz="2400"/>
              <a:t>Chief herbs </a:t>
            </a:r>
            <a:r>
              <a:rPr lang="en-US" sz="2400" i="1"/>
              <a:t>Xiang Fu Zi</a:t>
            </a:r>
            <a:r>
              <a:rPr lang="en-US" sz="2400"/>
              <a:t>, Cyperus, </a:t>
            </a:r>
            <a:r>
              <a:rPr lang="en-US" sz="2400" i="1"/>
              <a:t>Qing Pi</a:t>
            </a:r>
            <a:r>
              <a:rPr lang="en-US" sz="2400"/>
              <a:t>, Immature Citrus, and </a:t>
            </a:r>
            <a:r>
              <a:rPr lang="en-US" sz="2400" i="1"/>
              <a:t>Bai Shao Yao</a:t>
            </a:r>
            <a:r>
              <a:rPr lang="en-US" sz="2400"/>
              <a:t>, Peony soothe the Liver and resolve Stagnation</a:t>
            </a:r>
          </a:p>
          <a:p>
            <a:pPr lvl="4" eaLnBrk="1" hangingPunct="1">
              <a:lnSpc>
                <a:spcPct val="80000"/>
              </a:lnSpc>
              <a:defRPr/>
            </a:pPr>
            <a:endParaRPr lang="en-US" sz="1600"/>
          </a:p>
          <a:p>
            <a:pPr eaLnBrk="1" hangingPunct="1">
              <a:lnSpc>
                <a:spcPct val="80000"/>
              </a:lnSpc>
              <a:defRPr/>
            </a:pPr>
            <a:r>
              <a:rPr lang="en-US" sz="2400"/>
              <a:t>Assistants  </a:t>
            </a:r>
            <a:r>
              <a:rPr lang="en-US" sz="2400" i="1"/>
              <a:t>Mu Xiang</a:t>
            </a:r>
            <a:r>
              <a:rPr lang="en-US" sz="2400"/>
              <a:t>, Saussurea, </a:t>
            </a:r>
            <a:r>
              <a:rPr lang="en-US" sz="2400" i="1"/>
              <a:t>Bo He</a:t>
            </a:r>
            <a:r>
              <a:rPr lang="en-US" sz="2400"/>
              <a:t>, Mentha, and </a:t>
            </a:r>
            <a:r>
              <a:rPr lang="en-US" sz="2400" i="1"/>
              <a:t>Chai Hu</a:t>
            </a:r>
            <a:r>
              <a:rPr lang="en-US" sz="2400"/>
              <a:t>, Bupleurum move Liver Qi and cool the Liver</a:t>
            </a:r>
          </a:p>
          <a:p>
            <a:pPr lvl="4" eaLnBrk="1" hangingPunct="1">
              <a:lnSpc>
                <a:spcPct val="80000"/>
              </a:lnSpc>
              <a:defRPr/>
            </a:pPr>
            <a:endParaRPr lang="en-US" sz="1600"/>
          </a:p>
          <a:p>
            <a:pPr eaLnBrk="1" hangingPunct="1">
              <a:lnSpc>
                <a:spcPct val="80000"/>
              </a:lnSpc>
              <a:defRPr/>
            </a:pPr>
            <a:r>
              <a:rPr lang="en-US" sz="2400" i="1"/>
              <a:t>Mu Dan Pi</a:t>
            </a:r>
            <a:r>
              <a:rPr lang="en-US" sz="2400"/>
              <a:t>, Moutan and </a:t>
            </a:r>
            <a:r>
              <a:rPr lang="en-US" sz="2400" i="1"/>
              <a:t>Zhi Zi</a:t>
            </a:r>
            <a:r>
              <a:rPr lang="en-US" sz="2400"/>
              <a:t>, Gardenia are both cooling and heat clearing</a:t>
            </a:r>
          </a:p>
          <a:p>
            <a:pPr lvl="4" eaLnBrk="1" hangingPunct="1">
              <a:lnSpc>
                <a:spcPct val="80000"/>
              </a:lnSpc>
              <a:defRPr/>
            </a:pPr>
            <a:endParaRPr lang="en-US" sz="1600"/>
          </a:p>
          <a:p>
            <a:pPr eaLnBrk="1" hangingPunct="1">
              <a:lnSpc>
                <a:spcPct val="80000"/>
              </a:lnSpc>
              <a:defRPr/>
            </a:pPr>
            <a:r>
              <a:rPr lang="en-US" sz="2400" i="1"/>
              <a:t>Dang Gui</a:t>
            </a:r>
            <a:r>
              <a:rPr lang="en-US" sz="2400"/>
              <a:t>, Angelica sinensis nourishes and moves Blood</a:t>
            </a:r>
          </a:p>
          <a:p>
            <a:pPr lvl="4" eaLnBrk="1" hangingPunct="1">
              <a:lnSpc>
                <a:spcPct val="80000"/>
              </a:lnSpc>
              <a:defRPr/>
            </a:pPr>
            <a:endParaRPr lang="en-US" sz="1600"/>
          </a:p>
          <a:p>
            <a:pPr eaLnBrk="1" hangingPunct="1">
              <a:lnSpc>
                <a:spcPct val="80000"/>
              </a:lnSpc>
              <a:defRPr/>
            </a:pPr>
            <a:r>
              <a:rPr lang="en-US" sz="2400" i="1"/>
              <a:t>Gan Cao</a:t>
            </a:r>
            <a:r>
              <a:rPr lang="en-US" sz="2400"/>
              <a:t>, licorice is a sweet, warm envoy</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pPr eaLnBrk="1" hangingPunct="1">
              <a:defRPr/>
            </a:pPr>
            <a:r>
              <a:rPr lang="en-US" b="0"/>
              <a:t>“Liver Happy” Food Therapy</a:t>
            </a:r>
          </a:p>
        </p:txBody>
      </p:sp>
      <p:sp>
        <p:nvSpPr>
          <p:cNvPr id="552963" name="Rectangle 3"/>
          <p:cNvSpPr>
            <a:spLocks noGrp="1" noChangeArrowheads="1"/>
          </p:cNvSpPr>
          <p:nvPr>
            <p:ph type="body" idx="1"/>
          </p:nvPr>
        </p:nvSpPr>
        <p:spPr>
          <a:xfrm>
            <a:off x="965200" y="1371600"/>
            <a:ext cx="7924800" cy="4927600"/>
          </a:xfrm>
        </p:spPr>
        <p:txBody>
          <a:bodyPr/>
          <a:lstStyle/>
          <a:p>
            <a:pPr eaLnBrk="1" hangingPunct="1">
              <a:lnSpc>
                <a:spcPct val="90000"/>
              </a:lnSpc>
              <a:defRPr/>
            </a:pPr>
            <a:r>
              <a:rPr lang="en-US" sz="2000"/>
              <a:t>Foods to Soothe the Liver and Relieve Stagnation</a:t>
            </a:r>
          </a:p>
          <a:p>
            <a:pPr lvl="4" eaLnBrk="1" hangingPunct="1">
              <a:lnSpc>
                <a:spcPct val="90000"/>
              </a:lnSpc>
              <a:defRPr/>
            </a:pPr>
            <a:endParaRPr lang="en-US" sz="1400"/>
          </a:p>
          <a:p>
            <a:pPr lvl="1" eaLnBrk="1" hangingPunct="1">
              <a:lnSpc>
                <a:spcPct val="90000"/>
              </a:lnSpc>
              <a:defRPr/>
            </a:pPr>
            <a:r>
              <a:rPr lang="en-US" sz="1800"/>
              <a:t>Pungent and Raw Foods</a:t>
            </a:r>
          </a:p>
          <a:p>
            <a:pPr lvl="2" eaLnBrk="1" hangingPunct="1">
              <a:lnSpc>
                <a:spcPct val="90000"/>
              </a:lnSpc>
              <a:defRPr/>
            </a:pPr>
            <a:r>
              <a:rPr lang="en-US" sz="1600"/>
              <a:t>Watercress, onions, mustard greens, turmeric, basil, bay, cardamom, marjoram, cumin, fennel, ginger, black pepper, rosemary, various mints, sprouted grains, beans, seeds, fresh vegetables, fruit</a:t>
            </a:r>
          </a:p>
          <a:p>
            <a:pPr lvl="4" eaLnBrk="1" hangingPunct="1">
              <a:lnSpc>
                <a:spcPct val="90000"/>
              </a:lnSpc>
              <a:defRPr/>
            </a:pPr>
            <a:endParaRPr lang="en-US" sz="1400"/>
          </a:p>
          <a:p>
            <a:pPr lvl="1" eaLnBrk="1" hangingPunct="1">
              <a:lnSpc>
                <a:spcPct val="90000"/>
              </a:lnSpc>
              <a:defRPr/>
            </a:pPr>
            <a:r>
              <a:rPr lang="en-US" sz="1800"/>
              <a:t>Foods which Harmonize the Liver</a:t>
            </a:r>
          </a:p>
          <a:p>
            <a:pPr lvl="2" eaLnBrk="1" hangingPunct="1">
              <a:lnSpc>
                <a:spcPct val="90000"/>
              </a:lnSpc>
              <a:defRPr/>
            </a:pPr>
            <a:r>
              <a:rPr lang="en-US" sz="1600"/>
              <a:t>Honey, apple cider vinegar, licorice root, molasses, barley malt</a:t>
            </a:r>
          </a:p>
          <a:p>
            <a:pPr lvl="4" eaLnBrk="1" hangingPunct="1">
              <a:lnSpc>
                <a:spcPct val="90000"/>
              </a:lnSpc>
              <a:defRPr/>
            </a:pPr>
            <a:endParaRPr lang="en-US" sz="1400"/>
          </a:p>
          <a:p>
            <a:pPr lvl="1" eaLnBrk="1" hangingPunct="1">
              <a:lnSpc>
                <a:spcPct val="90000"/>
              </a:lnSpc>
              <a:defRPr/>
            </a:pPr>
            <a:r>
              <a:rPr lang="en-US" sz="1800"/>
              <a:t>Bitter and Sour Foods</a:t>
            </a:r>
          </a:p>
          <a:p>
            <a:pPr lvl="2" eaLnBrk="1" hangingPunct="1">
              <a:lnSpc>
                <a:spcPct val="90000"/>
              </a:lnSpc>
              <a:defRPr/>
            </a:pPr>
            <a:r>
              <a:rPr lang="en-US" sz="1600"/>
              <a:t>Rye, romaine lettuce, asparagus, amaranth, quinoa, alfalfa, citrus peel, dandelion root, bupleurum, milk thistle, chamomile</a:t>
            </a:r>
          </a:p>
          <a:p>
            <a:pPr lvl="4" eaLnBrk="1" hangingPunct="1">
              <a:lnSpc>
                <a:spcPct val="90000"/>
              </a:lnSpc>
              <a:defRPr/>
            </a:pPr>
            <a:endParaRPr lang="en-US" sz="1400"/>
          </a:p>
          <a:p>
            <a:pPr lvl="1" eaLnBrk="1" hangingPunct="1">
              <a:lnSpc>
                <a:spcPct val="90000"/>
              </a:lnSpc>
              <a:defRPr/>
            </a:pPr>
            <a:r>
              <a:rPr lang="en-US" sz="1800"/>
              <a:t>Detoxifying and Cooling</a:t>
            </a:r>
          </a:p>
          <a:p>
            <a:pPr lvl="2" eaLnBrk="1" hangingPunct="1">
              <a:lnSpc>
                <a:spcPct val="90000"/>
              </a:lnSpc>
              <a:defRPr/>
            </a:pPr>
            <a:r>
              <a:rPr lang="en-US" sz="1600"/>
              <a:t>Mung beans, celery, seaweeds, cucumber, watercress, millet, mushrooms, daikon radish, rhubarb root</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pPr eaLnBrk="1" hangingPunct="1">
              <a:defRPr/>
            </a:pPr>
            <a:r>
              <a:rPr lang="en-US" b="0"/>
              <a:t>“Liver Happy” Food Therapy</a:t>
            </a:r>
          </a:p>
        </p:txBody>
      </p:sp>
      <p:sp>
        <p:nvSpPr>
          <p:cNvPr id="555011" name="Rectangle 3"/>
          <p:cNvSpPr>
            <a:spLocks noGrp="1" noChangeArrowheads="1"/>
          </p:cNvSpPr>
          <p:nvPr>
            <p:ph type="body" idx="1"/>
          </p:nvPr>
        </p:nvSpPr>
        <p:spPr>
          <a:xfrm>
            <a:off x="889000" y="1435100"/>
            <a:ext cx="7924800" cy="4381500"/>
          </a:xfrm>
        </p:spPr>
        <p:txBody>
          <a:bodyPr/>
          <a:lstStyle/>
          <a:p>
            <a:pPr eaLnBrk="1" hangingPunct="1">
              <a:defRPr/>
            </a:pPr>
            <a:r>
              <a:rPr lang="en-US" sz="2400"/>
              <a:t>Detoxifying and Cooling</a:t>
            </a:r>
          </a:p>
          <a:p>
            <a:pPr lvl="1" eaLnBrk="1" hangingPunct="1">
              <a:defRPr/>
            </a:pPr>
            <a:r>
              <a:rPr lang="en-US" sz="2000"/>
              <a:t>Mung beans, celery, seaweeds, cucumber, watercress, millet, mushrooms, daikon radish, rhubarb root</a:t>
            </a:r>
          </a:p>
          <a:p>
            <a:pPr lvl="4" eaLnBrk="1" hangingPunct="1">
              <a:defRPr/>
            </a:pPr>
            <a:endParaRPr lang="en-US" sz="1600"/>
          </a:p>
          <a:p>
            <a:pPr eaLnBrk="1" hangingPunct="1">
              <a:defRPr/>
            </a:pPr>
            <a:r>
              <a:rPr lang="en-US" sz="2400"/>
              <a:t>Blood Tonics</a:t>
            </a:r>
          </a:p>
          <a:p>
            <a:pPr lvl="1" eaLnBrk="1" hangingPunct="1">
              <a:defRPr/>
            </a:pPr>
            <a:r>
              <a:rPr lang="en-US" sz="2000"/>
              <a:t>aduki bean, apricot, avocado, barley, beef, beetroot, black bean, black sesame, bone marrow, chicken egg, corn, dandelion, dark leafy greens, date, dang gui, egg yolk, fig, grape, Job’s tears, kelp, kidney bean, liver, longan, Microalgae, molasses, mulberry nettle, oats, oyster, parsley, pollen, pork, rice, salmon, sardine, soy milk, spinach, sweet rice, watercress</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Liver Happy Food</a:t>
            </a:r>
          </a:p>
        </p:txBody>
      </p:sp>
      <p:sp>
        <p:nvSpPr>
          <p:cNvPr id="3" name="Content Placeholder 2"/>
          <p:cNvSpPr>
            <a:spLocks noGrp="1"/>
          </p:cNvSpPr>
          <p:nvPr>
            <p:ph idx="1"/>
          </p:nvPr>
        </p:nvSpPr>
        <p:spPr>
          <a:xfrm>
            <a:off x="1333500" y="1117600"/>
            <a:ext cx="6972300" cy="4622800"/>
          </a:xfrm>
        </p:spPr>
        <p:txBody>
          <a:bodyPr/>
          <a:lstStyle/>
          <a:p>
            <a:pPr>
              <a:defRPr/>
            </a:pPr>
            <a:r>
              <a:rPr lang="en-US" sz="2400" dirty="0"/>
              <a:t>Crab				4 oz</a:t>
            </a:r>
          </a:p>
          <a:p>
            <a:pPr>
              <a:defRPr/>
            </a:pPr>
            <a:r>
              <a:rPr lang="en-US" sz="2400" dirty="0"/>
              <a:t>Beef liver				2 oz</a:t>
            </a:r>
          </a:p>
          <a:p>
            <a:pPr>
              <a:defRPr/>
            </a:pPr>
            <a:r>
              <a:rPr lang="en-US" sz="2400" dirty="0"/>
              <a:t>Pork				4 oz</a:t>
            </a:r>
          </a:p>
          <a:p>
            <a:pPr>
              <a:defRPr/>
            </a:pPr>
            <a:r>
              <a:rPr lang="en-US" sz="2400" dirty="0" err="1"/>
              <a:t>Mung</a:t>
            </a:r>
            <a:r>
              <a:rPr lang="en-US" sz="2400" dirty="0"/>
              <a:t> beans			4 oz</a:t>
            </a:r>
          </a:p>
          <a:p>
            <a:pPr>
              <a:defRPr/>
            </a:pPr>
            <a:r>
              <a:rPr lang="en-US" sz="2400" dirty="0"/>
              <a:t>Mushroom			1 cup</a:t>
            </a:r>
          </a:p>
          <a:p>
            <a:pPr>
              <a:defRPr/>
            </a:pPr>
            <a:r>
              <a:rPr lang="en-US" sz="2400" dirty="0"/>
              <a:t>Mustard greens			1 cup</a:t>
            </a:r>
          </a:p>
          <a:p>
            <a:pPr>
              <a:defRPr/>
            </a:pPr>
            <a:r>
              <a:rPr lang="en-US" sz="2400" dirty="0"/>
              <a:t>Turmeric				¼ tsp	</a:t>
            </a:r>
          </a:p>
          <a:p>
            <a:pPr>
              <a:defRPr/>
            </a:pPr>
            <a:r>
              <a:rPr lang="en-US" sz="2400" dirty="0"/>
              <a:t>Barley				1 cup</a:t>
            </a:r>
          </a:p>
          <a:p>
            <a:pPr>
              <a:defRPr/>
            </a:pPr>
            <a:r>
              <a:rPr lang="en-US" sz="2400" dirty="0"/>
              <a:t>Honey				¼ cup</a:t>
            </a:r>
          </a:p>
          <a:p>
            <a:pPr>
              <a:defRPr/>
            </a:pPr>
            <a:r>
              <a:rPr lang="en-US" sz="2400" dirty="0"/>
              <a:t>Calcium				1000 mg		</a:t>
            </a:r>
            <a:endParaRPr lang="en-US" dirty="0"/>
          </a:p>
        </p:txBody>
      </p:sp>
      <p:sp>
        <p:nvSpPr>
          <p:cNvPr id="21508" name="TextBox 3"/>
          <p:cNvSpPr txBox="1">
            <a:spLocks noChangeArrowheads="1"/>
          </p:cNvSpPr>
          <p:nvPr/>
        </p:nvSpPr>
        <p:spPr bwMode="auto">
          <a:xfrm>
            <a:off x="2070100" y="5842000"/>
            <a:ext cx="4700588" cy="461963"/>
          </a:xfrm>
          <a:prstGeom prst="rect">
            <a:avLst/>
          </a:prstGeom>
          <a:noFill/>
          <a:ln w="9525">
            <a:noFill/>
            <a:miter lim="800000"/>
            <a:headEnd/>
            <a:tailEnd/>
          </a:ln>
        </p:spPr>
        <p:txBody>
          <a:bodyPr wrap="none">
            <a:spAutoFit/>
          </a:bodyPr>
          <a:lstStyle/>
          <a:p>
            <a:r>
              <a:rPr lang="en-US"/>
              <a:t>Calories 1079     P-F-C 34/13/56</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pPr eaLnBrk="1" hangingPunct="1">
              <a:defRPr/>
            </a:pPr>
            <a:r>
              <a:rPr lang="en-US"/>
              <a:t>Liver Pathology in TCVM</a:t>
            </a:r>
          </a:p>
        </p:txBody>
      </p:sp>
      <p:sp>
        <p:nvSpPr>
          <p:cNvPr id="522243" name="Rectangle 3"/>
          <p:cNvSpPr>
            <a:spLocks noGrp="1" noChangeArrowheads="1"/>
          </p:cNvSpPr>
          <p:nvPr>
            <p:ph type="body" idx="1"/>
          </p:nvPr>
        </p:nvSpPr>
        <p:spPr>
          <a:xfrm>
            <a:off x="889000" y="1104900"/>
            <a:ext cx="7924800" cy="5092700"/>
          </a:xfrm>
        </p:spPr>
        <p:txBody>
          <a:bodyPr/>
          <a:lstStyle/>
          <a:p>
            <a:pPr eaLnBrk="1" hangingPunct="1">
              <a:lnSpc>
                <a:spcPct val="90000"/>
              </a:lnSpc>
              <a:defRPr/>
            </a:pPr>
            <a:r>
              <a:rPr lang="en-US" sz="2000" i="1"/>
              <a:t>Pi juan</a:t>
            </a:r>
            <a:r>
              <a:rPr lang="en-US" sz="2000"/>
              <a:t>, fatigue</a:t>
            </a:r>
          </a:p>
          <a:p>
            <a:pPr lvl="4" eaLnBrk="1" hangingPunct="1">
              <a:lnSpc>
                <a:spcPct val="90000"/>
              </a:lnSpc>
              <a:defRPr/>
            </a:pPr>
            <a:endParaRPr lang="en-US" sz="1400"/>
          </a:p>
          <a:p>
            <a:pPr eaLnBrk="1" hangingPunct="1">
              <a:lnSpc>
                <a:spcPct val="90000"/>
              </a:lnSpc>
              <a:defRPr/>
            </a:pPr>
            <a:r>
              <a:rPr lang="en-US" sz="2000" i="1"/>
              <a:t>Xie tong</a:t>
            </a:r>
            <a:r>
              <a:rPr lang="en-US" sz="2000"/>
              <a:t>, rib side pain</a:t>
            </a:r>
          </a:p>
          <a:p>
            <a:pPr lvl="4" eaLnBrk="1" hangingPunct="1">
              <a:lnSpc>
                <a:spcPct val="90000"/>
              </a:lnSpc>
              <a:defRPr/>
            </a:pPr>
            <a:endParaRPr lang="en-US" sz="1400"/>
          </a:p>
          <a:p>
            <a:pPr eaLnBrk="1" hangingPunct="1">
              <a:lnSpc>
                <a:spcPct val="90000"/>
              </a:lnSpc>
              <a:defRPr/>
            </a:pPr>
            <a:r>
              <a:rPr lang="en-US" sz="2000" i="1"/>
              <a:t>E xin</a:t>
            </a:r>
            <a:r>
              <a:rPr lang="en-US" sz="2000"/>
              <a:t>, nausea</a:t>
            </a:r>
          </a:p>
          <a:p>
            <a:pPr lvl="4" eaLnBrk="1" hangingPunct="1">
              <a:lnSpc>
                <a:spcPct val="90000"/>
              </a:lnSpc>
              <a:defRPr/>
            </a:pPr>
            <a:endParaRPr lang="en-US" sz="1400"/>
          </a:p>
          <a:p>
            <a:pPr eaLnBrk="1" hangingPunct="1">
              <a:lnSpc>
                <a:spcPct val="90000"/>
              </a:lnSpc>
              <a:defRPr/>
            </a:pPr>
            <a:r>
              <a:rPr lang="en-US" sz="2000" i="1"/>
              <a:t>Na dai,</a:t>
            </a:r>
            <a:r>
              <a:rPr lang="en-US" sz="2000"/>
              <a:t> torpid intake, inappetance </a:t>
            </a:r>
          </a:p>
          <a:p>
            <a:pPr lvl="4" eaLnBrk="1" hangingPunct="1">
              <a:lnSpc>
                <a:spcPct val="90000"/>
              </a:lnSpc>
              <a:defRPr/>
            </a:pPr>
            <a:endParaRPr lang="en-US" sz="1400"/>
          </a:p>
          <a:p>
            <a:pPr eaLnBrk="1" hangingPunct="1">
              <a:lnSpc>
                <a:spcPct val="90000"/>
              </a:lnSpc>
              <a:defRPr/>
            </a:pPr>
            <a:r>
              <a:rPr lang="en-US" sz="2000" i="1"/>
              <a:t>Xie xie,</a:t>
            </a:r>
            <a:r>
              <a:rPr lang="en-US" sz="2000"/>
              <a:t> diarrhea</a:t>
            </a:r>
          </a:p>
          <a:p>
            <a:pPr lvl="4" eaLnBrk="1" hangingPunct="1">
              <a:lnSpc>
                <a:spcPct val="90000"/>
              </a:lnSpc>
              <a:defRPr/>
            </a:pPr>
            <a:endParaRPr lang="en-US" sz="1400"/>
          </a:p>
          <a:p>
            <a:pPr eaLnBrk="1" hangingPunct="1">
              <a:lnSpc>
                <a:spcPct val="90000"/>
              </a:lnSpc>
              <a:defRPr/>
            </a:pPr>
            <a:r>
              <a:rPr lang="en-US" sz="2000" i="1"/>
              <a:t>Zheng jia</a:t>
            </a:r>
            <a:r>
              <a:rPr lang="en-US" sz="2000"/>
              <a:t>, concretions and conglomerations</a:t>
            </a:r>
          </a:p>
          <a:p>
            <a:pPr lvl="4" eaLnBrk="1" hangingPunct="1">
              <a:lnSpc>
                <a:spcPct val="90000"/>
              </a:lnSpc>
              <a:defRPr/>
            </a:pPr>
            <a:endParaRPr lang="en-US" sz="1400"/>
          </a:p>
          <a:p>
            <a:pPr eaLnBrk="1" hangingPunct="1">
              <a:lnSpc>
                <a:spcPct val="90000"/>
              </a:lnSpc>
              <a:defRPr/>
            </a:pPr>
            <a:r>
              <a:rPr lang="en-US" sz="2000" i="1"/>
              <a:t>Huang dan</a:t>
            </a:r>
            <a:r>
              <a:rPr lang="en-US" sz="2000"/>
              <a:t>, jaundice</a:t>
            </a:r>
          </a:p>
          <a:p>
            <a:pPr lvl="4" eaLnBrk="1" hangingPunct="1">
              <a:lnSpc>
                <a:spcPct val="90000"/>
              </a:lnSpc>
              <a:defRPr/>
            </a:pPr>
            <a:endParaRPr lang="en-US" sz="1400"/>
          </a:p>
          <a:p>
            <a:pPr eaLnBrk="1" hangingPunct="1">
              <a:lnSpc>
                <a:spcPct val="90000"/>
              </a:lnSpc>
              <a:defRPr/>
            </a:pPr>
            <a:r>
              <a:rPr lang="en-US" sz="2000" i="1"/>
              <a:t>Xiao xue</a:t>
            </a:r>
            <a:r>
              <a:rPr lang="en-US" sz="2000"/>
              <a:t>, emaciation</a:t>
            </a:r>
          </a:p>
          <a:p>
            <a:pPr lvl="4" eaLnBrk="1" hangingPunct="1">
              <a:lnSpc>
                <a:spcPct val="90000"/>
              </a:lnSpc>
              <a:defRPr/>
            </a:pPr>
            <a:endParaRPr lang="en-US" sz="1400"/>
          </a:p>
          <a:p>
            <a:pPr eaLnBrk="1" hangingPunct="1">
              <a:lnSpc>
                <a:spcPct val="90000"/>
              </a:lnSpc>
              <a:defRPr/>
            </a:pPr>
            <a:r>
              <a:rPr lang="en-US" sz="2000" i="1"/>
              <a:t>Zu zhong,</a:t>
            </a:r>
            <a:r>
              <a:rPr lang="en-US" sz="2000"/>
              <a:t> foot swelling</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pPr eaLnBrk="1" hangingPunct="1">
              <a:defRPr/>
            </a:pPr>
            <a:r>
              <a:rPr lang="en-US" sz="3600"/>
              <a:t>Liver Patterns: </a:t>
            </a:r>
            <a:br>
              <a:rPr lang="en-US" sz="3600"/>
            </a:br>
            <a:r>
              <a:rPr lang="en-US" sz="3600"/>
              <a:t>Liver-Spleen Disharmony</a:t>
            </a:r>
          </a:p>
        </p:txBody>
      </p:sp>
      <p:sp>
        <p:nvSpPr>
          <p:cNvPr id="557059" name="Rectangle 3"/>
          <p:cNvSpPr>
            <a:spLocks noGrp="1" noChangeArrowheads="1"/>
          </p:cNvSpPr>
          <p:nvPr>
            <p:ph type="body" idx="1"/>
          </p:nvPr>
        </p:nvSpPr>
        <p:spPr>
          <a:xfrm>
            <a:off x="838200" y="1447800"/>
            <a:ext cx="7924800" cy="5130800"/>
          </a:xfrm>
        </p:spPr>
        <p:txBody>
          <a:bodyPr/>
          <a:lstStyle/>
          <a:p>
            <a:pPr eaLnBrk="1" hangingPunct="1">
              <a:lnSpc>
                <a:spcPct val="90000"/>
              </a:lnSpc>
              <a:defRPr/>
            </a:pPr>
            <a:r>
              <a:rPr lang="en-US" sz="2400"/>
              <a:t>Common signs</a:t>
            </a:r>
          </a:p>
          <a:p>
            <a:pPr lvl="1" eaLnBrk="1" hangingPunct="1">
              <a:lnSpc>
                <a:spcPct val="90000"/>
              </a:lnSpc>
              <a:defRPr/>
            </a:pPr>
            <a:r>
              <a:rPr lang="en-US" sz="2000"/>
              <a:t>Chest, breast, stomach and rib distension and pain</a:t>
            </a:r>
          </a:p>
          <a:p>
            <a:pPr lvl="1" eaLnBrk="1" hangingPunct="1">
              <a:lnSpc>
                <a:spcPct val="90000"/>
              </a:lnSpc>
              <a:defRPr/>
            </a:pPr>
            <a:r>
              <a:rPr lang="en-US" sz="2000"/>
              <a:t>Irritability</a:t>
            </a:r>
          </a:p>
          <a:p>
            <a:pPr lvl="1" eaLnBrk="1" hangingPunct="1">
              <a:lnSpc>
                <a:spcPct val="90000"/>
              </a:lnSpc>
              <a:defRPr/>
            </a:pPr>
            <a:r>
              <a:rPr lang="en-US" sz="2000"/>
              <a:t>Frequent sighing</a:t>
            </a:r>
          </a:p>
          <a:p>
            <a:pPr lvl="1" eaLnBrk="1" hangingPunct="1">
              <a:lnSpc>
                <a:spcPct val="90000"/>
              </a:lnSpc>
              <a:defRPr/>
            </a:pPr>
            <a:r>
              <a:rPr lang="en-US" sz="2000"/>
              <a:t>Fatigue</a:t>
            </a:r>
          </a:p>
          <a:p>
            <a:pPr lvl="1" eaLnBrk="1" hangingPunct="1">
              <a:lnSpc>
                <a:spcPct val="90000"/>
              </a:lnSpc>
              <a:defRPr/>
            </a:pPr>
            <a:r>
              <a:rPr lang="en-US" sz="2000"/>
              <a:t>Lack of strength</a:t>
            </a:r>
          </a:p>
          <a:p>
            <a:pPr lvl="1" eaLnBrk="1" hangingPunct="1">
              <a:lnSpc>
                <a:spcPct val="90000"/>
              </a:lnSpc>
              <a:defRPr/>
            </a:pPr>
            <a:r>
              <a:rPr lang="en-US" sz="2000"/>
              <a:t>Cold paws</a:t>
            </a:r>
          </a:p>
          <a:p>
            <a:pPr lvl="1" eaLnBrk="1" hangingPunct="1">
              <a:lnSpc>
                <a:spcPct val="90000"/>
              </a:lnSpc>
              <a:defRPr/>
            </a:pPr>
            <a:r>
              <a:rPr lang="en-US" sz="2000"/>
              <a:t>Possible reduced food intake</a:t>
            </a:r>
          </a:p>
          <a:p>
            <a:pPr lvl="1" eaLnBrk="1" hangingPunct="1">
              <a:lnSpc>
                <a:spcPct val="90000"/>
              </a:lnSpc>
              <a:defRPr/>
            </a:pPr>
            <a:r>
              <a:rPr lang="en-US" sz="2000"/>
              <a:t>Loose stools</a:t>
            </a:r>
          </a:p>
          <a:p>
            <a:pPr lvl="1" eaLnBrk="1" hangingPunct="1">
              <a:lnSpc>
                <a:spcPct val="90000"/>
              </a:lnSpc>
              <a:defRPr/>
            </a:pPr>
            <a:r>
              <a:rPr lang="en-US" sz="2000"/>
              <a:t>Tongue is swollen, usually pale, may be dark</a:t>
            </a:r>
          </a:p>
          <a:p>
            <a:pPr lvl="1" eaLnBrk="1" hangingPunct="1">
              <a:lnSpc>
                <a:spcPct val="90000"/>
              </a:lnSpc>
              <a:defRPr/>
            </a:pPr>
            <a:r>
              <a:rPr lang="en-US" sz="2000"/>
              <a:t>Thin, weak, tight to wiry pulse</a:t>
            </a:r>
          </a:p>
          <a:p>
            <a:pPr lvl="4" eaLnBrk="1" hangingPunct="1">
              <a:lnSpc>
                <a:spcPct val="90000"/>
              </a:lnSpc>
              <a:defRPr/>
            </a:pPr>
            <a:endParaRPr lang="en-US" sz="1600"/>
          </a:p>
          <a:p>
            <a:pPr eaLnBrk="1" hangingPunct="1">
              <a:lnSpc>
                <a:spcPct val="90000"/>
              </a:lnSpc>
              <a:defRPr/>
            </a:pPr>
            <a:r>
              <a:rPr lang="en-US" sz="2400"/>
              <a:t>Treatment Principles: Soothe the Liver, Fortify Spleen</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pPr eaLnBrk="1" hangingPunct="1">
              <a:defRPr/>
            </a:pPr>
            <a:r>
              <a:rPr lang="en-US"/>
              <a:t>Liver-Spleen Disharmony</a:t>
            </a:r>
          </a:p>
        </p:txBody>
      </p:sp>
      <p:sp>
        <p:nvSpPr>
          <p:cNvPr id="559107" name="Rectangle 3"/>
          <p:cNvSpPr>
            <a:spLocks noGrp="1" noChangeArrowheads="1"/>
          </p:cNvSpPr>
          <p:nvPr>
            <p:ph type="body" idx="1"/>
          </p:nvPr>
        </p:nvSpPr>
        <p:spPr>
          <a:xfrm>
            <a:off x="939800" y="1333500"/>
            <a:ext cx="7924800" cy="4902200"/>
          </a:xfrm>
        </p:spPr>
        <p:txBody>
          <a:bodyPr/>
          <a:lstStyle/>
          <a:p>
            <a:pPr eaLnBrk="1" hangingPunct="1">
              <a:lnSpc>
                <a:spcPct val="80000"/>
              </a:lnSpc>
              <a:defRPr/>
            </a:pPr>
            <a:r>
              <a:rPr lang="en-US" sz="2800" b="0" i="1"/>
              <a:t>Xiao Yao San, </a:t>
            </a:r>
            <a:r>
              <a:rPr lang="en-US" sz="2800" b="0"/>
              <a:t>Rambling Powder</a:t>
            </a:r>
          </a:p>
          <a:p>
            <a:pPr lvl="1" eaLnBrk="1" hangingPunct="1">
              <a:lnSpc>
                <a:spcPct val="80000"/>
              </a:lnSpc>
              <a:defRPr/>
            </a:pPr>
            <a:r>
              <a:rPr lang="en-US" sz="2400" i="1"/>
              <a:t>Chai hu</a:t>
            </a:r>
            <a:r>
              <a:rPr lang="en-US" sz="2400"/>
              <a:t> bupleurum</a:t>
            </a:r>
          </a:p>
          <a:p>
            <a:pPr lvl="1" eaLnBrk="1" hangingPunct="1">
              <a:lnSpc>
                <a:spcPct val="80000"/>
              </a:lnSpc>
              <a:defRPr/>
            </a:pPr>
            <a:r>
              <a:rPr lang="en-US" sz="2400" i="1"/>
              <a:t>Dang gui</a:t>
            </a:r>
            <a:r>
              <a:rPr lang="en-US" sz="2400"/>
              <a:t> angelica sinensis</a:t>
            </a:r>
          </a:p>
          <a:p>
            <a:pPr lvl="1" eaLnBrk="1" hangingPunct="1">
              <a:lnSpc>
                <a:spcPct val="80000"/>
              </a:lnSpc>
              <a:defRPr/>
            </a:pPr>
            <a:r>
              <a:rPr lang="en-US" sz="2400" i="1"/>
              <a:t>Bai shao yao</a:t>
            </a:r>
            <a:r>
              <a:rPr lang="en-US" sz="2400"/>
              <a:t> white peony</a:t>
            </a:r>
          </a:p>
          <a:p>
            <a:pPr lvl="1" eaLnBrk="1" hangingPunct="1">
              <a:lnSpc>
                <a:spcPct val="80000"/>
              </a:lnSpc>
              <a:defRPr/>
            </a:pPr>
            <a:r>
              <a:rPr lang="en-US" sz="2400" i="1"/>
              <a:t>Bai zhu </a:t>
            </a:r>
            <a:r>
              <a:rPr lang="en-US" sz="2400"/>
              <a:t>white atractylodes</a:t>
            </a:r>
          </a:p>
          <a:p>
            <a:pPr lvl="1" eaLnBrk="1" hangingPunct="1">
              <a:lnSpc>
                <a:spcPct val="80000"/>
              </a:lnSpc>
              <a:defRPr/>
            </a:pPr>
            <a:r>
              <a:rPr lang="en-US" sz="2400" i="1"/>
              <a:t>Fu ling</a:t>
            </a:r>
            <a:r>
              <a:rPr lang="en-US" sz="2400"/>
              <a:t> poria</a:t>
            </a:r>
          </a:p>
          <a:p>
            <a:pPr lvl="1" eaLnBrk="1" hangingPunct="1">
              <a:lnSpc>
                <a:spcPct val="80000"/>
              </a:lnSpc>
              <a:defRPr/>
            </a:pPr>
            <a:r>
              <a:rPr lang="en-US" sz="2400" i="1"/>
              <a:t>Bo he</a:t>
            </a:r>
            <a:r>
              <a:rPr lang="en-US" sz="2400"/>
              <a:t> peppermint</a:t>
            </a:r>
          </a:p>
          <a:p>
            <a:pPr lvl="1" eaLnBrk="1" hangingPunct="1">
              <a:lnSpc>
                <a:spcPct val="80000"/>
              </a:lnSpc>
              <a:defRPr/>
            </a:pPr>
            <a:r>
              <a:rPr lang="en-US" sz="2400" i="1"/>
              <a:t>Wei jiang</a:t>
            </a:r>
            <a:r>
              <a:rPr lang="en-US" sz="2400"/>
              <a:t> roasted ginger</a:t>
            </a:r>
          </a:p>
          <a:p>
            <a:pPr lvl="1" eaLnBrk="1" hangingPunct="1">
              <a:lnSpc>
                <a:spcPct val="80000"/>
              </a:lnSpc>
              <a:defRPr/>
            </a:pPr>
            <a:r>
              <a:rPr lang="en-US" sz="2400" i="1"/>
              <a:t>Zhi gan cao</a:t>
            </a:r>
            <a:r>
              <a:rPr lang="en-US" sz="2400"/>
              <a:t> honey-fried licorice</a:t>
            </a:r>
          </a:p>
          <a:p>
            <a:pPr lvl="4" eaLnBrk="1" hangingPunct="1">
              <a:lnSpc>
                <a:spcPct val="80000"/>
              </a:lnSpc>
              <a:defRPr/>
            </a:pPr>
            <a:endParaRPr lang="en-US" sz="1800"/>
          </a:p>
          <a:p>
            <a:pPr eaLnBrk="1" hangingPunct="1">
              <a:lnSpc>
                <a:spcPct val="80000"/>
              </a:lnSpc>
              <a:defRPr/>
            </a:pPr>
            <a:r>
              <a:rPr lang="en-US" sz="2800"/>
              <a:t>Actions: Disperses Liver Qi, relieves stagnation, tonifies Spleen Qi, nourishes Blood</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pPr eaLnBrk="1" hangingPunct="1">
              <a:defRPr/>
            </a:pPr>
            <a:r>
              <a:rPr lang="en-US" b="0" i="1" dirty="0"/>
              <a:t>Xiao Yao San</a:t>
            </a:r>
            <a:r>
              <a:rPr lang="en-US" dirty="0"/>
              <a:t> </a:t>
            </a:r>
            <a:r>
              <a:rPr lang="en-US" b="0" dirty="0"/>
              <a:t>Formula Analysis</a:t>
            </a:r>
          </a:p>
        </p:txBody>
      </p:sp>
      <p:sp>
        <p:nvSpPr>
          <p:cNvPr id="561155" name="Rectangle 3"/>
          <p:cNvSpPr>
            <a:spLocks noGrp="1" noChangeArrowheads="1"/>
          </p:cNvSpPr>
          <p:nvPr>
            <p:ph type="body" idx="1"/>
          </p:nvPr>
        </p:nvSpPr>
        <p:spPr>
          <a:xfrm>
            <a:off x="889000" y="1536700"/>
            <a:ext cx="7924800" cy="4381500"/>
          </a:xfrm>
        </p:spPr>
        <p:txBody>
          <a:bodyPr/>
          <a:lstStyle/>
          <a:p>
            <a:pPr eaLnBrk="1" hangingPunct="1">
              <a:lnSpc>
                <a:spcPct val="90000"/>
              </a:lnSpc>
              <a:defRPr/>
            </a:pPr>
            <a:r>
              <a:rPr lang="en-US" sz="2000"/>
              <a:t>The chief herb </a:t>
            </a:r>
            <a:r>
              <a:rPr lang="en-US" sz="2000" i="1"/>
              <a:t>Chai Hu</a:t>
            </a:r>
            <a:r>
              <a:rPr lang="en-US" sz="2000"/>
              <a:t>, Bupleurum, relieves Liver constraint</a:t>
            </a:r>
          </a:p>
          <a:p>
            <a:pPr lvl="4" eaLnBrk="1" hangingPunct="1">
              <a:lnSpc>
                <a:spcPct val="90000"/>
              </a:lnSpc>
              <a:defRPr/>
            </a:pPr>
            <a:endParaRPr lang="en-US" sz="1400"/>
          </a:p>
          <a:p>
            <a:pPr eaLnBrk="1" hangingPunct="1">
              <a:lnSpc>
                <a:spcPct val="90000"/>
              </a:lnSpc>
              <a:defRPr/>
            </a:pPr>
            <a:r>
              <a:rPr lang="en-US" sz="2000"/>
              <a:t>Deputies </a:t>
            </a:r>
            <a:r>
              <a:rPr lang="en-US" sz="2000" i="1"/>
              <a:t>Dang Gui</a:t>
            </a:r>
            <a:r>
              <a:rPr lang="en-US" sz="2000"/>
              <a:t>, Angelica sinensis, and </a:t>
            </a:r>
            <a:r>
              <a:rPr lang="en-US" sz="2000" i="1"/>
              <a:t>Bai Shao Yao</a:t>
            </a:r>
            <a:r>
              <a:rPr lang="en-US" sz="2000"/>
              <a:t>, Peony, nourish Blood to soften Liver</a:t>
            </a:r>
          </a:p>
          <a:p>
            <a:pPr lvl="4" eaLnBrk="1" hangingPunct="1">
              <a:lnSpc>
                <a:spcPct val="90000"/>
              </a:lnSpc>
              <a:defRPr/>
            </a:pPr>
            <a:endParaRPr lang="en-US" sz="1400"/>
          </a:p>
          <a:p>
            <a:pPr eaLnBrk="1" hangingPunct="1">
              <a:lnSpc>
                <a:spcPct val="90000"/>
              </a:lnSpc>
              <a:defRPr/>
            </a:pPr>
            <a:r>
              <a:rPr lang="en-US" sz="2000"/>
              <a:t>Assistants </a:t>
            </a:r>
            <a:r>
              <a:rPr lang="en-US" sz="2000" i="1"/>
              <a:t>Bai Zhu</a:t>
            </a:r>
            <a:r>
              <a:rPr lang="en-US" sz="2000"/>
              <a:t>, Atractyoldes, and </a:t>
            </a:r>
            <a:r>
              <a:rPr lang="en-US" sz="2000" i="1"/>
              <a:t>Fu ling</a:t>
            </a:r>
            <a:r>
              <a:rPr lang="en-US" sz="2000"/>
              <a:t>, Poria, strengthen the Spleen and T &amp; T function</a:t>
            </a:r>
          </a:p>
          <a:p>
            <a:pPr lvl="4" eaLnBrk="1" hangingPunct="1">
              <a:lnSpc>
                <a:spcPct val="90000"/>
              </a:lnSpc>
              <a:defRPr/>
            </a:pPr>
            <a:endParaRPr lang="en-US" sz="1400"/>
          </a:p>
          <a:p>
            <a:pPr eaLnBrk="1" hangingPunct="1">
              <a:lnSpc>
                <a:spcPct val="90000"/>
              </a:lnSpc>
              <a:defRPr/>
            </a:pPr>
            <a:r>
              <a:rPr lang="en-US" sz="2000"/>
              <a:t>Assistants </a:t>
            </a:r>
            <a:r>
              <a:rPr lang="en-US" sz="2000" i="1"/>
              <a:t>Zhi Gan Cao</a:t>
            </a:r>
            <a:r>
              <a:rPr lang="en-US" sz="2000"/>
              <a:t>, honey-fried Licorice and </a:t>
            </a:r>
            <a:r>
              <a:rPr lang="en-US" sz="2000" i="1"/>
              <a:t>Bai Shao Yao</a:t>
            </a:r>
            <a:r>
              <a:rPr lang="en-US" sz="2000"/>
              <a:t>, Peony, moderate spasmodic abdominal pain</a:t>
            </a:r>
          </a:p>
          <a:p>
            <a:pPr lvl="4" eaLnBrk="1" hangingPunct="1">
              <a:lnSpc>
                <a:spcPct val="90000"/>
              </a:lnSpc>
              <a:defRPr/>
            </a:pPr>
            <a:endParaRPr lang="en-US" sz="1400"/>
          </a:p>
          <a:p>
            <a:pPr eaLnBrk="1" hangingPunct="1">
              <a:lnSpc>
                <a:spcPct val="90000"/>
              </a:lnSpc>
              <a:defRPr/>
            </a:pPr>
            <a:r>
              <a:rPr lang="en-US" sz="2000"/>
              <a:t>Envoy </a:t>
            </a:r>
            <a:r>
              <a:rPr lang="en-US" sz="2000" i="1"/>
              <a:t>Wei Jiang</a:t>
            </a:r>
            <a:r>
              <a:rPr lang="en-US" sz="2000"/>
              <a:t>, Zingiber harmonizes the Stomach</a:t>
            </a:r>
          </a:p>
          <a:p>
            <a:pPr lvl="4" eaLnBrk="1" hangingPunct="1">
              <a:lnSpc>
                <a:spcPct val="90000"/>
              </a:lnSpc>
              <a:defRPr/>
            </a:pPr>
            <a:endParaRPr lang="en-US" sz="1400"/>
          </a:p>
          <a:p>
            <a:pPr eaLnBrk="1" hangingPunct="1">
              <a:lnSpc>
                <a:spcPct val="90000"/>
              </a:lnSpc>
              <a:defRPr/>
            </a:pPr>
            <a:r>
              <a:rPr lang="en-US" sz="2000"/>
              <a:t>Envoy </a:t>
            </a:r>
            <a:r>
              <a:rPr lang="en-US" sz="2000" i="1"/>
              <a:t>Bo He</a:t>
            </a:r>
            <a:r>
              <a:rPr lang="en-US" sz="2000"/>
              <a:t>, Mentha harmonizes and cools Liver</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pPr eaLnBrk="1" hangingPunct="1">
              <a:defRPr/>
            </a:pPr>
            <a:r>
              <a:rPr lang="en-US" b="0" i="1"/>
              <a:t>“Xiao Yao San”</a:t>
            </a:r>
            <a:r>
              <a:rPr lang="en-US" b="0"/>
              <a:t> Food Therapy</a:t>
            </a:r>
          </a:p>
        </p:txBody>
      </p:sp>
      <p:sp>
        <p:nvSpPr>
          <p:cNvPr id="563203" name="Rectangle 3"/>
          <p:cNvSpPr>
            <a:spLocks noGrp="1" noChangeArrowheads="1"/>
          </p:cNvSpPr>
          <p:nvPr>
            <p:ph type="body" idx="1"/>
          </p:nvPr>
        </p:nvSpPr>
        <p:spPr>
          <a:xfrm>
            <a:off x="863600" y="1358900"/>
            <a:ext cx="7924800" cy="4889500"/>
          </a:xfrm>
        </p:spPr>
        <p:txBody>
          <a:bodyPr/>
          <a:lstStyle/>
          <a:p>
            <a:pPr eaLnBrk="1" hangingPunct="1">
              <a:lnSpc>
                <a:spcPct val="90000"/>
              </a:lnSpc>
              <a:defRPr/>
            </a:pPr>
            <a:r>
              <a:rPr lang="en-US" sz="2000"/>
              <a:t>Foods to Soothe the Liver and Relieve Stagnation</a:t>
            </a:r>
          </a:p>
          <a:p>
            <a:pPr lvl="4" eaLnBrk="1" hangingPunct="1">
              <a:lnSpc>
                <a:spcPct val="90000"/>
              </a:lnSpc>
              <a:defRPr/>
            </a:pPr>
            <a:endParaRPr lang="en-US" sz="1400"/>
          </a:p>
          <a:p>
            <a:pPr lvl="1" eaLnBrk="1" hangingPunct="1">
              <a:lnSpc>
                <a:spcPct val="90000"/>
              </a:lnSpc>
              <a:defRPr/>
            </a:pPr>
            <a:r>
              <a:rPr lang="en-US" sz="1800"/>
              <a:t>Pungent and Raw Foods</a:t>
            </a:r>
          </a:p>
          <a:p>
            <a:pPr lvl="2" eaLnBrk="1" hangingPunct="1">
              <a:lnSpc>
                <a:spcPct val="90000"/>
              </a:lnSpc>
              <a:defRPr/>
            </a:pPr>
            <a:r>
              <a:rPr lang="en-US" sz="1600"/>
              <a:t>Watercress, onions, mustard greens, turmeric, basil, bay, cardamom, marjoram, cumin, fennel, ginger, black pepper, rosemary, various mints, sprouted grains, beans, seeds, fresh vegetables, fruit</a:t>
            </a:r>
          </a:p>
          <a:p>
            <a:pPr lvl="4" eaLnBrk="1" hangingPunct="1">
              <a:lnSpc>
                <a:spcPct val="90000"/>
              </a:lnSpc>
              <a:defRPr/>
            </a:pPr>
            <a:endParaRPr lang="en-US" sz="1400"/>
          </a:p>
          <a:p>
            <a:pPr lvl="1" eaLnBrk="1" hangingPunct="1">
              <a:lnSpc>
                <a:spcPct val="90000"/>
              </a:lnSpc>
              <a:defRPr/>
            </a:pPr>
            <a:r>
              <a:rPr lang="en-US" sz="1800"/>
              <a:t>Foods which Harmonize the Liver</a:t>
            </a:r>
          </a:p>
          <a:p>
            <a:pPr lvl="2" eaLnBrk="1" hangingPunct="1">
              <a:lnSpc>
                <a:spcPct val="90000"/>
              </a:lnSpc>
              <a:defRPr/>
            </a:pPr>
            <a:r>
              <a:rPr lang="en-US" sz="1600"/>
              <a:t>Honey, apple cider vinegar, licorice root, molasses, barley malt</a:t>
            </a:r>
          </a:p>
          <a:p>
            <a:pPr lvl="4" eaLnBrk="1" hangingPunct="1">
              <a:lnSpc>
                <a:spcPct val="90000"/>
              </a:lnSpc>
              <a:defRPr/>
            </a:pPr>
            <a:endParaRPr lang="en-US" sz="1400"/>
          </a:p>
          <a:p>
            <a:pPr lvl="1" eaLnBrk="1" hangingPunct="1">
              <a:lnSpc>
                <a:spcPct val="90000"/>
              </a:lnSpc>
              <a:defRPr/>
            </a:pPr>
            <a:r>
              <a:rPr lang="en-US" sz="1800"/>
              <a:t>Bitter and Sour Foods</a:t>
            </a:r>
          </a:p>
          <a:p>
            <a:pPr lvl="2" eaLnBrk="1" hangingPunct="1">
              <a:lnSpc>
                <a:spcPct val="90000"/>
              </a:lnSpc>
              <a:defRPr/>
            </a:pPr>
            <a:r>
              <a:rPr lang="en-US" sz="1600"/>
              <a:t>Rye, romaine lettuce, asparagus, amaranth, quinoa, alfalfa, citrus peel, dandelion root, bupleurum, milk thistle, chamomile</a:t>
            </a:r>
          </a:p>
          <a:p>
            <a:pPr lvl="4" eaLnBrk="1" hangingPunct="1">
              <a:lnSpc>
                <a:spcPct val="90000"/>
              </a:lnSpc>
              <a:defRPr/>
            </a:pPr>
            <a:endParaRPr lang="en-US" sz="1400"/>
          </a:p>
          <a:p>
            <a:pPr lvl="1" eaLnBrk="1" hangingPunct="1">
              <a:lnSpc>
                <a:spcPct val="90000"/>
              </a:lnSpc>
              <a:defRPr/>
            </a:pPr>
            <a:r>
              <a:rPr lang="en-US" sz="1800"/>
              <a:t>Detoxifying and Cooling</a:t>
            </a:r>
          </a:p>
          <a:p>
            <a:pPr lvl="2" eaLnBrk="1" hangingPunct="1">
              <a:lnSpc>
                <a:spcPct val="90000"/>
              </a:lnSpc>
              <a:defRPr/>
            </a:pPr>
            <a:r>
              <a:rPr lang="en-US" sz="1600"/>
              <a:t>Mung beans, celery, seaweeds, cucumber, watercress, millet, mushrooms, daikon radish, rhubarb root</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pPr eaLnBrk="1" hangingPunct="1">
              <a:defRPr/>
            </a:pPr>
            <a:r>
              <a:rPr lang="en-US" b="0" i="1"/>
              <a:t>“Xiao Yao San”</a:t>
            </a:r>
            <a:r>
              <a:rPr lang="en-US" b="0"/>
              <a:t> Food Therapy</a:t>
            </a:r>
          </a:p>
        </p:txBody>
      </p:sp>
      <p:sp>
        <p:nvSpPr>
          <p:cNvPr id="565251" name="Rectangle 3"/>
          <p:cNvSpPr>
            <a:spLocks noGrp="1" noChangeArrowheads="1"/>
          </p:cNvSpPr>
          <p:nvPr>
            <p:ph type="body" idx="1"/>
          </p:nvPr>
        </p:nvSpPr>
        <p:spPr>
          <a:xfrm>
            <a:off x="901700" y="1562100"/>
            <a:ext cx="7924800" cy="4025900"/>
          </a:xfrm>
        </p:spPr>
        <p:txBody>
          <a:bodyPr/>
          <a:lstStyle/>
          <a:p>
            <a:pPr eaLnBrk="1" hangingPunct="1">
              <a:defRPr/>
            </a:pPr>
            <a:r>
              <a:rPr lang="en-US" sz="2800"/>
              <a:t>Qi Tonics</a:t>
            </a:r>
          </a:p>
          <a:p>
            <a:pPr lvl="1" eaLnBrk="1" hangingPunct="1">
              <a:defRPr/>
            </a:pPr>
            <a:r>
              <a:rPr lang="en-US" sz="2400"/>
              <a:t>Beef, Carrot, Chicken, Date, Fig, Lentil, Mackerel, Microalgae, Molasses, Oats, Rutabaga, Sweet Potato, Pumpkin and Squash</a:t>
            </a:r>
          </a:p>
          <a:p>
            <a:pPr lvl="4" eaLnBrk="1" hangingPunct="1">
              <a:defRPr/>
            </a:pPr>
            <a:endParaRPr lang="en-US" sz="1800"/>
          </a:p>
          <a:p>
            <a:pPr eaLnBrk="1" hangingPunct="1">
              <a:defRPr/>
            </a:pPr>
            <a:r>
              <a:rPr lang="en-US" sz="2800"/>
              <a:t>Damp Regulating Foods</a:t>
            </a:r>
          </a:p>
          <a:p>
            <a:pPr lvl="1" eaLnBrk="1" hangingPunct="1">
              <a:defRPr/>
            </a:pPr>
            <a:r>
              <a:rPr lang="en-US" sz="2400"/>
              <a:t>Alfalfa, Barley, Garlic, Green Tea, Job’s tears, Kidney Bean, Mackerel, Mushroom, Parsley, Pumpkin, Rutabaga, Rye and Turnip</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i="1" dirty="0"/>
              <a:t>Xiao Yao San</a:t>
            </a:r>
            <a:r>
              <a:rPr lang="en-US" dirty="0"/>
              <a:t>  Food</a:t>
            </a:r>
          </a:p>
        </p:txBody>
      </p:sp>
      <p:sp>
        <p:nvSpPr>
          <p:cNvPr id="3" name="Content Placeholder 2"/>
          <p:cNvSpPr>
            <a:spLocks noGrp="1"/>
          </p:cNvSpPr>
          <p:nvPr>
            <p:ph idx="1"/>
          </p:nvPr>
        </p:nvSpPr>
        <p:spPr>
          <a:xfrm>
            <a:off x="1803400" y="1003300"/>
            <a:ext cx="5981700" cy="4762500"/>
          </a:xfrm>
        </p:spPr>
        <p:txBody>
          <a:bodyPr/>
          <a:lstStyle/>
          <a:p>
            <a:pPr>
              <a:defRPr/>
            </a:pPr>
            <a:r>
              <a:rPr lang="en-US" sz="2000" dirty="0" err="1"/>
              <a:t>Mung</a:t>
            </a:r>
            <a:r>
              <a:rPr lang="en-US" sz="2000" dirty="0"/>
              <a:t> beans			4 oz</a:t>
            </a:r>
          </a:p>
          <a:p>
            <a:pPr>
              <a:defRPr/>
            </a:pPr>
            <a:r>
              <a:rPr lang="en-US" sz="2000" dirty="0"/>
              <a:t>Cardamom			1 tsp</a:t>
            </a:r>
          </a:p>
          <a:p>
            <a:pPr>
              <a:defRPr/>
            </a:pPr>
            <a:r>
              <a:rPr lang="en-US" sz="2000" dirty="0"/>
              <a:t>Fennel			1 tsp</a:t>
            </a:r>
          </a:p>
          <a:p>
            <a:pPr>
              <a:defRPr/>
            </a:pPr>
            <a:r>
              <a:rPr lang="en-US" sz="2000" dirty="0"/>
              <a:t>Beef liver			2 oz</a:t>
            </a:r>
          </a:p>
          <a:p>
            <a:pPr>
              <a:defRPr/>
            </a:pPr>
            <a:r>
              <a:rPr lang="en-US" sz="2000" dirty="0"/>
              <a:t>Beef (round roast)		4 oz</a:t>
            </a:r>
          </a:p>
          <a:p>
            <a:pPr>
              <a:defRPr/>
            </a:pPr>
            <a:r>
              <a:rPr lang="en-US" sz="2000" dirty="0"/>
              <a:t>Zucchini			4 oz</a:t>
            </a:r>
          </a:p>
          <a:p>
            <a:pPr>
              <a:defRPr/>
            </a:pPr>
            <a:r>
              <a:rPr lang="en-US" sz="2000" dirty="0"/>
              <a:t>Pumpkin			½ cup</a:t>
            </a:r>
          </a:p>
          <a:p>
            <a:pPr>
              <a:defRPr/>
            </a:pPr>
            <a:r>
              <a:rPr lang="en-US" sz="2000" dirty="0"/>
              <a:t>Ginger			5 slices</a:t>
            </a:r>
          </a:p>
          <a:p>
            <a:pPr>
              <a:defRPr/>
            </a:pPr>
            <a:r>
              <a:rPr lang="en-US" sz="2000" dirty="0"/>
              <a:t>Honey			¼ cup	</a:t>
            </a:r>
          </a:p>
          <a:p>
            <a:pPr>
              <a:defRPr/>
            </a:pPr>
            <a:r>
              <a:rPr lang="en-US" sz="2000" dirty="0"/>
              <a:t>Apple Cider vinegar		1 oz</a:t>
            </a:r>
          </a:p>
          <a:p>
            <a:pPr>
              <a:defRPr/>
            </a:pPr>
            <a:r>
              <a:rPr lang="en-US" sz="2000" dirty="0"/>
              <a:t>Millet			4 oz</a:t>
            </a:r>
          </a:p>
          <a:p>
            <a:pPr>
              <a:defRPr/>
            </a:pPr>
            <a:r>
              <a:rPr lang="en-US" sz="2000" dirty="0"/>
              <a:t>Mushroom			1 cup</a:t>
            </a:r>
          </a:p>
          <a:p>
            <a:pPr>
              <a:defRPr/>
            </a:pPr>
            <a:r>
              <a:rPr lang="en-US" sz="2000" dirty="0"/>
              <a:t>Calcium			750 mg</a:t>
            </a:r>
            <a:r>
              <a:rPr lang="en-US" sz="2400" dirty="0"/>
              <a:t>		</a:t>
            </a:r>
            <a:endParaRPr lang="en-US" dirty="0"/>
          </a:p>
        </p:txBody>
      </p:sp>
      <p:sp>
        <p:nvSpPr>
          <p:cNvPr id="27652" name="TextBox 3"/>
          <p:cNvSpPr txBox="1">
            <a:spLocks noChangeArrowheads="1"/>
          </p:cNvSpPr>
          <p:nvPr/>
        </p:nvSpPr>
        <p:spPr bwMode="auto">
          <a:xfrm>
            <a:off x="2235200" y="6007100"/>
            <a:ext cx="4357688" cy="461963"/>
          </a:xfrm>
          <a:prstGeom prst="rect">
            <a:avLst/>
          </a:prstGeom>
          <a:noFill/>
          <a:ln w="9525">
            <a:noFill/>
            <a:miter lim="800000"/>
            <a:headEnd/>
            <a:tailEnd/>
          </a:ln>
        </p:spPr>
        <p:txBody>
          <a:bodyPr wrap="none">
            <a:spAutoFit/>
          </a:bodyPr>
          <a:lstStyle/>
          <a:p>
            <a:r>
              <a:rPr lang="en-US"/>
              <a:t>Calories 705     P-F-C 18/7/80</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pPr eaLnBrk="1" hangingPunct="1">
              <a:defRPr/>
            </a:pPr>
            <a:r>
              <a:rPr lang="en-US" sz="3600"/>
              <a:t>Liver Patterns: Liver-Gallbladder Damp-Heat</a:t>
            </a:r>
          </a:p>
        </p:txBody>
      </p:sp>
      <p:sp>
        <p:nvSpPr>
          <p:cNvPr id="567299" name="Rectangle 3"/>
          <p:cNvSpPr>
            <a:spLocks noGrp="1" noChangeArrowheads="1"/>
          </p:cNvSpPr>
          <p:nvPr>
            <p:ph type="body" idx="1"/>
          </p:nvPr>
        </p:nvSpPr>
        <p:spPr>
          <a:xfrm>
            <a:off x="939800" y="1206500"/>
            <a:ext cx="7924800" cy="5410200"/>
          </a:xfrm>
        </p:spPr>
        <p:txBody>
          <a:bodyPr/>
          <a:lstStyle/>
          <a:p>
            <a:pPr eaLnBrk="1" hangingPunct="1">
              <a:lnSpc>
                <a:spcPct val="80000"/>
              </a:lnSpc>
              <a:defRPr/>
            </a:pPr>
            <a:r>
              <a:rPr lang="en-US" sz="2400"/>
              <a:t>Common signs</a:t>
            </a:r>
          </a:p>
          <a:p>
            <a:pPr lvl="1" eaLnBrk="1" hangingPunct="1">
              <a:lnSpc>
                <a:spcPct val="80000"/>
              </a:lnSpc>
              <a:defRPr/>
            </a:pPr>
            <a:r>
              <a:rPr lang="en-US" sz="2000"/>
              <a:t>Lateral costal pain</a:t>
            </a:r>
          </a:p>
          <a:p>
            <a:pPr lvl="1" eaLnBrk="1" hangingPunct="1">
              <a:lnSpc>
                <a:spcPct val="80000"/>
              </a:lnSpc>
              <a:defRPr/>
            </a:pPr>
            <a:r>
              <a:rPr lang="en-US" sz="2000"/>
              <a:t>Low-grade fever</a:t>
            </a:r>
          </a:p>
          <a:p>
            <a:pPr lvl="1" eaLnBrk="1" hangingPunct="1">
              <a:lnSpc>
                <a:spcPct val="80000"/>
              </a:lnSpc>
              <a:defRPr/>
            </a:pPr>
            <a:r>
              <a:rPr lang="en-US" sz="2000"/>
              <a:t>Red eyes</a:t>
            </a:r>
          </a:p>
          <a:p>
            <a:pPr lvl="1" eaLnBrk="1" hangingPunct="1">
              <a:lnSpc>
                <a:spcPct val="80000"/>
              </a:lnSpc>
              <a:defRPr/>
            </a:pPr>
            <a:r>
              <a:rPr lang="en-US" sz="2000"/>
              <a:t>Headache</a:t>
            </a:r>
          </a:p>
          <a:p>
            <a:pPr lvl="1" eaLnBrk="1" hangingPunct="1">
              <a:lnSpc>
                <a:spcPct val="80000"/>
              </a:lnSpc>
              <a:defRPr/>
            </a:pPr>
            <a:r>
              <a:rPr lang="en-US" sz="2000"/>
              <a:t>Bitter taste in mouth</a:t>
            </a:r>
          </a:p>
          <a:p>
            <a:pPr lvl="1" eaLnBrk="1" hangingPunct="1">
              <a:lnSpc>
                <a:spcPct val="80000"/>
              </a:lnSpc>
              <a:defRPr/>
            </a:pPr>
            <a:r>
              <a:rPr lang="en-US" sz="2000"/>
              <a:t>Reduced appetite</a:t>
            </a:r>
          </a:p>
          <a:p>
            <a:pPr lvl="1" eaLnBrk="1" hangingPunct="1">
              <a:lnSpc>
                <a:spcPct val="80000"/>
              </a:lnSpc>
              <a:defRPr/>
            </a:pPr>
            <a:r>
              <a:rPr lang="en-US" sz="2000"/>
              <a:t>Nausea and vomiting</a:t>
            </a:r>
          </a:p>
          <a:p>
            <a:pPr lvl="1" eaLnBrk="1" hangingPunct="1">
              <a:lnSpc>
                <a:spcPct val="80000"/>
              </a:lnSpc>
              <a:defRPr/>
            </a:pPr>
            <a:r>
              <a:rPr lang="en-US" sz="2000"/>
              <a:t>Reddish-yellow urine</a:t>
            </a:r>
          </a:p>
          <a:p>
            <a:pPr lvl="1" eaLnBrk="1" hangingPunct="1">
              <a:lnSpc>
                <a:spcPct val="80000"/>
              </a:lnSpc>
              <a:defRPr/>
            </a:pPr>
            <a:r>
              <a:rPr lang="en-US" sz="2000"/>
              <a:t>Possible jaundice</a:t>
            </a:r>
          </a:p>
          <a:p>
            <a:pPr lvl="1" eaLnBrk="1" hangingPunct="1">
              <a:lnSpc>
                <a:spcPct val="80000"/>
              </a:lnSpc>
              <a:defRPr/>
            </a:pPr>
            <a:r>
              <a:rPr lang="en-US" sz="2000"/>
              <a:t>Red tongue with yellow coating</a:t>
            </a:r>
          </a:p>
          <a:p>
            <a:pPr lvl="1" eaLnBrk="1" hangingPunct="1">
              <a:lnSpc>
                <a:spcPct val="80000"/>
              </a:lnSpc>
              <a:defRPr/>
            </a:pPr>
            <a:r>
              <a:rPr lang="en-US" sz="2000"/>
              <a:t>Tight to wiry, slippery rapid pulse</a:t>
            </a:r>
          </a:p>
          <a:p>
            <a:pPr lvl="4" eaLnBrk="1" hangingPunct="1">
              <a:lnSpc>
                <a:spcPct val="80000"/>
              </a:lnSpc>
              <a:defRPr/>
            </a:pPr>
            <a:endParaRPr lang="en-US" sz="1600"/>
          </a:p>
          <a:p>
            <a:pPr eaLnBrk="1" hangingPunct="1">
              <a:lnSpc>
                <a:spcPct val="80000"/>
              </a:lnSpc>
              <a:defRPr/>
            </a:pPr>
            <a:r>
              <a:rPr lang="en-US" sz="2400"/>
              <a:t>Treatment Principles: Soothe the Liver and Gallbladder, Clear Heat and Eliminate Dampness</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pPr eaLnBrk="1" hangingPunct="1">
              <a:defRPr/>
            </a:pPr>
            <a:r>
              <a:rPr lang="en-US" sz="3600"/>
              <a:t>Liver-Gallbladder Damp-Heat</a:t>
            </a:r>
          </a:p>
        </p:txBody>
      </p:sp>
      <p:sp>
        <p:nvSpPr>
          <p:cNvPr id="569347" name="Rectangle 3"/>
          <p:cNvSpPr>
            <a:spLocks noGrp="1" noChangeArrowheads="1"/>
          </p:cNvSpPr>
          <p:nvPr>
            <p:ph type="body" idx="1"/>
          </p:nvPr>
        </p:nvSpPr>
        <p:spPr>
          <a:xfrm>
            <a:off x="863600" y="1066800"/>
            <a:ext cx="7924800" cy="5410200"/>
          </a:xfrm>
        </p:spPr>
        <p:txBody>
          <a:bodyPr/>
          <a:lstStyle/>
          <a:p>
            <a:pPr eaLnBrk="1" hangingPunct="1">
              <a:lnSpc>
                <a:spcPct val="90000"/>
              </a:lnSpc>
              <a:defRPr/>
            </a:pPr>
            <a:r>
              <a:rPr lang="en-US" sz="2400" b="0" i="1" dirty="0"/>
              <a:t>Long Dan Xie </a:t>
            </a:r>
            <a:r>
              <a:rPr lang="en-US" sz="2400" b="0" i="1" dirty="0" err="1"/>
              <a:t>Gan</a:t>
            </a:r>
            <a:r>
              <a:rPr lang="en-US" sz="2400" b="0" i="1" dirty="0"/>
              <a:t> Tang, </a:t>
            </a:r>
            <a:r>
              <a:rPr lang="en-US" sz="2400" b="0" dirty="0" err="1"/>
              <a:t>Gentiana</a:t>
            </a:r>
            <a:r>
              <a:rPr lang="en-US" sz="2400" b="0" dirty="0"/>
              <a:t> Drain the Liver Decoction</a:t>
            </a:r>
          </a:p>
          <a:p>
            <a:pPr lvl="1" eaLnBrk="1" hangingPunct="1">
              <a:lnSpc>
                <a:spcPct val="90000"/>
              </a:lnSpc>
              <a:defRPr/>
            </a:pPr>
            <a:r>
              <a:rPr lang="en-US" sz="2000" dirty="0"/>
              <a:t>Long Dan Cao, </a:t>
            </a:r>
            <a:r>
              <a:rPr lang="en-US" sz="2000" dirty="0" err="1"/>
              <a:t>gentiana</a:t>
            </a:r>
            <a:r>
              <a:rPr lang="en-US" sz="2000" dirty="0"/>
              <a:t>          			6g</a:t>
            </a:r>
          </a:p>
          <a:p>
            <a:pPr lvl="1" eaLnBrk="1" hangingPunct="1">
              <a:lnSpc>
                <a:spcPct val="90000"/>
              </a:lnSpc>
              <a:defRPr/>
            </a:pPr>
            <a:r>
              <a:rPr lang="en-US" sz="2000" dirty="0"/>
              <a:t>Huang Qin, </a:t>
            </a:r>
            <a:r>
              <a:rPr lang="en-US" sz="2000" dirty="0" err="1"/>
              <a:t>scutelaria</a:t>
            </a:r>
            <a:r>
              <a:rPr lang="en-US" sz="2000" dirty="0"/>
              <a:t>                    		9g</a:t>
            </a:r>
          </a:p>
          <a:p>
            <a:pPr lvl="1" eaLnBrk="1" hangingPunct="1">
              <a:lnSpc>
                <a:spcPct val="90000"/>
              </a:lnSpc>
              <a:defRPr/>
            </a:pPr>
            <a:r>
              <a:rPr lang="en-US" sz="2000" dirty="0" err="1"/>
              <a:t>Zhi</a:t>
            </a:r>
            <a:r>
              <a:rPr lang="en-US" sz="2000" dirty="0"/>
              <a:t> </a:t>
            </a:r>
            <a:r>
              <a:rPr lang="en-US" sz="2000" dirty="0" err="1"/>
              <a:t>Zi</a:t>
            </a:r>
            <a:r>
              <a:rPr lang="en-US" sz="2000" dirty="0"/>
              <a:t>, gardenia fruit                            		9g</a:t>
            </a:r>
          </a:p>
          <a:p>
            <a:pPr lvl="1" eaLnBrk="1" hangingPunct="1">
              <a:lnSpc>
                <a:spcPct val="90000"/>
              </a:lnSpc>
              <a:defRPr/>
            </a:pPr>
            <a:r>
              <a:rPr lang="en-US" sz="2000" dirty="0"/>
              <a:t>Mu Tong, </a:t>
            </a:r>
            <a:r>
              <a:rPr lang="en-US" sz="2000" dirty="0" err="1"/>
              <a:t>akebia</a:t>
            </a:r>
            <a:r>
              <a:rPr lang="en-US" sz="2000" dirty="0"/>
              <a:t>                       			6g</a:t>
            </a:r>
          </a:p>
          <a:p>
            <a:pPr lvl="1" eaLnBrk="1" hangingPunct="1">
              <a:lnSpc>
                <a:spcPct val="90000"/>
              </a:lnSpc>
              <a:defRPr/>
            </a:pPr>
            <a:r>
              <a:rPr lang="en-US" sz="2000" dirty="0" err="1"/>
              <a:t>Ze</a:t>
            </a:r>
            <a:r>
              <a:rPr lang="en-US" sz="2000" dirty="0"/>
              <a:t> Xie, </a:t>
            </a:r>
            <a:r>
              <a:rPr lang="en-US" sz="2000" dirty="0" err="1"/>
              <a:t>alisma</a:t>
            </a:r>
            <a:r>
              <a:rPr lang="en-US" sz="2000" dirty="0"/>
              <a:t>                           			9g</a:t>
            </a:r>
          </a:p>
          <a:p>
            <a:pPr lvl="1" eaLnBrk="1" hangingPunct="1">
              <a:lnSpc>
                <a:spcPct val="90000"/>
              </a:lnSpc>
              <a:defRPr/>
            </a:pPr>
            <a:r>
              <a:rPr lang="en-US" sz="2000" dirty="0" err="1"/>
              <a:t>Chai</a:t>
            </a:r>
            <a:r>
              <a:rPr lang="en-US" sz="2000" dirty="0"/>
              <a:t> </a:t>
            </a:r>
            <a:r>
              <a:rPr lang="en-US" sz="2000" dirty="0" err="1"/>
              <a:t>Hu</a:t>
            </a:r>
            <a:r>
              <a:rPr lang="en-US" sz="2000" dirty="0"/>
              <a:t>, </a:t>
            </a:r>
            <a:r>
              <a:rPr lang="en-US" sz="2000" dirty="0" err="1"/>
              <a:t>bupleurum</a:t>
            </a:r>
            <a:r>
              <a:rPr lang="en-US" sz="2000" dirty="0"/>
              <a:t>                         		6g</a:t>
            </a:r>
          </a:p>
          <a:p>
            <a:pPr lvl="1" eaLnBrk="1" hangingPunct="1">
              <a:lnSpc>
                <a:spcPct val="90000"/>
              </a:lnSpc>
              <a:defRPr/>
            </a:pPr>
            <a:r>
              <a:rPr lang="en-US" sz="2000" dirty="0" err="1"/>
              <a:t>Sheng</a:t>
            </a:r>
            <a:r>
              <a:rPr lang="en-US" sz="2000" dirty="0"/>
              <a:t> Di Huang , unprocessed </a:t>
            </a:r>
            <a:r>
              <a:rPr lang="en-US" sz="2000" dirty="0" err="1"/>
              <a:t>rehmannia</a:t>
            </a:r>
            <a:r>
              <a:rPr lang="en-US" sz="2000" dirty="0"/>
              <a:t>    	6g</a:t>
            </a:r>
          </a:p>
          <a:p>
            <a:pPr lvl="1" eaLnBrk="1" hangingPunct="1">
              <a:lnSpc>
                <a:spcPct val="90000"/>
              </a:lnSpc>
              <a:defRPr/>
            </a:pPr>
            <a:r>
              <a:rPr lang="en-US" sz="2000" dirty="0"/>
              <a:t>Dang </a:t>
            </a:r>
            <a:r>
              <a:rPr lang="en-US" sz="2000" dirty="0" err="1"/>
              <a:t>Gui</a:t>
            </a:r>
            <a:r>
              <a:rPr lang="en-US" sz="2000" dirty="0"/>
              <a:t>, angelica </a:t>
            </a:r>
            <a:r>
              <a:rPr lang="en-US" sz="2000" dirty="0" err="1"/>
              <a:t>sinensis</a:t>
            </a:r>
            <a:r>
              <a:rPr lang="en-US" sz="2000" dirty="0"/>
              <a:t>                      	3g</a:t>
            </a:r>
          </a:p>
          <a:p>
            <a:pPr lvl="1" eaLnBrk="1" hangingPunct="1">
              <a:lnSpc>
                <a:spcPct val="90000"/>
              </a:lnSpc>
              <a:defRPr/>
            </a:pPr>
            <a:r>
              <a:rPr lang="en-US" sz="2000" dirty="0" err="1"/>
              <a:t>Sheng</a:t>
            </a:r>
            <a:r>
              <a:rPr lang="en-US" sz="2000" dirty="0"/>
              <a:t> </a:t>
            </a:r>
            <a:r>
              <a:rPr lang="en-US" sz="2000" dirty="0" err="1"/>
              <a:t>Gan</a:t>
            </a:r>
            <a:r>
              <a:rPr lang="en-US" sz="2000" dirty="0"/>
              <a:t> </a:t>
            </a:r>
            <a:r>
              <a:rPr lang="en-US" sz="2000" dirty="0" err="1"/>
              <a:t>cao</a:t>
            </a:r>
            <a:r>
              <a:rPr lang="en-US" sz="2000" dirty="0"/>
              <a:t>, raw licorice              		6g</a:t>
            </a:r>
          </a:p>
          <a:p>
            <a:pPr lvl="4" eaLnBrk="1" hangingPunct="1">
              <a:lnSpc>
                <a:spcPct val="90000"/>
              </a:lnSpc>
              <a:defRPr/>
            </a:pPr>
            <a:endParaRPr lang="en-US" sz="1600" dirty="0"/>
          </a:p>
          <a:p>
            <a:pPr eaLnBrk="1" hangingPunct="1">
              <a:lnSpc>
                <a:spcPct val="90000"/>
              </a:lnSpc>
              <a:defRPr/>
            </a:pPr>
            <a:r>
              <a:rPr lang="en-US" sz="2400" dirty="0"/>
              <a:t>Actions: Purge excessive Damp-Heat from Liver and Gallbladder, eliminates Damp-Heat from Lower Burner</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i="1" dirty="0"/>
              <a:t>Long Dan Xie </a:t>
            </a:r>
            <a:r>
              <a:rPr lang="en-US" b="0" i="1" dirty="0" err="1"/>
              <a:t>Gan</a:t>
            </a:r>
            <a:r>
              <a:rPr lang="en-US" b="0" i="1" dirty="0"/>
              <a:t> Tang  </a:t>
            </a:r>
            <a:r>
              <a:rPr lang="en-US" dirty="0"/>
              <a:t>Food</a:t>
            </a:r>
          </a:p>
        </p:txBody>
      </p:sp>
      <p:sp>
        <p:nvSpPr>
          <p:cNvPr id="3" name="Content Placeholder 2"/>
          <p:cNvSpPr>
            <a:spLocks noGrp="1"/>
          </p:cNvSpPr>
          <p:nvPr>
            <p:ph idx="1"/>
          </p:nvPr>
        </p:nvSpPr>
        <p:spPr>
          <a:xfrm>
            <a:off x="1828800" y="1244600"/>
            <a:ext cx="5981700" cy="4762500"/>
          </a:xfrm>
        </p:spPr>
        <p:txBody>
          <a:bodyPr/>
          <a:lstStyle/>
          <a:p>
            <a:pPr>
              <a:defRPr/>
            </a:pPr>
            <a:r>
              <a:rPr lang="en-US" sz="2000" dirty="0"/>
              <a:t>Mackerel			4 oz</a:t>
            </a:r>
          </a:p>
          <a:p>
            <a:pPr>
              <a:defRPr/>
            </a:pPr>
            <a:r>
              <a:rPr lang="en-US" sz="2000" dirty="0"/>
              <a:t>Kidney bean		4 oz</a:t>
            </a:r>
          </a:p>
          <a:p>
            <a:pPr>
              <a:defRPr/>
            </a:pPr>
            <a:r>
              <a:rPr lang="en-US" sz="2000" dirty="0"/>
              <a:t>Mushroom			1 cup</a:t>
            </a:r>
          </a:p>
          <a:p>
            <a:pPr>
              <a:defRPr/>
            </a:pPr>
            <a:r>
              <a:rPr lang="en-US" sz="2000" dirty="0"/>
              <a:t>Radish			½ cup</a:t>
            </a:r>
          </a:p>
          <a:p>
            <a:pPr>
              <a:defRPr/>
            </a:pPr>
            <a:r>
              <a:rPr lang="en-US" sz="2000" dirty="0"/>
              <a:t>Rye				½ cup</a:t>
            </a:r>
          </a:p>
          <a:p>
            <a:pPr>
              <a:defRPr/>
            </a:pPr>
            <a:r>
              <a:rPr lang="en-US" sz="2000" dirty="0"/>
              <a:t>Lamb			4 oz</a:t>
            </a:r>
          </a:p>
          <a:p>
            <a:pPr>
              <a:defRPr/>
            </a:pPr>
            <a:r>
              <a:rPr lang="en-US" sz="2000" dirty="0"/>
              <a:t>Crab			4 oz</a:t>
            </a:r>
          </a:p>
          <a:p>
            <a:pPr>
              <a:defRPr/>
            </a:pPr>
            <a:r>
              <a:rPr lang="en-US" sz="2000" dirty="0"/>
              <a:t>Garlic			1 clove</a:t>
            </a:r>
          </a:p>
          <a:p>
            <a:pPr>
              <a:defRPr/>
            </a:pPr>
            <a:r>
              <a:rPr lang="en-US" sz="2000" dirty="0"/>
              <a:t>Clove			½ tsp</a:t>
            </a:r>
          </a:p>
          <a:p>
            <a:pPr>
              <a:defRPr/>
            </a:pPr>
            <a:r>
              <a:rPr lang="en-US" sz="2000" dirty="0"/>
              <a:t>Beef				4 oz</a:t>
            </a:r>
          </a:p>
          <a:p>
            <a:pPr>
              <a:defRPr/>
            </a:pPr>
            <a:r>
              <a:rPr lang="en-US" sz="2000" dirty="0"/>
              <a:t>Beef liver			2 oz</a:t>
            </a:r>
          </a:p>
          <a:p>
            <a:pPr>
              <a:defRPr/>
            </a:pPr>
            <a:r>
              <a:rPr lang="en-US" sz="2000" dirty="0"/>
              <a:t>Calcium			1500 mg</a:t>
            </a:r>
          </a:p>
        </p:txBody>
      </p:sp>
      <p:sp>
        <p:nvSpPr>
          <p:cNvPr id="30724" name="TextBox 3"/>
          <p:cNvSpPr txBox="1">
            <a:spLocks noChangeArrowheads="1"/>
          </p:cNvSpPr>
          <p:nvPr/>
        </p:nvSpPr>
        <p:spPr bwMode="auto">
          <a:xfrm>
            <a:off x="2235200" y="6007100"/>
            <a:ext cx="4683125" cy="461963"/>
          </a:xfrm>
          <a:prstGeom prst="rect">
            <a:avLst/>
          </a:prstGeom>
          <a:noFill/>
          <a:ln w="9525">
            <a:noFill/>
            <a:miter lim="800000"/>
            <a:headEnd/>
            <a:tailEnd/>
          </a:ln>
        </p:spPr>
        <p:txBody>
          <a:bodyPr wrap="none">
            <a:spAutoFit/>
          </a:bodyPr>
          <a:lstStyle/>
          <a:p>
            <a:r>
              <a:rPr lang="en-US"/>
              <a:t>Calories  1191    P-F-C 43/24/34</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pPr eaLnBrk="1" hangingPunct="1">
              <a:defRPr/>
            </a:pPr>
            <a:r>
              <a:rPr lang="en-US" sz="3600"/>
              <a:t>Liver Patterns: Damp-Heat injuring Ying and Blood</a:t>
            </a:r>
          </a:p>
        </p:txBody>
      </p:sp>
      <p:sp>
        <p:nvSpPr>
          <p:cNvPr id="571395" name="Rectangle 3"/>
          <p:cNvSpPr>
            <a:spLocks noGrp="1" noChangeArrowheads="1"/>
          </p:cNvSpPr>
          <p:nvPr>
            <p:ph type="body" idx="1"/>
          </p:nvPr>
        </p:nvSpPr>
        <p:spPr>
          <a:xfrm>
            <a:off x="787400" y="1270000"/>
            <a:ext cx="7924800" cy="5410200"/>
          </a:xfrm>
        </p:spPr>
        <p:txBody>
          <a:bodyPr/>
          <a:lstStyle/>
          <a:p>
            <a:pPr eaLnBrk="1" hangingPunct="1">
              <a:lnSpc>
                <a:spcPct val="80000"/>
              </a:lnSpc>
              <a:defRPr/>
            </a:pPr>
            <a:r>
              <a:rPr lang="en-US" sz="2400"/>
              <a:t>Common Signs</a:t>
            </a:r>
          </a:p>
          <a:p>
            <a:pPr lvl="1" eaLnBrk="1" hangingPunct="1">
              <a:lnSpc>
                <a:spcPct val="80000"/>
              </a:lnSpc>
              <a:defRPr/>
            </a:pPr>
            <a:r>
              <a:rPr lang="en-US" sz="2000"/>
              <a:t>Lateral costal pain, Abdominal distension</a:t>
            </a:r>
          </a:p>
          <a:p>
            <a:pPr lvl="1" eaLnBrk="1" hangingPunct="1">
              <a:lnSpc>
                <a:spcPct val="80000"/>
              </a:lnSpc>
              <a:defRPr/>
            </a:pPr>
            <a:r>
              <a:rPr lang="en-US" sz="2000"/>
              <a:t>Bitter taste in mouth, Malodorous breath</a:t>
            </a:r>
          </a:p>
          <a:p>
            <a:pPr lvl="1" eaLnBrk="1" hangingPunct="1">
              <a:lnSpc>
                <a:spcPct val="80000"/>
              </a:lnSpc>
              <a:defRPr/>
            </a:pPr>
            <a:r>
              <a:rPr lang="en-US" sz="2000"/>
              <a:t>Dry tongue and lips</a:t>
            </a:r>
          </a:p>
          <a:p>
            <a:pPr lvl="1" eaLnBrk="1" hangingPunct="1">
              <a:lnSpc>
                <a:spcPct val="80000"/>
              </a:lnSpc>
              <a:defRPr/>
            </a:pPr>
            <a:r>
              <a:rPr lang="en-US" sz="2000"/>
              <a:t>Possible red eyes</a:t>
            </a:r>
          </a:p>
          <a:p>
            <a:pPr lvl="1" eaLnBrk="1" hangingPunct="1">
              <a:lnSpc>
                <a:spcPct val="80000"/>
              </a:lnSpc>
              <a:defRPr/>
            </a:pPr>
            <a:r>
              <a:rPr lang="en-US" sz="2000"/>
              <a:t>Headache, Agitation, Easily angered</a:t>
            </a:r>
          </a:p>
          <a:p>
            <a:pPr lvl="1" eaLnBrk="1" hangingPunct="1">
              <a:lnSpc>
                <a:spcPct val="80000"/>
              </a:lnSpc>
              <a:defRPr/>
            </a:pPr>
            <a:r>
              <a:rPr lang="en-US" sz="2000"/>
              <a:t>Insomnia</a:t>
            </a:r>
          </a:p>
          <a:p>
            <a:pPr lvl="1" eaLnBrk="1" hangingPunct="1">
              <a:lnSpc>
                <a:spcPct val="80000"/>
              </a:lnSpc>
              <a:defRPr/>
            </a:pPr>
            <a:r>
              <a:rPr lang="en-US" sz="2000"/>
              <a:t>Red, turbid urine</a:t>
            </a:r>
          </a:p>
          <a:p>
            <a:pPr lvl="1" eaLnBrk="1" hangingPunct="1">
              <a:lnSpc>
                <a:spcPct val="80000"/>
              </a:lnSpc>
              <a:defRPr/>
            </a:pPr>
            <a:r>
              <a:rPr lang="en-US" sz="2000"/>
              <a:t>Epistaxis, bleeding gums, spontaneous bleeding</a:t>
            </a:r>
          </a:p>
          <a:p>
            <a:pPr lvl="1" eaLnBrk="1" hangingPunct="1">
              <a:lnSpc>
                <a:spcPct val="80000"/>
              </a:lnSpc>
              <a:defRPr/>
            </a:pPr>
            <a:r>
              <a:rPr lang="en-US" sz="2000"/>
              <a:t>Malodorous loose stools</a:t>
            </a:r>
          </a:p>
          <a:p>
            <a:pPr lvl="1" eaLnBrk="1" hangingPunct="1">
              <a:lnSpc>
                <a:spcPct val="80000"/>
              </a:lnSpc>
              <a:defRPr/>
            </a:pPr>
            <a:r>
              <a:rPr lang="en-US" sz="2000"/>
              <a:t>Red tongue with slimy yellow coat</a:t>
            </a:r>
          </a:p>
          <a:p>
            <a:pPr lvl="1" eaLnBrk="1" hangingPunct="1">
              <a:lnSpc>
                <a:spcPct val="80000"/>
              </a:lnSpc>
              <a:defRPr/>
            </a:pPr>
            <a:r>
              <a:rPr lang="en-US" sz="2000"/>
              <a:t>Surging, slippery, rapid pulse</a:t>
            </a:r>
          </a:p>
          <a:p>
            <a:pPr lvl="4" eaLnBrk="1" hangingPunct="1">
              <a:lnSpc>
                <a:spcPct val="80000"/>
              </a:lnSpc>
              <a:defRPr/>
            </a:pPr>
            <a:endParaRPr lang="en-US" sz="1600"/>
          </a:p>
          <a:p>
            <a:pPr eaLnBrk="1" hangingPunct="1">
              <a:lnSpc>
                <a:spcPct val="80000"/>
              </a:lnSpc>
              <a:defRPr/>
            </a:pPr>
            <a:r>
              <a:rPr lang="en-US" sz="2400"/>
              <a:t>Treatment Principles: Disinhibit Dampness, Clear Heat, Clear Ying, Cool Blood</a:t>
            </a:r>
          </a:p>
          <a:p>
            <a:pPr eaLnBrk="1" hangingPunct="1">
              <a:lnSpc>
                <a:spcPct val="80000"/>
              </a:lnSpc>
              <a:defRPr/>
            </a:pPr>
            <a:endParaRPr lang="en-US" sz="240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pPr eaLnBrk="1" hangingPunct="1">
              <a:defRPr/>
            </a:pPr>
            <a:r>
              <a:rPr lang="en-US" sz="3600"/>
              <a:t>From Pathology, Which Food Categories Most Important?</a:t>
            </a:r>
          </a:p>
        </p:txBody>
      </p:sp>
      <p:sp>
        <p:nvSpPr>
          <p:cNvPr id="524291" name="Rectangle 3"/>
          <p:cNvSpPr>
            <a:spLocks noGrp="1" noChangeArrowheads="1"/>
          </p:cNvSpPr>
          <p:nvPr>
            <p:ph type="body" idx="1"/>
          </p:nvPr>
        </p:nvSpPr>
        <p:spPr>
          <a:xfrm>
            <a:off x="800100" y="1244600"/>
            <a:ext cx="7924800" cy="5410200"/>
          </a:xfrm>
        </p:spPr>
        <p:txBody>
          <a:bodyPr/>
          <a:lstStyle/>
          <a:p>
            <a:pPr eaLnBrk="1" hangingPunct="1">
              <a:defRPr/>
            </a:pPr>
            <a:r>
              <a:rPr lang="en-US" sz="2800" dirty="0"/>
              <a:t>Qi Tonics</a:t>
            </a:r>
          </a:p>
          <a:p>
            <a:pPr lvl="1" eaLnBrk="1" hangingPunct="1">
              <a:defRPr/>
            </a:pPr>
            <a:r>
              <a:rPr lang="en-US" sz="2400" dirty="0"/>
              <a:t>Beef, Carrot, Chicken, Date, Fig, Lentil, Mackerel, Microalgae, Molasses, Oats, Rutabaga, Sweet Potato, Pumpkin and Squash</a:t>
            </a:r>
          </a:p>
          <a:p>
            <a:pPr lvl="4" eaLnBrk="1" hangingPunct="1">
              <a:defRPr/>
            </a:pPr>
            <a:endParaRPr lang="en-US" sz="1800" dirty="0"/>
          </a:p>
          <a:p>
            <a:pPr eaLnBrk="1" hangingPunct="1">
              <a:defRPr/>
            </a:pPr>
            <a:r>
              <a:rPr lang="en-US" sz="2800" dirty="0"/>
              <a:t>Qi Circulators</a:t>
            </a:r>
          </a:p>
          <a:p>
            <a:pPr lvl="1" eaLnBrk="1" hangingPunct="1">
              <a:defRPr/>
            </a:pPr>
            <a:r>
              <a:rPr lang="en-US" sz="2400" dirty="0"/>
              <a:t>Basil, Cardamom, Carrot, Cayenne, Clove, Coriander, Garlic, Hawthorn Berry and Turmeric</a:t>
            </a:r>
          </a:p>
          <a:p>
            <a:pPr lvl="4" eaLnBrk="1" hangingPunct="1">
              <a:defRPr/>
            </a:pPr>
            <a:endParaRPr lang="en-US" sz="1800" dirty="0"/>
          </a:p>
          <a:p>
            <a:pPr eaLnBrk="1" hangingPunct="1">
              <a:defRPr/>
            </a:pPr>
            <a:r>
              <a:rPr lang="en-US" sz="2800" dirty="0"/>
              <a:t>Blood Circulators</a:t>
            </a:r>
          </a:p>
          <a:p>
            <a:pPr lvl="1" eaLnBrk="1" hangingPunct="1">
              <a:defRPr/>
            </a:pPr>
            <a:r>
              <a:rPr lang="en-US" sz="2400" dirty="0"/>
              <a:t>Chestnut, Chili Pepper, Chive, Crab, Hawthorn Berry, Peach, Ginger, Turmeric and Vinegar</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pPr eaLnBrk="1" hangingPunct="1">
              <a:defRPr/>
            </a:pPr>
            <a:r>
              <a:rPr lang="en-US" sz="3600"/>
              <a:t>Damp-Heat injuring Ying and Blood</a:t>
            </a:r>
          </a:p>
        </p:txBody>
      </p:sp>
      <p:sp>
        <p:nvSpPr>
          <p:cNvPr id="573443" name="Rectangle 3"/>
          <p:cNvSpPr>
            <a:spLocks noGrp="1" noChangeArrowheads="1"/>
          </p:cNvSpPr>
          <p:nvPr>
            <p:ph type="body" idx="1"/>
          </p:nvPr>
        </p:nvSpPr>
        <p:spPr>
          <a:xfrm>
            <a:off x="571500" y="1117600"/>
            <a:ext cx="7924800" cy="5410200"/>
          </a:xfrm>
        </p:spPr>
        <p:txBody>
          <a:bodyPr/>
          <a:lstStyle/>
          <a:p>
            <a:pPr eaLnBrk="1" hangingPunct="1">
              <a:defRPr/>
            </a:pPr>
            <a:r>
              <a:rPr lang="en-US" sz="2800" b="0" i="1"/>
              <a:t>Yin Chen Hao Tang</a:t>
            </a:r>
            <a:r>
              <a:rPr lang="en-US" sz="2800" b="0"/>
              <a:t>, Capillaris Decoction</a:t>
            </a:r>
          </a:p>
          <a:p>
            <a:pPr lvl="1" eaLnBrk="1" hangingPunct="1">
              <a:defRPr/>
            </a:pPr>
            <a:r>
              <a:rPr lang="en-US" sz="2400" b="0"/>
              <a:t>Clears Heat, drains Damp, eliminates jaundice</a:t>
            </a:r>
          </a:p>
          <a:p>
            <a:pPr lvl="4" eaLnBrk="1" hangingPunct="1">
              <a:defRPr/>
            </a:pPr>
            <a:endParaRPr lang="en-US" sz="1800" b="0"/>
          </a:p>
          <a:p>
            <a:pPr eaLnBrk="1" hangingPunct="1">
              <a:defRPr/>
            </a:pPr>
            <a:r>
              <a:rPr lang="en-US" sz="2800" b="0" i="1"/>
              <a:t>Qing Ying Tang</a:t>
            </a:r>
            <a:r>
              <a:rPr lang="en-US" sz="2800" b="0"/>
              <a:t>, Clear the Nutritive Level Decoction</a:t>
            </a:r>
          </a:p>
          <a:p>
            <a:pPr lvl="1" eaLnBrk="1" hangingPunct="1">
              <a:defRPr/>
            </a:pPr>
            <a:r>
              <a:rPr lang="en-US" sz="2400" b="0"/>
              <a:t>Clear Heat from Nutritive Level, relieve toxicity, nourishes Yin, promotes Blood circulation</a:t>
            </a:r>
          </a:p>
          <a:p>
            <a:pPr lvl="4" eaLnBrk="1" hangingPunct="1">
              <a:defRPr/>
            </a:pPr>
            <a:endParaRPr lang="en-US" sz="1800" b="0"/>
          </a:p>
          <a:p>
            <a:pPr eaLnBrk="1" hangingPunct="1">
              <a:defRPr/>
            </a:pPr>
            <a:r>
              <a:rPr lang="en-US" sz="2800" b="0" i="1"/>
              <a:t>Yin Hua Jie Du Tang</a:t>
            </a:r>
            <a:r>
              <a:rPr lang="en-US" sz="2800" b="0"/>
              <a:t>, Lonicera Resolve Toxins Decoction</a:t>
            </a:r>
          </a:p>
          <a:p>
            <a:pPr lvl="1" eaLnBrk="1" hangingPunct="1">
              <a:defRPr/>
            </a:pPr>
            <a:r>
              <a:rPr lang="en-US" sz="2400" b="0"/>
              <a:t>Clears Heat, relieves toxicity, drains Fire, cools the Blood</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pPr eaLnBrk="1" hangingPunct="1">
              <a:defRPr/>
            </a:pPr>
            <a:r>
              <a:rPr lang="en-US" sz="3600"/>
              <a:t>Damp-Heat injuring Ying and Blood</a:t>
            </a:r>
          </a:p>
        </p:txBody>
      </p:sp>
      <p:sp>
        <p:nvSpPr>
          <p:cNvPr id="575491" name="Rectangle 3"/>
          <p:cNvSpPr>
            <a:spLocks noGrp="1" noChangeArrowheads="1"/>
          </p:cNvSpPr>
          <p:nvPr>
            <p:ph type="body" idx="1"/>
          </p:nvPr>
        </p:nvSpPr>
        <p:spPr>
          <a:xfrm>
            <a:off x="584200" y="1130300"/>
            <a:ext cx="7924800" cy="5041900"/>
          </a:xfrm>
        </p:spPr>
        <p:txBody>
          <a:bodyPr/>
          <a:lstStyle/>
          <a:p>
            <a:pPr eaLnBrk="1" hangingPunct="1">
              <a:lnSpc>
                <a:spcPct val="90000"/>
              </a:lnSpc>
              <a:defRPr/>
            </a:pPr>
            <a:r>
              <a:rPr lang="en-US" sz="2400" b="0" i="1"/>
              <a:t>Qing Ying Tang, </a:t>
            </a:r>
            <a:r>
              <a:rPr lang="en-US" sz="2400" b="0"/>
              <a:t>Clear the Ying Level Decoction</a:t>
            </a:r>
            <a:endParaRPr lang="en-US" sz="2400"/>
          </a:p>
          <a:p>
            <a:pPr lvl="1" eaLnBrk="1" hangingPunct="1">
              <a:lnSpc>
                <a:spcPct val="90000"/>
              </a:lnSpc>
              <a:defRPr/>
            </a:pPr>
            <a:r>
              <a:rPr lang="en-US" sz="2000"/>
              <a:t>Xi Jiao, Cornu Rhinoceri 			30g</a:t>
            </a:r>
          </a:p>
          <a:p>
            <a:pPr lvl="2" eaLnBrk="1" hangingPunct="1">
              <a:lnSpc>
                <a:spcPct val="90000"/>
              </a:lnSpc>
              <a:defRPr/>
            </a:pPr>
            <a:r>
              <a:rPr lang="en-US" sz="1800"/>
              <a:t>Substitute Shui Niu Jiao, water buffalo horn X10</a:t>
            </a:r>
          </a:p>
          <a:p>
            <a:pPr lvl="1" eaLnBrk="1" hangingPunct="1">
              <a:lnSpc>
                <a:spcPct val="90000"/>
              </a:lnSpc>
              <a:defRPr/>
            </a:pPr>
            <a:r>
              <a:rPr lang="en-US" sz="2000"/>
              <a:t>Xuan Shen, Scrophularia 			  9g</a:t>
            </a:r>
          </a:p>
          <a:p>
            <a:pPr lvl="1" eaLnBrk="1" hangingPunct="1">
              <a:lnSpc>
                <a:spcPct val="90000"/>
              </a:lnSpc>
              <a:defRPr/>
            </a:pPr>
            <a:r>
              <a:rPr lang="en-US" sz="2000"/>
              <a:t>Sheng Di Huang    				15g</a:t>
            </a:r>
          </a:p>
          <a:p>
            <a:pPr lvl="1" eaLnBrk="1" hangingPunct="1">
              <a:lnSpc>
                <a:spcPct val="90000"/>
              </a:lnSpc>
              <a:defRPr/>
            </a:pPr>
            <a:r>
              <a:rPr lang="en-US" sz="2000"/>
              <a:t>Mai Men Dong       				  9g</a:t>
            </a:r>
          </a:p>
          <a:p>
            <a:pPr lvl="1" eaLnBrk="1" hangingPunct="1">
              <a:lnSpc>
                <a:spcPct val="90000"/>
              </a:lnSpc>
              <a:defRPr/>
            </a:pPr>
            <a:r>
              <a:rPr lang="en-US" sz="2000"/>
              <a:t>Jin Yin Hua, Flos Lonicerae Japonicae 	  	  9g</a:t>
            </a:r>
          </a:p>
          <a:p>
            <a:pPr lvl="1" eaLnBrk="1" hangingPunct="1">
              <a:lnSpc>
                <a:spcPct val="90000"/>
              </a:lnSpc>
              <a:defRPr/>
            </a:pPr>
            <a:r>
              <a:rPr lang="en-US" sz="2000"/>
              <a:t>Lian Qiao, Fructus Forsythiae Suspensae 	  6g</a:t>
            </a:r>
          </a:p>
          <a:p>
            <a:pPr lvl="1" eaLnBrk="1" hangingPunct="1">
              <a:lnSpc>
                <a:spcPct val="90000"/>
              </a:lnSpc>
              <a:defRPr/>
            </a:pPr>
            <a:r>
              <a:rPr lang="en-US" sz="2000"/>
              <a:t>Huang Lian, Rhizoma Coptidis 		  	  5g</a:t>
            </a:r>
          </a:p>
          <a:p>
            <a:pPr lvl="1" eaLnBrk="1" hangingPunct="1">
              <a:lnSpc>
                <a:spcPct val="90000"/>
              </a:lnSpc>
              <a:defRPr/>
            </a:pPr>
            <a:r>
              <a:rPr lang="en-US" sz="2000"/>
              <a:t>Dan Zhu Ye            			  	  3g</a:t>
            </a:r>
          </a:p>
          <a:p>
            <a:pPr lvl="1" eaLnBrk="1" hangingPunct="1">
              <a:lnSpc>
                <a:spcPct val="90000"/>
              </a:lnSpc>
              <a:defRPr/>
            </a:pPr>
            <a:r>
              <a:rPr lang="en-US" sz="2000"/>
              <a:t>Dan Shen                				  6g</a:t>
            </a:r>
          </a:p>
          <a:p>
            <a:pPr lvl="4" eaLnBrk="1" hangingPunct="1">
              <a:lnSpc>
                <a:spcPct val="90000"/>
              </a:lnSpc>
              <a:defRPr/>
            </a:pPr>
            <a:endParaRPr lang="en-US" sz="1600"/>
          </a:p>
          <a:p>
            <a:pPr eaLnBrk="1" hangingPunct="1">
              <a:lnSpc>
                <a:spcPct val="90000"/>
              </a:lnSpc>
              <a:defRPr/>
            </a:pPr>
            <a:r>
              <a:rPr lang="en-US" sz="2400"/>
              <a:t>Actions: Clear Heat from Nutritive Level, relieve toxicity, nourishes Yin, promotes Blood circulation</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pPr eaLnBrk="1" hangingPunct="1">
              <a:defRPr/>
            </a:pPr>
            <a:r>
              <a:rPr lang="en-US" sz="3600"/>
              <a:t>Damp-Heat injuring Ying and Blood</a:t>
            </a:r>
          </a:p>
        </p:txBody>
      </p:sp>
      <p:sp>
        <p:nvSpPr>
          <p:cNvPr id="577539" name="Rectangle 3"/>
          <p:cNvSpPr>
            <a:spLocks noGrp="1" noChangeArrowheads="1"/>
          </p:cNvSpPr>
          <p:nvPr>
            <p:ph type="body" idx="1"/>
          </p:nvPr>
        </p:nvSpPr>
        <p:spPr>
          <a:xfrm>
            <a:off x="889000" y="1282700"/>
            <a:ext cx="7924800" cy="4864100"/>
          </a:xfrm>
        </p:spPr>
        <p:txBody>
          <a:bodyPr/>
          <a:lstStyle/>
          <a:p>
            <a:pPr eaLnBrk="1" hangingPunct="1">
              <a:lnSpc>
                <a:spcPct val="90000"/>
              </a:lnSpc>
              <a:defRPr/>
            </a:pPr>
            <a:r>
              <a:rPr lang="en-US" sz="2400" b="0" i="1" dirty="0"/>
              <a:t>Yin </a:t>
            </a:r>
            <a:r>
              <a:rPr lang="en-US" sz="2400" b="0" i="1" dirty="0" err="1"/>
              <a:t>Hua</a:t>
            </a:r>
            <a:r>
              <a:rPr lang="en-US" sz="2400" b="0" i="1" dirty="0"/>
              <a:t> </a:t>
            </a:r>
            <a:r>
              <a:rPr lang="en-US" sz="2400" b="0" i="1" dirty="0" err="1"/>
              <a:t>Jie</a:t>
            </a:r>
            <a:r>
              <a:rPr lang="en-US" sz="2400" b="0" i="1" dirty="0"/>
              <a:t> Du Tang</a:t>
            </a:r>
            <a:r>
              <a:rPr lang="en-US" sz="2400" b="0" dirty="0"/>
              <a:t>, Honeysuckle Decoction to Relieve Toxicity</a:t>
            </a:r>
          </a:p>
          <a:p>
            <a:pPr lvl="1" eaLnBrk="1" hangingPunct="1">
              <a:lnSpc>
                <a:spcPct val="90000"/>
              </a:lnSpc>
              <a:defRPr/>
            </a:pPr>
            <a:r>
              <a:rPr lang="en-US" sz="2000" dirty="0"/>
              <a:t>Jin Yin </a:t>
            </a:r>
            <a:r>
              <a:rPr lang="en-US" sz="2000" dirty="0" err="1"/>
              <a:t>Hua</a:t>
            </a:r>
            <a:r>
              <a:rPr lang="en-US" sz="2000" dirty="0"/>
              <a:t>, </a:t>
            </a:r>
            <a:r>
              <a:rPr lang="en-US" sz="2000" dirty="0" err="1"/>
              <a:t>Flos</a:t>
            </a:r>
            <a:r>
              <a:rPr lang="en-US" sz="2000" dirty="0"/>
              <a:t> </a:t>
            </a:r>
            <a:r>
              <a:rPr lang="en-US" sz="2000" dirty="0" err="1"/>
              <a:t>Lonicerae</a:t>
            </a:r>
            <a:r>
              <a:rPr lang="en-US" sz="2000" dirty="0"/>
              <a:t> </a:t>
            </a:r>
            <a:r>
              <a:rPr lang="en-US" sz="2000" dirty="0" err="1"/>
              <a:t>Japonicae</a:t>
            </a:r>
            <a:endParaRPr lang="en-US" sz="2000" dirty="0"/>
          </a:p>
          <a:p>
            <a:pPr lvl="1" eaLnBrk="1" hangingPunct="1">
              <a:lnSpc>
                <a:spcPct val="90000"/>
              </a:lnSpc>
              <a:defRPr/>
            </a:pPr>
            <a:r>
              <a:rPr lang="en-US" sz="2000" dirty="0" err="1"/>
              <a:t>Zi</a:t>
            </a:r>
            <a:r>
              <a:rPr lang="en-US" sz="2000" dirty="0"/>
              <a:t> </a:t>
            </a:r>
            <a:r>
              <a:rPr lang="en-US" sz="2000" dirty="0" err="1"/>
              <a:t>Hua</a:t>
            </a:r>
            <a:r>
              <a:rPr lang="en-US" sz="2000" dirty="0"/>
              <a:t> Di Ding, </a:t>
            </a:r>
            <a:r>
              <a:rPr lang="en-US" sz="2000" dirty="0" err="1"/>
              <a:t>Herba</a:t>
            </a:r>
            <a:r>
              <a:rPr lang="en-US" sz="2000" dirty="0"/>
              <a:t> </a:t>
            </a:r>
            <a:r>
              <a:rPr lang="en-US" sz="2000" dirty="0" err="1"/>
              <a:t>Violae</a:t>
            </a:r>
            <a:r>
              <a:rPr lang="en-US" sz="2000" dirty="0"/>
              <a:t> </a:t>
            </a:r>
            <a:r>
              <a:rPr lang="en-US" sz="2000" dirty="0" err="1"/>
              <a:t>Yedoensitis</a:t>
            </a:r>
            <a:endParaRPr lang="en-US" sz="2000" dirty="0"/>
          </a:p>
          <a:p>
            <a:pPr lvl="1" eaLnBrk="1" hangingPunct="1">
              <a:lnSpc>
                <a:spcPct val="90000"/>
              </a:lnSpc>
              <a:defRPr/>
            </a:pPr>
            <a:r>
              <a:rPr lang="en-US" sz="2000" dirty="0"/>
              <a:t>Xi Jiao, </a:t>
            </a:r>
            <a:r>
              <a:rPr lang="en-US" sz="2000" dirty="0" err="1"/>
              <a:t>Cornu</a:t>
            </a:r>
            <a:r>
              <a:rPr lang="en-US" sz="2000" dirty="0"/>
              <a:t> </a:t>
            </a:r>
            <a:r>
              <a:rPr lang="en-US" sz="2000" dirty="0" err="1"/>
              <a:t>Rhinoceri</a:t>
            </a:r>
            <a:endParaRPr lang="en-US" sz="2000" dirty="0"/>
          </a:p>
          <a:p>
            <a:pPr lvl="2" eaLnBrk="1" hangingPunct="1">
              <a:lnSpc>
                <a:spcPct val="90000"/>
              </a:lnSpc>
              <a:defRPr/>
            </a:pPr>
            <a:r>
              <a:rPr lang="en-US" sz="1800" dirty="0"/>
              <a:t>Substitute </a:t>
            </a:r>
            <a:r>
              <a:rPr lang="en-US" sz="1800" dirty="0" err="1"/>
              <a:t>Shui</a:t>
            </a:r>
            <a:r>
              <a:rPr lang="en-US" sz="1800" dirty="0"/>
              <a:t> </a:t>
            </a:r>
            <a:r>
              <a:rPr lang="en-US" sz="1800" dirty="0" err="1"/>
              <a:t>Niu</a:t>
            </a:r>
            <a:r>
              <a:rPr lang="en-US" sz="1800" dirty="0"/>
              <a:t> Jiao, water buffalo horn X10</a:t>
            </a:r>
          </a:p>
          <a:p>
            <a:pPr lvl="1" eaLnBrk="1" hangingPunct="1">
              <a:lnSpc>
                <a:spcPct val="90000"/>
              </a:lnSpc>
              <a:defRPr/>
            </a:pPr>
            <a:r>
              <a:rPr lang="en-US" sz="2000" dirty="0"/>
              <a:t>Chi Fu Ling, </a:t>
            </a:r>
            <a:r>
              <a:rPr lang="en-US" sz="2000" dirty="0" err="1"/>
              <a:t>Sclerotium</a:t>
            </a:r>
            <a:r>
              <a:rPr lang="en-US" sz="2000" dirty="0"/>
              <a:t> </a:t>
            </a:r>
            <a:r>
              <a:rPr lang="en-US" sz="2000" dirty="0" err="1"/>
              <a:t>Poriae</a:t>
            </a:r>
            <a:r>
              <a:rPr lang="en-US" sz="2000" dirty="0"/>
              <a:t> </a:t>
            </a:r>
            <a:r>
              <a:rPr lang="en-US" sz="2000" dirty="0" err="1"/>
              <a:t>Cocos</a:t>
            </a:r>
            <a:r>
              <a:rPr lang="en-US" sz="2000" dirty="0"/>
              <a:t> </a:t>
            </a:r>
            <a:r>
              <a:rPr lang="en-US" sz="2000" dirty="0" err="1"/>
              <a:t>Rubrae</a:t>
            </a:r>
            <a:endParaRPr lang="en-US" sz="2000" dirty="0"/>
          </a:p>
          <a:p>
            <a:pPr lvl="1" eaLnBrk="1" hangingPunct="1">
              <a:lnSpc>
                <a:spcPct val="90000"/>
              </a:lnSpc>
              <a:defRPr/>
            </a:pPr>
            <a:r>
              <a:rPr lang="en-US" sz="2000" dirty="0" err="1"/>
              <a:t>Lian</a:t>
            </a:r>
            <a:r>
              <a:rPr lang="en-US" sz="2000" dirty="0"/>
              <a:t> </a:t>
            </a:r>
            <a:r>
              <a:rPr lang="en-US" sz="2000" dirty="0" err="1"/>
              <a:t>Qiao</a:t>
            </a:r>
            <a:r>
              <a:rPr lang="en-US" sz="2000" dirty="0"/>
              <a:t>, </a:t>
            </a:r>
            <a:r>
              <a:rPr lang="en-US" sz="2000" dirty="0" err="1"/>
              <a:t>Fructus</a:t>
            </a:r>
            <a:r>
              <a:rPr lang="en-US" sz="2000" dirty="0"/>
              <a:t> </a:t>
            </a:r>
            <a:r>
              <a:rPr lang="en-US" sz="2000" dirty="0" err="1"/>
              <a:t>Forsythiae</a:t>
            </a:r>
            <a:r>
              <a:rPr lang="en-US" sz="2000" dirty="0"/>
              <a:t> </a:t>
            </a:r>
            <a:r>
              <a:rPr lang="en-US" sz="2000" dirty="0" err="1"/>
              <a:t>Suspensae</a:t>
            </a:r>
            <a:endParaRPr lang="en-US" sz="2000" dirty="0"/>
          </a:p>
          <a:p>
            <a:pPr lvl="1" eaLnBrk="1" hangingPunct="1">
              <a:lnSpc>
                <a:spcPct val="90000"/>
              </a:lnSpc>
              <a:defRPr/>
            </a:pPr>
            <a:r>
              <a:rPr lang="en-US" sz="2000" dirty="0"/>
              <a:t>Mu Dan Pi, Cortex </a:t>
            </a:r>
            <a:r>
              <a:rPr lang="en-US" sz="2000" dirty="0" err="1"/>
              <a:t>Moutan</a:t>
            </a:r>
            <a:r>
              <a:rPr lang="en-US" sz="2000" dirty="0"/>
              <a:t> </a:t>
            </a:r>
            <a:r>
              <a:rPr lang="en-US" sz="2000" dirty="0" err="1"/>
              <a:t>Radicis</a:t>
            </a:r>
            <a:endParaRPr lang="en-US" sz="2000" dirty="0"/>
          </a:p>
          <a:p>
            <a:pPr lvl="1" eaLnBrk="1" hangingPunct="1">
              <a:lnSpc>
                <a:spcPct val="90000"/>
              </a:lnSpc>
              <a:defRPr/>
            </a:pPr>
            <a:r>
              <a:rPr lang="en-US" sz="2000" dirty="0"/>
              <a:t>Huang </a:t>
            </a:r>
            <a:r>
              <a:rPr lang="en-US" sz="2000" dirty="0" err="1"/>
              <a:t>Lian</a:t>
            </a:r>
            <a:r>
              <a:rPr lang="en-US" sz="2000" dirty="0"/>
              <a:t>, </a:t>
            </a:r>
            <a:r>
              <a:rPr lang="en-US" sz="2000" dirty="0" err="1"/>
              <a:t>Rhizoma</a:t>
            </a:r>
            <a:r>
              <a:rPr lang="en-US" sz="2000" dirty="0"/>
              <a:t> </a:t>
            </a:r>
            <a:r>
              <a:rPr lang="en-US" sz="2000" dirty="0" err="1"/>
              <a:t>Coptidis</a:t>
            </a:r>
            <a:endParaRPr lang="en-US" sz="2000" dirty="0"/>
          </a:p>
          <a:p>
            <a:pPr lvl="1" eaLnBrk="1" hangingPunct="1">
              <a:lnSpc>
                <a:spcPct val="90000"/>
              </a:lnSpc>
              <a:defRPr/>
            </a:pPr>
            <a:r>
              <a:rPr lang="en-US" sz="2000" dirty="0"/>
              <a:t>Xia Ku Cao, </a:t>
            </a:r>
            <a:r>
              <a:rPr lang="en-US" sz="2000" dirty="0" err="1"/>
              <a:t>Spica</a:t>
            </a:r>
            <a:r>
              <a:rPr lang="en-US" sz="2000" dirty="0"/>
              <a:t> </a:t>
            </a:r>
            <a:r>
              <a:rPr lang="en-US" sz="2000" dirty="0" err="1"/>
              <a:t>Prunellae</a:t>
            </a:r>
            <a:r>
              <a:rPr lang="en-US" sz="2000" dirty="0"/>
              <a:t> </a:t>
            </a:r>
            <a:r>
              <a:rPr lang="en-US" sz="2000" dirty="0" err="1"/>
              <a:t>Vulgaris</a:t>
            </a:r>
            <a:endParaRPr lang="en-US" sz="2000" dirty="0"/>
          </a:p>
          <a:p>
            <a:pPr lvl="4" eaLnBrk="1" hangingPunct="1">
              <a:lnSpc>
                <a:spcPct val="90000"/>
              </a:lnSpc>
              <a:defRPr/>
            </a:pPr>
            <a:endParaRPr lang="en-US" sz="1600" dirty="0"/>
          </a:p>
          <a:p>
            <a:pPr eaLnBrk="1" hangingPunct="1">
              <a:lnSpc>
                <a:spcPct val="90000"/>
              </a:lnSpc>
              <a:defRPr/>
            </a:pPr>
            <a:r>
              <a:rPr lang="en-US" sz="2400" dirty="0"/>
              <a:t>Actions: Clears Heat, relieves toxicity, drains Fire, cools the Blood</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0" i="1" dirty="0"/>
              <a:t>Yin </a:t>
            </a:r>
            <a:r>
              <a:rPr lang="en-US" b="0" i="1" dirty="0" err="1"/>
              <a:t>Hua</a:t>
            </a:r>
            <a:r>
              <a:rPr lang="en-US" b="0" i="1" dirty="0"/>
              <a:t> </a:t>
            </a:r>
            <a:r>
              <a:rPr lang="en-US" b="0" i="1" dirty="0" err="1"/>
              <a:t>Jie</a:t>
            </a:r>
            <a:r>
              <a:rPr lang="en-US" b="0" i="1" dirty="0"/>
              <a:t> Du Tang </a:t>
            </a:r>
            <a:r>
              <a:rPr lang="en-US" altLang="zh-CN" i="1" dirty="0">
                <a:ea typeface="宋体" pitchFamily="2" charset="-122"/>
              </a:rPr>
              <a:t>Food</a:t>
            </a:r>
            <a:endParaRPr lang="en-US" dirty="0"/>
          </a:p>
        </p:txBody>
      </p:sp>
      <p:sp>
        <p:nvSpPr>
          <p:cNvPr id="3" name="Content Placeholder 2"/>
          <p:cNvSpPr>
            <a:spLocks noGrp="1"/>
          </p:cNvSpPr>
          <p:nvPr>
            <p:ph idx="1"/>
          </p:nvPr>
        </p:nvSpPr>
        <p:spPr>
          <a:xfrm>
            <a:off x="1169894" y="1272989"/>
            <a:ext cx="6790765" cy="4251325"/>
          </a:xfrm>
        </p:spPr>
        <p:txBody>
          <a:bodyPr/>
          <a:lstStyle/>
          <a:p>
            <a:pPr eaLnBrk="1" hangingPunct="1">
              <a:defRPr/>
            </a:pPr>
            <a:r>
              <a:rPr lang="en-US" sz="2400" dirty="0"/>
              <a:t>Spinach				1 cup</a:t>
            </a:r>
          </a:p>
          <a:p>
            <a:pPr eaLnBrk="1" hangingPunct="1">
              <a:defRPr/>
            </a:pPr>
            <a:r>
              <a:rPr lang="en-US" sz="2400" dirty="0"/>
              <a:t>Apple Cider Vinegar		1 oz</a:t>
            </a:r>
          </a:p>
          <a:p>
            <a:pPr eaLnBrk="1" hangingPunct="1">
              <a:defRPr/>
            </a:pPr>
            <a:r>
              <a:rPr lang="en-US" sz="2400" dirty="0"/>
              <a:t>Clams				4 oz</a:t>
            </a:r>
          </a:p>
          <a:p>
            <a:pPr eaLnBrk="1" hangingPunct="1">
              <a:defRPr/>
            </a:pPr>
            <a:r>
              <a:rPr lang="en-US" sz="2400" dirty="0"/>
              <a:t>Carrots				½ cup</a:t>
            </a:r>
          </a:p>
          <a:p>
            <a:pPr eaLnBrk="1" hangingPunct="1">
              <a:defRPr/>
            </a:pPr>
            <a:r>
              <a:rPr lang="en-US" sz="2400" dirty="0"/>
              <a:t>Watercress			1 oz</a:t>
            </a:r>
          </a:p>
          <a:p>
            <a:pPr eaLnBrk="1" hangingPunct="1">
              <a:defRPr/>
            </a:pPr>
            <a:r>
              <a:rPr lang="en-US" sz="2400" dirty="0"/>
              <a:t>Tomatoes				4 oz</a:t>
            </a:r>
          </a:p>
          <a:p>
            <a:pPr eaLnBrk="1" hangingPunct="1">
              <a:defRPr/>
            </a:pPr>
            <a:r>
              <a:rPr lang="en-US" sz="2400" dirty="0"/>
              <a:t>Millet				2 oz</a:t>
            </a:r>
          </a:p>
          <a:p>
            <a:pPr eaLnBrk="1" hangingPunct="1">
              <a:defRPr/>
            </a:pPr>
            <a:r>
              <a:rPr lang="en-US" sz="2400" dirty="0"/>
              <a:t>Lettuce				3 ox</a:t>
            </a:r>
          </a:p>
          <a:p>
            <a:pPr eaLnBrk="1" hangingPunct="1">
              <a:defRPr/>
            </a:pPr>
            <a:r>
              <a:rPr lang="en-US" sz="2400" dirty="0"/>
              <a:t>Kelp				2 oz</a:t>
            </a:r>
          </a:p>
          <a:p>
            <a:pPr eaLnBrk="1" hangingPunct="1">
              <a:defRPr/>
            </a:pPr>
            <a:r>
              <a:rPr lang="en-US" sz="2400" dirty="0"/>
              <a:t>Calcium				300 mg</a:t>
            </a:r>
          </a:p>
          <a:p>
            <a:pPr eaLnBrk="1" hangingPunct="1">
              <a:defRPr/>
            </a:pPr>
            <a:endParaRPr lang="en-US" dirty="0"/>
          </a:p>
        </p:txBody>
      </p:sp>
      <p:sp>
        <p:nvSpPr>
          <p:cNvPr id="5" name="TextBox 4"/>
          <p:cNvSpPr txBox="1"/>
          <p:nvPr/>
        </p:nvSpPr>
        <p:spPr>
          <a:xfrm>
            <a:off x="1997075" y="5913438"/>
            <a:ext cx="4801956" cy="461665"/>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338       P-F-C 43-11-46 </a:t>
            </a: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eaLnBrk="1" hangingPunct="1">
              <a:defRPr/>
            </a:pPr>
            <a:r>
              <a:rPr lang="en-US"/>
              <a:t>Phlegm Nodulation </a:t>
            </a:r>
          </a:p>
        </p:txBody>
      </p:sp>
      <p:sp>
        <p:nvSpPr>
          <p:cNvPr id="579587" name="Rectangle 3"/>
          <p:cNvSpPr>
            <a:spLocks noGrp="1" noChangeArrowheads="1"/>
          </p:cNvSpPr>
          <p:nvPr>
            <p:ph type="body" idx="1"/>
          </p:nvPr>
        </p:nvSpPr>
        <p:spPr>
          <a:xfrm>
            <a:off x="876300" y="1066800"/>
            <a:ext cx="7924800" cy="5410200"/>
          </a:xfrm>
        </p:spPr>
        <p:txBody>
          <a:bodyPr/>
          <a:lstStyle/>
          <a:p>
            <a:pPr eaLnBrk="1" hangingPunct="1">
              <a:lnSpc>
                <a:spcPct val="80000"/>
              </a:lnSpc>
              <a:defRPr/>
            </a:pPr>
            <a:r>
              <a:rPr lang="en-US" sz="2400"/>
              <a:t>Common Signs</a:t>
            </a:r>
          </a:p>
          <a:p>
            <a:pPr lvl="1" eaLnBrk="1" hangingPunct="1">
              <a:lnSpc>
                <a:spcPct val="80000"/>
              </a:lnSpc>
              <a:defRPr/>
            </a:pPr>
            <a:r>
              <a:rPr lang="en-US" sz="2000"/>
              <a:t>Profuse Phlegm</a:t>
            </a:r>
          </a:p>
          <a:p>
            <a:pPr lvl="1" eaLnBrk="1" hangingPunct="1">
              <a:lnSpc>
                <a:spcPct val="80000"/>
              </a:lnSpc>
              <a:defRPr/>
            </a:pPr>
            <a:r>
              <a:rPr lang="en-US" sz="2000"/>
              <a:t>Chest and abdominal fullness</a:t>
            </a:r>
          </a:p>
          <a:p>
            <a:pPr lvl="1" eaLnBrk="1" hangingPunct="1">
              <a:lnSpc>
                <a:spcPct val="80000"/>
              </a:lnSpc>
              <a:defRPr/>
            </a:pPr>
            <a:r>
              <a:rPr lang="en-US" sz="2000"/>
              <a:t>Fatigue</a:t>
            </a:r>
          </a:p>
          <a:p>
            <a:pPr lvl="1" eaLnBrk="1" hangingPunct="1">
              <a:lnSpc>
                <a:spcPct val="80000"/>
              </a:lnSpc>
              <a:defRPr/>
            </a:pPr>
            <a:r>
              <a:rPr lang="en-US" sz="2000"/>
              <a:t>Lack of strength</a:t>
            </a:r>
          </a:p>
          <a:p>
            <a:pPr lvl="1" eaLnBrk="1" hangingPunct="1">
              <a:lnSpc>
                <a:spcPct val="80000"/>
              </a:lnSpc>
              <a:defRPr/>
            </a:pPr>
            <a:r>
              <a:rPr lang="en-US" sz="2000"/>
              <a:t>Lassitude of spirit</a:t>
            </a:r>
          </a:p>
          <a:p>
            <a:pPr lvl="1" eaLnBrk="1" hangingPunct="1">
              <a:lnSpc>
                <a:spcPct val="80000"/>
              </a:lnSpc>
              <a:defRPr/>
            </a:pPr>
            <a:r>
              <a:rPr lang="en-US" sz="2000"/>
              <a:t>Inappetance</a:t>
            </a:r>
          </a:p>
          <a:p>
            <a:pPr lvl="1" eaLnBrk="1" hangingPunct="1">
              <a:lnSpc>
                <a:spcPct val="80000"/>
              </a:lnSpc>
              <a:defRPr/>
            </a:pPr>
            <a:r>
              <a:rPr lang="en-US" sz="2000"/>
              <a:t>Possible nausea and vomiting</a:t>
            </a:r>
          </a:p>
          <a:p>
            <a:pPr lvl="1" eaLnBrk="1" hangingPunct="1">
              <a:lnSpc>
                <a:spcPct val="80000"/>
              </a:lnSpc>
              <a:defRPr/>
            </a:pPr>
            <a:r>
              <a:rPr lang="en-US" sz="2000"/>
              <a:t>Tendency to loose stools with mucus in stools</a:t>
            </a:r>
          </a:p>
          <a:p>
            <a:pPr lvl="1" eaLnBrk="1" hangingPunct="1">
              <a:lnSpc>
                <a:spcPct val="80000"/>
              </a:lnSpc>
              <a:defRPr/>
            </a:pPr>
            <a:r>
              <a:rPr lang="en-US" sz="2000"/>
              <a:t>Subdermal nodulations or lateral costal lumps</a:t>
            </a:r>
          </a:p>
          <a:p>
            <a:pPr lvl="1" eaLnBrk="1" hangingPunct="1">
              <a:lnSpc>
                <a:spcPct val="80000"/>
              </a:lnSpc>
              <a:defRPr/>
            </a:pPr>
            <a:r>
              <a:rPr lang="en-US" sz="2000"/>
              <a:t>Slimy tongue coat</a:t>
            </a:r>
          </a:p>
          <a:p>
            <a:pPr lvl="1" eaLnBrk="1" hangingPunct="1">
              <a:lnSpc>
                <a:spcPct val="80000"/>
              </a:lnSpc>
              <a:defRPr/>
            </a:pPr>
            <a:r>
              <a:rPr lang="en-US" sz="2000"/>
              <a:t>Slippery tight to wiry pulse</a:t>
            </a:r>
          </a:p>
          <a:p>
            <a:pPr lvl="4" eaLnBrk="1" hangingPunct="1">
              <a:lnSpc>
                <a:spcPct val="80000"/>
              </a:lnSpc>
              <a:defRPr/>
            </a:pPr>
            <a:endParaRPr lang="en-US" sz="1600"/>
          </a:p>
          <a:p>
            <a:pPr eaLnBrk="1" hangingPunct="1">
              <a:lnSpc>
                <a:spcPct val="80000"/>
              </a:lnSpc>
              <a:defRPr/>
            </a:pPr>
            <a:r>
              <a:rPr lang="en-US" sz="2400"/>
              <a:t>Treatment Principles: Fortify the Spleen and transform Phlegm, scatter nodulation and disperse accumulation</a:t>
            </a:r>
          </a:p>
          <a:p>
            <a:pPr lvl="1" eaLnBrk="1" hangingPunct="1">
              <a:lnSpc>
                <a:spcPct val="80000"/>
              </a:lnSpc>
              <a:defRPr/>
            </a:pPr>
            <a:endParaRPr lang="en-US" sz="2000"/>
          </a:p>
          <a:p>
            <a:pPr lvl="1" eaLnBrk="1" hangingPunct="1">
              <a:lnSpc>
                <a:spcPct val="80000"/>
              </a:lnSpc>
              <a:defRPr/>
            </a:pPr>
            <a:endParaRPr lang="en-US" sz="2000"/>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eaLnBrk="1" hangingPunct="1">
              <a:defRPr/>
            </a:pPr>
            <a:r>
              <a:rPr lang="en-US"/>
              <a:t>Phlegm Nodulation</a:t>
            </a:r>
          </a:p>
        </p:txBody>
      </p:sp>
      <p:sp>
        <p:nvSpPr>
          <p:cNvPr id="581635" name="Rectangle 3"/>
          <p:cNvSpPr>
            <a:spLocks noGrp="1" noChangeArrowheads="1"/>
          </p:cNvSpPr>
          <p:nvPr>
            <p:ph type="body" idx="1"/>
          </p:nvPr>
        </p:nvSpPr>
        <p:spPr>
          <a:xfrm>
            <a:off x="850900" y="1320800"/>
            <a:ext cx="7924800" cy="4991100"/>
          </a:xfrm>
        </p:spPr>
        <p:txBody>
          <a:bodyPr/>
          <a:lstStyle/>
          <a:p>
            <a:pPr eaLnBrk="1" hangingPunct="1">
              <a:defRPr/>
            </a:pPr>
            <a:r>
              <a:rPr lang="en-US" sz="2800" b="0" i="1"/>
              <a:t>Liu Jun Zi Tang</a:t>
            </a:r>
            <a:r>
              <a:rPr lang="en-US" sz="2800" b="0"/>
              <a:t>, Six Gentlemen Decoction</a:t>
            </a:r>
          </a:p>
          <a:p>
            <a:pPr lvl="1" eaLnBrk="1" hangingPunct="1">
              <a:defRPr/>
            </a:pPr>
            <a:r>
              <a:rPr lang="en-US" sz="2400"/>
              <a:t>Ren Shen, Ginseng</a:t>
            </a:r>
          </a:p>
          <a:p>
            <a:pPr lvl="1" eaLnBrk="1" hangingPunct="1">
              <a:defRPr/>
            </a:pPr>
            <a:r>
              <a:rPr lang="en-US" sz="2400"/>
              <a:t>Bai Zhu, White Atractylodes</a:t>
            </a:r>
          </a:p>
          <a:p>
            <a:pPr lvl="1" eaLnBrk="1" hangingPunct="1">
              <a:defRPr/>
            </a:pPr>
            <a:r>
              <a:rPr lang="en-US" sz="2400"/>
              <a:t>Fu Ling, Poria</a:t>
            </a:r>
          </a:p>
          <a:p>
            <a:pPr lvl="1" eaLnBrk="1" hangingPunct="1">
              <a:defRPr/>
            </a:pPr>
            <a:r>
              <a:rPr lang="en-US" sz="2400"/>
              <a:t>Chen Pi, Tangerine Peel</a:t>
            </a:r>
          </a:p>
          <a:p>
            <a:pPr lvl="1" eaLnBrk="1" hangingPunct="1">
              <a:defRPr/>
            </a:pPr>
            <a:r>
              <a:rPr lang="en-US" sz="2400"/>
              <a:t>Ban Xia, Pinellia Tuber</a:t>
            </a:r>
          </a:p>
          <a:p>
            <a:pPr lvl="1" eaLnBrk="1" hangingPunct="1">
              <a:defRPr/>
            </a:pPr>
            <a:r>
              <a:rPr lang="en-US" sz="2400"/>
              <a:t>Zhi Gan Cao, Honey-fried Licorice</a:t>
            </a:r>
          </a:p>
          <a:p>
            <a:pPr lvl="4" eaLnBrk="1" hangingPunct="1">
              <a:defRPr/>
            </a:pPr>
            <a:endParaRPr lang="en-US" sz="1800"/>
          </a:p>
          <a:p>
            <a:pPr eaLnBrk="1" hangingPunct="1">
              <a:defRPr/>
            </a:pPr>
            <a:r>
              <a:rPr lang="en-US" sz="2800"/>
              <a:t>Functions: Tonify the Spleen, resolve Dampness, transform Phlegm, stop vomiting</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eaLnBrk="1" hangingPunct="1">
              <a:defRPr/>
            </a:pPr>
            <a:r>
              <a:rPr lang="en-US" b="0" i="1"/>
              <a:t>Liu Jun Zi Tang</a:t>
            </a:r>
            <a:r>
              <a:rPr lang="en-US"/>
              <a:t> </a:t>
            </a:r>
            <a:r>
              <a:rPr lang="en-US" b="0"/>
              <a:t>Formula analysis</a:t>
            </a:r>
          </a:p>
        </p:txBody>
      </p:sp>
      <p:sp>
        <p:nvSpPr>
          <p:cNvPr id="583683" name="Rectangle 3"/>
          <p:cNvSpPr>
            <a:spLocks noGrp="1" noChangeArrowheads="1"/>
          </p:cNvSpPr>
          <p:nvPr>
            <p:ph type="body" idx="1"/>
          </p:nvPr>
        </p:nvSpPr>
        <p:spPr>
          <a:xfrm>
            <a:off x="495300" y="1117600"/>
            <a:ext cx="7924800" cy="5257800"/>
          </a:xfrm>
        </p:spPr>
        <p:txBody>
          <a:bodyPr/>
          <a:lstStyle/>
          <a:p>
            <a:pPr eaLnBrk="1" hangingPunct="1">
              <a:lnSpc>
                <a:spcPct val="80000"/>
              </a:lnSpc>
              <a:defRPr/>
            </a:pPr>
            <a:r>
              <a:rPr lang="en-US" sz="2400"/>
              <a:t>Tonify Spleen Qi with the herbal formula </a:t>
            </a:r>
            <a:r>
              <a:rPr lang="en-US" sz="2400" i="1"/>
              <a:t>Si Jun Zi Tang</a:t>
            </a:r>
            <a:r>
              <a:rPr lang="en-US" sz="2400"/>
              <a:t> or Four Gentlemen Decoction</a:t>
            </a:r>
          </a:p>
          <a:p>
            <a:pPr lvl="4" eaLnBrk="1" hangingPunct="1">
              <a:lnSpc>
                <a:spcPct val="80000"/>
              </a:lnSpc>
              <a:defRPr/>
            </a:pPr>
            <a:endParaRPr lang="en-US" sz="1600"/>
          </a:p>
          <a:p>
            <a:pPr lvl="1" eaLnBrk="1" hangingPunct="1">
              <a:lnSpc>
                <a:spcPct val="80000"/>
              </a:lnSpc>
              <a:defRPr/>
            </a:pPr>
            <a:r>
              <a:rPr lang="en-US" sz="2000"/>
              <a:t>the chief herb Panax ginseng </a:t>
            </a:r>
            <a:r>
              <a:rPr lang="en-US" sz="2000" i="1"/>
              <a:t>ren shen</a:t>
            </a:r>
            <a:r>
              <a:rPr lang="en-US" sz="2000"/>
              <a:t> is sweet, warm and tonifies Spleen </a:t>
            </a:r>
            <a:r>
              <a:rPr lang="en-US" sz="2000" i="1"/>
              <a:t>Qi</a:t>
            </a:r>
          </a:p>
          <a:p>
            <a:pPr lvl="4" eaLnBrk="1" hangingPunct="1">
              <a:lnSpc>
                <a:spcPct val="80000"/>
              </a:lnSpc>
              <a:defRPr/>
            </a:pPr>
            <a:endParaRPr lang="en-US" sz="1600" i="1"/>
          </a:p>
          <a:p>
            <a:pPr lvl="1" eaLnBrk="1" hangingPunct="1">
              <a:lnSpc>
                <a:spcPct val="80000"/>
              </a:lnSpc>
              <a:defRPr/>
            </a:pPr>
            <a:r>
              <a:rPr lang="en-US" sz="2000"/>
              <a:t>the deputy herb Atractylodis macrocephalae </a:t>
            </a:r>
            <a:r>
              <a:rPr lang="en-US" sz="2000" i="1"/>
              <a:t>bai zhu</a:t>
            </a:r>
            <a:r>
              <a:rPr lang="en-US" sz="2000"/>
              <a:t> is bitter, warm and strengthens Spleen </a:t>
            </a:r>
            <a:r>
              <a:rPr lang="en-US" sz="2000" i="1"/>
              <a:t>Qi</a:t>
            </a:r>
            <a:r>
              <a:rPr lang="en-US" sz="2000"/>
              <a:t> and dries Dampness</a:t>
            </a:r>
          </a:p>
          <a:p>
            <a:pPr lvl="4" eaLnBrk="1" hangingPunct="1">
              <a:lnSpc>
                <a:spcPct val="80000"/>
              </a:lnSpc>
              <a:defRPr/>
            </a:pPr>
            <a:endParaRPr lang="en-US" sz="1600"/>
          </a:p>
          <a:p>
            <a:pPr lvl="1" eaLnBrk="1" hangingPunct="1">
              <a:lnSpc>
                <a:spcPct val="80000"/>
              </a:lnSpc>
              <a:defRPr/>
            </a:pPr>
            <a:r>
              <a:rPr lang="en-US" sz="2000"/>
              <a:t>the assistant herb Poria cocos </a:t>
            </a:r>
            <a:r>
              <a:rPr lang="en-US" sz="2000" i="1"/>
              <a:t>fu ling</a:t>
            </a:r>
            <a:r>
              <a:rPr lang="en-US" sz="2000"/>
              <a:t> is sweet, bland and leeches out Dampness and mildly Tonifies Spleen </a:t>
            </a:r>
            <a:r>
              <a:rPr lang="en-US" sz="2000" i="1"/>
              <a:t>Qi</a:t>
            </a:r>
          </a:p>
          <a:p>
            <a:pPr lvl="4" eaLnBrk="1" hangingPunct="1">
              <a:lnSpc>
                <a:spcPct val="80000"/>
              </a:lnSpc>
              <a:defRPr/>
            </a:pPr>
            <a:endParaRPr lang="en-US" sz="1600" i="1"/>
          </a:p>
          <a:p>
            <a:pPr lvl="1" eaLnBrk="1" hangingPunct="1">
              <a:lnSpc>
                <a:spcPct val="80000"/>
              </a:lnSpc>
              <a:defRPr/>
            </a:pPr>
            <a:r>
              <a:rPr lang="en-US" sz="2000" i="1"/>
              <a:t>Chen Pi, </a:t>
            </a:r>
            <a:r>
              <a:rPr lang="en-US" sz="2000"/>
              <a:t>tangerine peel, and</a:t>
            </a:r>
            <a:r>
              <a:rPr lang="en-US" sz="2000" i="1"/>
              <a:t> Ban Xia, </a:t>
            </a:r>
            <a:r>
              <a:rPr lang="en-US" sz="2000"/>
              <a:t>pinellia, regulate Qi, harmonize Spleen and Stomach, resolve Phlegm and stop vomiting</a:t>
            </a:r>
          </a:p>
          <a:p>
            <a:pPr lvl="4" eaLnBrk="1" hangingPunct="1">
              <a:lnSpc>
                <a:spcPct val="80000"/>
              </a:lnSpc>
              <a:defRPr/>
            </a:pPr>
            <a:endParaRPr lang="en-US" sz="1600"/>
          </a:p>
          <a:p>
            <a:pPr lvl="1" eaLnBrk="1" hangingPunct="1">
              <a:lnSpc>
                <a:spcPct val="80000"/>
              </a:lnSpc>
              <a:defRPr/>
            </a:pPr>
            <a:r>
              <a:rPr lang="en-US" sz="2000"/>
              <a:t>the envoy Glycyrrhizae uralensis </a:t>
            </a:r>
            <a:r>
              <a:rPr lang="en-US" sz="2000" i="1"/>
              <a:t>gan cao</a:t>
            </a:r>
            <a:r>
              <a:rPr lang="en-US" sz="2000"/>
              <a:t> is warm, sweet and warms and regulates the middle burner</a:t>
            </a:r>
          </a:p>
          <a:p>
            <a:pPr eaLnBrk="1" hangingPunct="1">
              <a:lnSpc>
                <a:spcPct val="80000"/>
              </a:lnSpc>
              <a:defRPr/>
            </a:pPr>
            <a:endParaRPr lang="en-US" sz="2400"/>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pPr eaLnBrk="1" hangingPunct="1">
              <a:defRPr/>
            </a:pPr>
            <a:r>
              <a:rPr lang="en-US" b="0" i="1"/>
              <a:t>“Liu Jun Zi Tang”</a:t>
            </a:r>
            <a:r>
              <a:rPr lang="en-US"/>
              <a:t> </a:t>
            </a:r>
            <a:r>
              <a:rPr lang="en-US" b="0"/>
              <a:t>Food Therapy</a:t>
            </a:r>
          </a:p>
        </p:txBody>
      </p:sp>
      <p:sp>
        <p:nvSpPr>
          <p:cNvPr id="585731" name="Rectangle 3"/>
          <p:cNvSpPr>
            <a:spLocks noGrp="1" noChangeArrowheads="1"/>
          </p:cNvSpPr>
          <p:nvPr>
            <p:ph type="body" idx="1"/>
          </p:nvPr>
        </p:nvSpPr>
        <p:spPr>
          <a:xfrm>
            <a:off x="673100" y="1358900"/>
            <a:ext cx="7924800" cy="5194300"/>
          </a:xfrm>
        </p:spPr>
        <p:txBody>
          <a:bodyPr/>
          <a:lstStyle/>
          <a:p>
            <a:pPr lvl="1" eaLnBrk="1" hangingPunct="1">
              <a:lnSpc>
                <a:spcPct val="80000"/>
              </a:lnSpc>
              <a:defRPr/>
            </a:pPr>
            <a:r>
              <a:rPr lang="en-US" sz="2000"/>
              <a:t>Warm, sweet Chicken which enters the Spleen and Stomach to Tonify </a:t>
            </a:r>
            <a:r>
              <a:rPr lang="en-US" sz="2000" i="1"/>
              <a:t>Qi</a:t>
            </a:r>
          </a:p>
          <a:p>
            <a:pPr lvl="4" eaLnBrk="1" hangingPunct="1">
              <a:lnSpc>
                <a:spcPct val="80000"/>
              </a:lnSpc>
              <a:defRPr/>
            </a:pPr>
            <a:endParaRPr lang="en-US" sz="1600" i="1"/>
          </a:p>
          <a:p>
            <a:pPr lvl="1" eaLnBrk="1" hangingPunct="1">
              <a:lnSpc>
                <a:spcPct val="80000"/>
              </a:lnSpc>
              <a:defRPr/>
            </a:pPr>
            <a:r>
              <a:rPr lang="en-US" sz="2000"/>
              <a:t>Warm, sweet Oats to strengthen the Spleen and dry Dampness</a:t>
            </a:r>
          </a:p>
          <a:p>
            <a:pPr lvl="4" eaLnBrk="1" hangingPunct="1">
              <a:lnSpc>
                <a:spcPct val="80000"/>
              </a:lnSpc>
              <a:defRPr/>
            </a:pPr>
            <a:endParaRPr lang="en-US" sz="1600"/>
          </a:p>
          <a:p>
            <a:pPr lvl="1" eaLnBrk="1" hangingPunct="1">
              <a:lnSpc>
                <a:spcPct val="80000"/>
              </a:lnSpc>
              <a:defRPr/>
            </a:pPr>
            <a:r>
              <a:rPr lang="en-US" sz="2000"/>
              <a:t>Or neutral, bitter Rye to drain Dampness and Water from the Spleen Warm, sweet Chicken which enters the Spleen and Stomach to Tonify </a:t>
            </a:r>
            <a:r>
              <a:rPr lang="en-US" sz="2000" i="1"/>
              <a:t>Qi</a:t>
            </a:r>
          </a:p>
          <a:p>
            <a:pPr lvl="4" eaLnBrk="1" hangingPunct="1">
              <a:lnSpc>
                <a:spcPct val="80000"/>
              </a:lnSpc>
              <a:defRPr/>
            </a:pPr>
            <a:endParaRPr lang="en-US" sz="1600" i="1"/>
          </a:p>
          <a:p>
            <a:pPr lvl="1" eaLnBrk="1" hangingPunct="1">
              <a:lnSpc>
                <a:spcPct val="80000"/>
              </a:lnSpc>
              <a:defRPr/>
            </a:pPr>
            <a:r>
              <a:rPr lang="en-US" sz="2000"/>
              <a:t>Cool, sweet Mushroom to leech Dampness and mildly tonify Spleen </a:t>
            </a:r>
            <a:r>
              <a:rPr lang="en-US" sz="2000" i="1"/>
              <a:t>Qi</a:t>
            </a:r>
          </a:p>
          <a:p>
            <a:pPr lvl="4" eaLnBrk="1" hangingPunct="1">
              <a:lnSpc>
                <a:spcPct val="80000"/>
              </a:lnSpc>
              <a:defRPr/>
            </a:pPr>
            <a:endParaRPr lang="en-US" sz="1600" i="1"/>
          </a:p>
          <a:p>
            <a:pPr lvl="1" eaLnBrk="1" hangingPunct="1">
              <a:lnSpc>
                <a:spcPct val="80000"/>
              </a:lnSpc>
              <a:defRPr/>
            </a:pPr>
            <a:r>
              <a:rPr lang="en-US" sz="2000"/>
              <a:t>Neutral, sweet and sour Coriander to direct the actions to the middle burner and mildly warm the Spleen and Stomach </a:t>
            </a:r>
          </a:p>
          <a:p>
            <a:pPr lvl="4" eaLnBrk="1" hangingPunct="1">
              <a:lnSpc>
                <a:spcPct val="80000"/>
              </a:lnSpc>
              <a:defRPr/>
            </a:pPr>
            <a:endParaRPr lang="en-US" sz="1600"/>
          </a:p>
          <a:p>
            <a:pPr lvl="1" eaLnBrk="1" hangingPunct="1">
              <a:lnSpc>
                <a:spcPct val="80000"/>
              </a:lnSpc>
              <a:defRPr/>
            </a:pPr>
            <a:r>
              <a:rPr lang="en-US" sz="2000"/>
              <a:t>Use acrid, warm, aromatic Cardamom (</a:t>
            </a:r>
            <a:r>
              <a:rPr lang="en-US" sz="2000" i="1"/>
              <a:t>Sha Ren</a:t>
            </a:r>
            <a:r>
              <a:rPr lang="en-US" sz="2000"/>
              <a:t>) to reduce Phlegm or vomiting</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err="1">
                <a:ea typeface="宋体" pitchFamily="2" charset="-122"/>
              </a:rPr>
              <a:t>Lui</a:t>
            </a:r>
            <a:r>
              <a:rPr lang="en-US" altLang="zh-CN" i="1" dirty="0">
                <a:ea typeface="宋体" pitchFamily="2" charset="-122"/>
              </a:rPr>
              <a:t> Jun </a:t>
            </a:r>
            <a:r>
              <a:rPr lang="en-US" altLang="zh-CN" i="1" dirty="0" err="1">
                <a:ea typeface="宋体" pitchFamily="2" charset="-122"/>
              </a:rPr>
              <a:t>Zi</a:t>
            </a:r>
            <a:r>
              <a:rPr lang="en-US" altLang="zh-CN" i="1" dirty="0">
                <a:ea typeface="宋体" pitchFamily="2" charset="-122"/>
              </a:rPr>
              <a:t> Tang  Food</a:t>
            </a:r>
            <a:endParaRPr lang="en-US" dirty="0"/>
          </a:p>
        </p:txBody>
      </p:sp>
      <p:sp>
        <p:nvSpPr>
          <p:cNvPr id="3" name="Content Placeholder 2"/>
          <p:cNvSpPr>
            <a:spLocks noGrp="1"/>
          </p:cNvSpPr>
          <p:nvPr>
            <p:ph idx="1"/>
          </p:nvPr>
        </p:nvSpPr>
        <p:spPr>
          <a:xfrm>
            <a:off x="1169894" y="1272989"/>
            <a:ext cx="6790765" cy="4251325"/>
          </a:xfrm>
        </p:spPr>
        <p:txBody>
          <a:bodyPr/>
          <a:lstStyle/>
          <a:p>
            <a:pPr eaLnBrk="1" hangingPunct="1">
              <a:defRPr/>
            </a:pPr>
            <a:r>
              <a:rPr lang="en-US" sz="2400" dirty="0"/>
              <a:t>Chicken breast cooked	½ breast</a:t>
            </a:r>
          </a:p>
          <a:p>
            <a:pPr eaLnBrk="1" hangingPunct="1">
              <a:defRPr/>
            </a:pPr>
            <a:r>
              <a:rPr lang="en-US" sz="2400" dirty="0"/>
              <a:t>Instant oats, cooked		2 oz</a:t>
            </a:r>
          </a:p>
          <a:p>
            <a:pPr eaLnBrk="1" hangingPunct="1">
              <a:defRPr/>
            </a:pPr>
            <a:r>
              <a:rPr lang="en-US" sz="2400" dirty="0"/>
              <a:t>Rye, cooked			1 oz</a:t>
            </a:r>
          </a:p>
          <a:p>
            <a:pPr eaLnBrk="1" hangingPunct="1">
              <a:defRPr/>
            </a:pPr>
            <a:r>
              <a:rPr lang="en-US" sz="2400" dirty="0"/>
              <a:t>Mushrooms			1 cup</a:t>
            </a:r>
          </a:p>
          <a:p>
            <a:pPr eaLnBrk="1" hangingPunct="1">
              <a:defRPr/>
            </a:pPr>
            <a:r>
              <a:rPr lang="en-US" sz="2400" dirty="0"/>
              <a:t>Coriander				¼ tsp</a:t>
            </a:r>
          </a:p>
          <a:p>
            <a:pPr eaLnBrk="1" hangingPunct="1">
              <a:defRPr/>
            </a:pPr>
            <a:r>
              <a:rPr lang="en-US" sz="2400" dirty="0"/>
              <a:t>Cardamom			¼ tsp</a:t>
            </a:r>
          </a:p>
          <a:p>
            <a:pPr eaLnBrk="1" hangingPunct="1">
              <a:defRPr/>
            </a:pPr>
            <a:r>
              <a:rPr lang="en-US" sz="2400" dirty="0"/>
              <a:t>Radicchio				2 oz</a:t>
            </a:r>
          </a:p>
          <a:p>
            <a:pPr eaLnBrk="1" hangingPunct="1">
              <a:defRPr/>
            </a:pPr>
            <a:r>
              <a:rPr lang="en-US" sz="2400" dirty="0"/>
              <a:t>Ginger				1 tsp</a:t>
            </a:r>
          </a:p>
          <a:p>
            <a:pPr eaLnBrk="1" hangingPunct="1">
              <a:defRPr/>
            </a:pPr>
            <a:r>
              <a:rPr lang="en-US" sz="2400" dirty="0"/>
              <a:t>Honey				1 oz</a:t>
            </a:r>
          </a:p>
          <a:p>
            <a:pPr eaLnBrk="1" hangingPunct="1">
              <a:defRPr/>
            </a:pPr>
            <a:r>
              <a:rPr lang="en-US" sz="2400" dirty="0"/>
              <a:t>Calcium				400 mg</a:t>
            </a:r>
          </a:p>
          <a:p>
            <a:pPr eaLnBrk="1" hangingPunct="1">
              <a:defRPr/>
            </a:pPr>
            <a:endParaRPr lang="en-US" dirty="0"/>
          </a:p>
        </p:txBody>
      </p:sp>
      <p:sp>
        <p:nvSpPr>
          <p:cNvPr id="5" name="TextBox 4"/>
          <p:cNvSpPr txBox="1"/>
          <p:nvPr/>
        </p:nvSpPr>
        <p:spPr>
          <a:xfrm>
            <a:off x="1997075" y="5913438"/>
            <a:ext cx="4801956" cy="461665"/>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390       P-F-C 35-11-54 </a:t>
            </a: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pPr eaLnBrk="1" hangingPunct="1">
              <a:defRPr/>
            </a:pPr>
            <a:r>
              <a:rPr lang="en-US"/>
              <a:t>Phlegm Nodulation</a:t>
            </a:r>
          </a:p>
        </p:txBody>
      </p:sp>
      <p:sp>
        <p:nvSpPr>
          <p:cNvPr id="587779" name="Rectangle 3"/>
          <p:cNvSpPr>
            <a:spLocks noGrp="1" noChangeArrowheads="1"/>
          </p:cNvSpPr>
          <p:nvPr>
            <p:ph type="body" idx="1"/>
          </p:nvPr>
        </p:nvSpPr>
        <p:spPr>
          <a:xfrm>
            <a:off x="876300" y="1219200"/>
            <a:ext cx="7924800" cy="5410200"/>
          </a:xfrm>
        </p:spPr>
        <p:txBody>
          <a:bodyPr/>
          <a:lstStyle/>
          <a:p>
            <a:pPr eaLnBrk="1" hangingPunct="1">
              <a:lnSpc>
                <a:spcPct val="90000"/>
              </a:lnSpc>
              <a:defRPr/>
            </a:pPr>
            <a:r>
              <a:rPr lang="en-US" sz="2800" b="0"/>
              <a:t>Max Formula</a:t>
            </a:r>
            <a:r>
              <a:rPr lang="en-US" sz="2800"/>
              <a:t>, B2022</a:t>
            </a:r>
          </a:p>
          <a:p>
            <a:pPr lvl="1" eaLnBrk="1" hangingPunct="1">
              <a:lnSpc>
                <a:spcPct val="90000"/>
              </a:lnSpc>
              <a:defRPr/>
            </a:pPr>
            <a:r>
              <a:rPr lang="en-US" sz="2400"/>
              <a:t>Zhe Bei Mu, Fritillaria</a:t>
            </a:r>
          </a:p>
          <a:p>
            <a:pPr lvl="1" eaLnBrk="1" hangingPunct="1">
              <a:lnSpc>
                <a:spcPct val="90000"/>
              </a:lnSpc>
              <a:defRPr/>
            </a:pPr>
            <a:r>
              <a:rPr lang="en-US" sz="2400"/>
              <a:t>Mu Li, Ostrea</a:t>
            </a:r>
          </a:p>
          <a:p>
            <a:pPr lvl="1" eaLnBrk="1" hangingPunct="1">
              <a:lnSpc>
                <a:spcPct val="90000"/>
              </a:lnSpc>
              <a:defRPr/>
            </a:pPr>
            <a:r>
              <a:rPr lang="en-US" sz="2400"/>
              <a:t>Xia Ku Cao, Prunella</a:t>
            </a:r>
          </a:p>
          <a:p>
            <a:pPr lvl="1" eaLnBrk="1" hangingPunct="1">
              <a:lnSpc>
                <a:spcPct val="90000"/>
              </a:lnSpc>
              <a:defRPr/>
            </a:pPr>
            <a:r>
              <a:rPr lang="en-US" sz="2400"/>
              <a:t>Xuan Shen, Scrophularia</a:t>
            </a:r>
          </a:p>
          <a:p>
            <a:pPr lvl="1" eaLnBrk="1" hangingPunct="1">
              <a:lnSpc>
                <a:spcPct val="90000"/>
              </a:lnSpc>
              <a:defRPr/>
            </a:pPr>
            <a:r>
              <a:rPr lang="en-US" sz="2400"/>
              <a:t>Tian Hua Fen, Trichosanthes</a:t>
            </a:r>
          </a:p>
          <a:p>
            <a:pPr lvl="1" eaLnBrk="1" hangingPunct="1">
              <a:lnSpc>
                <a:spcPct val="90000"/>
              </a:lnSpc>
              <a:defRPr/>
            </a:pPr>
            <a:r>
              <a:rPr lang="en-US" sz="2400"/>
              <a:t>Jie Geng, Platycodon</a:t>
            </a:r>
          </a:p>
          <a:p>
            <a:pPr lvl="1" eaLnBrk="1" hangingPunct="1">
              <a:lnSpc>
                <a:spcPct val="90000"/>
              </a:lnSpc>
              <a:defRPr/>
            </a:pPr>
            <a:r>
              <a:rPr lang="en-US" sz="2400"/>
              <a:t>Da Huang, Rhubarb</a:t>
            </a:r>
          </a:p>
          <a:p>
            <a:pPr lvl="1" eaLnBrk="1" hangingPunct="1">
              <a:lnSpc>
                <a:spcPct val="90000"/>
              </a:lnSpc>
              <a:defRPr/>
            </a:pPr>
            <a:r>
              <a:rPr lang="en-US" sz="2400"/>
              <a:t>Bai Zhi, Angelica</a:t>
            </a:r>
          </a:p>
          <a:p>
            <a:pPr lvl="4" eaLnBrk="1" hangingPunct="1">
              <a:lnSpc>
                <a:spcPct val="90000"/>
              </a:lnSpc>
              <a:defRPr/>
            </a:pPr>
            <a:endParaRPr lang="en-US" sz="1800"/>
          </a:p>
          <a:p>
            <a:pPr eaLnBrk="1" hangingPunct="1">
              <a:lnSpc>
                <a:spcPct val="90000"/>
              </a:lnSpc>
              <a:defRPr/>
            </a:pPr>
            <a:r>
              <a:rPr lang="en-US" sz="2800"/>
              <a:t>Functions: Soften the hardness and clear nodules</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pPr eaLnBrk="1" hangingPunct="1">
              <a:defRPr/>
            </a:pPr>
            <a:r>
              <a:rPr lang="en-US" sz="3600"/>
              <a:t>From Pathology, Which Food Categories Most Important?</a:t>
            </a:r>
          </a:p>
        </p:txBody>
      </p:sp>
      <p:sp>
        <p:nvSpPr>
          <p:cNvPr id="526339" name="Rectangle 3"/>
          <p:cNvSpPr>
            <a:spLocks noGrp="1" noChangeArrowheads="1"/>
          </p:cNvSpPr>
          <p:nvPr>
            <p:ph type="body" idx="1"/>
          </p:nvPr>
        </p:nvSpPr>
        <p:spPr>
          <a:xfrm>
            <a:off x="635000" y="1231900"/>
            <a:ext cx="7924800" cy="5410200"/>
          </a:xfrm>
        </p:spPr>
        <p:txBody>
          <a:bodyPr/>
          <a:lstStyle/>
          <a:p>
            <a:pPr eaLnBrk="1" hangingPunct="1">
              <a:lnSpc>
                <a:spcPct val="80000"/>
              </a:lnSpc>
              <a:defRPr/>
            </a:pPr>
            <a:r>
              <a:rPr lang="en-US" sz="2000"/>
              <a:t>Foods to Relieve Stagnation</a:t>
            </a:r>
          </a:p>
          <a:p>
            <a:pPr lvl="4" eaLnBrk="1" hangingPunct="1">
              <a:lnSpc>
                <a:spcPct val="80000"/>
              </a:lnSpc>
              <a:defRPr/>
            </a:pPr>
            <a:endParaRPr lang="en-US" sz="1400"/>
          </a:p>
          <a:p>
            <a:pPr lvl="1" eaLnBrk="1" hangingPunct="1">
              <a:lnSpc>
                <a:spcPct val="80000"/>
              </a:lnSpc>
              <a:defRPr/>
            </a:pPr>
            <a:r>
              <a:rPr lang="en-US" sz="1800"/>
              <a:t>Pungent and Raw Foods</a:t>
            </a:r>
          </a:p>
          <a:p>
            <a:pPr lvl="2" eaLnBrk="1" hangingPunct="1">
              <a:lnSpc>
                <a:spcPct val="80000"/>
              </a:lnSpc>
              <a:defRPr/>
            </a:pPr>
            <a:r>
              <a:rPr lang="en-US" sz="1600"/>
              <a:t>Watercress, onions, mustard greens, turmeric, basil, bay, cardamom, marjoram, cumin, fennel, ginger, black pepper, rosemary, various mints, sprouted grains, beans, seeds, fresh vegetables, fruit</a:t>
            </a:r>
          </a:p>
          <a:p>
            <a:pPr lvl="4" eaLnBrk="1" hangingPunct="1">
              <a:lnSpc>
                <a:spcPct val="80000"/>
              </a:lnSpc>
              <a:defRPr/>
            </a:pPr>
            <a:endParaRPr lang="en-US" sz="1400"/>
          </a:p>
          <a:p>
            <a:pPr lvl="1" eaLnBrk="1" hangingPunct="1">
              <a:lnSpc>
                <a:spcPct val="80000"/>
              </a:lnSpc>
              <a:defRPr/>
            </a:pPr>
            <a:r>
              <a:rPr lang="en-US" sz="1800"/>
              <a:t>Foods which Harmonize the Liver</a:t>
            </a:r>
          </a:p>
          <a:p>
            <a:pPr lvl="2" eaLnBrk="1" hangingPunct="1">
              <a:lnSpc>
                <a:spcPct val="80000"/>
              </a:lnSpc>
              <a:defRPr/>
            </a:pPr>
            <a:r>
              <a:rPr lang="en-US" sz="1600"/>
              <a:t>Honey, apple cider vinegar, licorice root, molasses, barley malt</a:t>
            </a:r>
          </a:p>
          <a:p>
            <a:pPr lvl="4" eaLnBrk="1" hangingPunct="1">
              <a:lnSpc>
                <a:spcPct val="80000"/>
              </a:lnSpc>
              <a:defRPr/>
            </a:pPr>
            <a:endParaRPr lang="en-US" sz="1400"/>
          </a:p>
          <a:p>
            <a:pPr lvl="1" eaLnBrk="1" hangingPunct="1">
              <a:lnSpc>
                <a:spcPct val="80000"/>
              </a:lnSpc>
              <a:defRPr/>
            </a:pPr>
            <a:r>
              <a:rPr lang="en-US" sz="1800"/>
              <a:t>Bitter and Sour Food</a:t>
            </a:r>
          </a:p>
          <a:p>
            <a:pPr lvl="2" eaLnBrk="1" hangingPunct="1">
              <a:lnSpc>
                <a:spcPct val="80000"/>
              </a:lnSpc>
              <a:defRPr/>
            </a:pPr>
            <a:r>
              <a:rPr lang="en-US" sz="1600"/>
              <a:t>Rye, romaine lettuce, asparagus, amaranth, quinoa, alfalfa, citrus peel, dandelion root, bupleurum, milk thistle, chamomile</a:t>
            </a:r>
          </a:p>
          <a:p>
            <a:pPr lvl="4" eaLnBrk="1" hangingPunct="1">
              <a:lnSpc>
                <a:spcPct val="80000"/>
              </a:lnSpc>
              <a:defRPr/>
            </a:pPr>
            <a:endParaRPr lang="en-US" sz="1400"/>
          </a:p>
          <a:p>
            <a:pPr lvl="1" eaLnBrk="1" hangingPunct="1">
              <a:lnSpc>
                <a:spcPct val="80000"/>
              </a:lnSpc>
              <a:defRPr/>
            </a:pPr>
            <a:r>
              <a:rPr lang="en-US" sz="1800"/>
              <a:t>Detoxifying and Cooling</a:t>
            </a:r>
          </a:p>
          <a:p>
            <a:pPr lvl="2" eaLnBrk="1" hangingPunct="1">
              <a:lnSpc>
                <a:spcPct val="80000"/>
              </a:lnSpc>
              <a:defRPr/>
            </a:pPr>
            <a:r>
              <a:rPr lang="en-US" sz="1600"/>
              <a:t>Mung beans, celery, seaweeds, cucumber, watercress, millet, mushrooms, daikon radish, rhubarb root</a:t>
            </a:r>
          </a:p>
          <a:p>
            <a:pPr lvl="4" eaLnBrk="1" hangingPunct="1">
              <a:lnSpc>
                <a:spcPct val="80000"/>
              </a:lnSpc>
              <a:defRPr/>
            </a:pPr>
            <a:endParaRPr lang="en-US" sz="1400"/>
          </a:p>
          <a:p>
            <a:pPr lvl="1" eaLnBrk="1" hangingPunct="1">
              <a:lnSpc>
                <a:spcPct val="80000"/>
              </a:lnSpc>
              <a:defRPr/>
            </a:pPr>
            <a:r>
              <a:rPr lang="en-US" sz="1800"/>
              <a:t>Accelerate Liver Rejuvenation</a:t>
            </a:r>
          </a:p>
          <a:p>
            <a:pPr lvl="2" eaLnBrk="1" hangingPunct="1">
              <a:lnSpc>
                <a:spcPct val="80000"/>
              </a:lnSpc>
              <a:defRPr/>
            </a:pPr>
            <a:r>
              <a:rPr lang="en-US" sz="1600"/>
              <a:t>Chlorophyll-rich foods, micro-algae, parsley, kale, watercress, alfalfa, collard greens</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pPr eaLnBrk="1" hangingPunct="1">
              <a:defRPr/>
            </a:pPr>
            <a:r>
              <a:rPr lang="en-US" b="0"/>
              <a:t>“Max Formula” Formula analysis</a:t>
            </a:r>
          </a:p>
        </p:txBody>
      </p:sp>
      <p:sp>
        <p:nvSpPr>
          <p:cNvPr id="589827" name="Rectangle 3"/>
          <p:cNvSpPr>
            <a:spLocks noGrp="1" noChangeArrowheads="1"/>
          </p:cNvSpPr>
          <p:nvPr>
            <p:ph type="body" idx="1"/>
          </p:nvPr>
        </p:nvSpPr>
        <p:spPr>
          <a:xfrm>
            <a:off x="952500" y="1358900"/>
            <a:ext cx="7924800" cy="4787900"/>
          </a:xfrm>
        </p:spPr>
        <p:txBody>
          <a:bodyPr/>
          <a:lstStyle/>
          <a:p>
            <a:pPr eaLnBrk="1" hangingPunct="1">
              <a:defRPr/>
            </a:pPr>
            <a:r>
              <a:rPr lang="en-US" sz="2400" i="1"/>
              <a:t>Zhe Bei Mu</a:t>
            </a:r>
            <a:r>
              <a:rPr lang="en-US" sz="2400"/>
              <a:t>, Fritillaria and </a:t>
            </a:r>
            <a:r>
              <a:rPr lang="en-US" sz="2400" i="1"/>
              <a:t>Mu Li</a:t>
            </a:r>
            <a:r>
              <a:rPr lang="en-US" sz="2400"/>
              <a:t>, Ostrea both soften hardness and clear masses and nodules</a:t>
            </a:r>
          </a:p>
          <a:p>
            <a:pPr lvl="4" eaLnBrk="1" hangingPunct="1">
              <a:defRPr/>
            </a:pPr>
            <a:endParaRPr lang="en-US" sz="1600"/>
          </a:p>
          <a:p>
            <a:pPr eaLnBrk="1" hangingPunct="1">
              <a:defRPr/>
            </a:pPr>
            <a:r>
              <a:rPr lang="en-US" sz="2400"/>
              <a:t>Assistants </a:t>
            </a:r>
            <a:r>
              <a:rPr lang="en-US" sz="2400" i="1"/>
              <a:t>Xia Ku Cao</a:t>
            </a:r>
            <a:r>
              <a:rPr lang="en-US" sz="2400"/>
              <a:t>, Prunella, </a:t>
            </a:r>
            <a:r>
              <a:rPr lang="en-US" sz="2400" i="1"/>
              <a:t>Xuan Shen</a:t>
            </a:r>
            <a:r>
              <a:rPr lang="en-US" sz="2400"/>
              <a:t>, Scrophularia, and </a:t>
            </a:r>
            <a:r>
              <a:rPr lang="en-US" sz="2400" i="1"/>
              <a:t>Tian Hua Fen</a:t>
            </a:r>
            <a:r>
              <a:rPr lang="en-US" sz="2400"/>
              <a:t>, Trichosanthes all Clear Heat, Cool Blood and generate fluids</a:t>
            </a:r>
          </a:p>
          <a:p>
            <a:pPr lvl="4" eaLnBrk="1" hangingPunct="1">
              <a:defRPr/>
            </a:pPr>
            <a:endParaRPr lang="en-US" sz="1600"/>
          </a:p>
          <a:p>
            <a:pPr eaLnBrk="1" hangingPunct="1">
              <a:defRPr/>
            </a:pPr>
            <a:r>
              <a:rPr lang="en-US" sz="2400" i="1"/>
              <a:t>Jie Geng</a:t>
            </a:r>
            <a:r>
              <a:rPr lang="en-US" sz="2400"/>
              <a:t>, Platycodon transforms Phelgm</a:t>
            </a:r>
          </a:p>
          <a:p>
            <a:pPr lvl="4" eaLnBrk="1" hangingPunct="1">
              <a:defRPr/>
            </a:pPr>
            <a:endParaRPr lang="en-US" sz="1600"/>
          </a:p>
          <a:p>
            <a:pPr eaLnBrk="1" hangingPunct="1">
              <a:defRPr/>
            </a:pPr>
            <a:r>
              <a:rPr lang="en-US" sz="2400" i="1"/>
              <a:t>Da Huang</a:t>
            </a:r>
            <a:r>
              <a:rPr lang="en-US" sz="2400"/>
              <a:t>, Rhubarb clears stagnation and Heat</a:t>
            </a:r>
          </a:p>
          <a:p>
            <a:pPr lvl="4" eaLnBrk="1" hangingPunct="1">
              <a:defRPr/>
            </a:pPr>
            <a:endParaRPr lang="en-US" sz="1600"/>
          </a:p>
          <a:p>
            <a:pPr eaLnBrk="1" hangingPunct="1">
              <a:defRPr/>
            </a:pPr>
            <a:r>
              <a:rPr lang="en-US" sz="2400" i="1"/>
              <a:t>Bai Zhi</a:t>
            </a:r>
            <a:r>
              <a:rPr lang="en-US" sz="2400"/>
              <a:t>, Angelica dahurica relieves pain</a:t>
            </a: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eaLnBrk="1" hangingPunct="1">
              <a:defRPr/>
            </a:pPr>
            <a:r>
              <a:rPr lang="en-US" b="0"/>
              <a:t>“Max Formula” Food Therapy</a:t>
            </a:r>
          </a:p>
        </p:txBody>
      </p:sp>
      <p:sp>
        <p:nvSpPr>
          <p:cNvPr id="591875" name="Rectangle 3"/>
          <p:cNvSpPr>
            <a:spLocks noGrp="1" noChangeArrowheads="1"/>
          </p:cNvSpPr>
          <p:nvPr>
            <p:ph type="body" idx="1"/>
          </p:nvPr>
        </p:nvSpPr>
        <p:spPr>
          <a:xfrm>
            <a:off x="876300" y="1155700"/>
            <a:ext cx="7924800" cy="5207000"/>
          </a:xfrm>
        </p:spPr>
        <p:txBody>
          <a:bodyPr/>
          <a:lstStyle/>
          <a:p>
            <a:pPr eaLnBrk="1" hangingPunct="1">
              <a:lnSpc>
                <a:spcPct val="80000"/>
              </a:lnSpc>
              <a:defRPr/>
            </a:pPr>
            <a:r>
              <a:rPr lang="en-US" sz="2800"/>
              <a:t>Which foods energies soften hardness and resolve nodules? Which foods?</a:t>
            </a:r>
          </a:p>
          <a:p>
            <a:pPr lvl="4" eaLnBrk="1" hangingPunct="1">
              <a:lnSpc>
                <a:spcPct val="80000"/>
              </a:lnSpc>
              <a:defRPr/>
            </a:pPr>
            <a:endParaRPr lang="en-US" sz="1800"/>
          </a:p>
          <a:p>
            <a:pPr eaLnBrk="1" hangingPunct="1">
              <a:lnSpc>
                <a:spcPct val="80000"/>
              </a:lnSpc>
              <a:defRPr/>
            </a:pPr>
            <a:r>
              <a:rPr lang="en-US" sz="2800"/>
              <a:t>Name at least one grain, fruit and vegetable which clears Heat and generates fluids</a:t>
            </a:r>
          </a:p>
          <a:p>
            <a:pPr lvl="4" eaLnBrk="1" hangingPunct="1">
              <a:lnSpc>
                <a:spcPct val="80000"/>
              </a:lnSpc>
              <a:defRPr/>
            </a:pPr>
            <a:endParaRPr lang="en-US" sz="1800"/>
          </a:p>
          <a:p>
            <a:pPr eaLnBrk="1" hangingPunct="1">
              <a:lnSpc>
                <a:spcPct val="80000"/>
              </a:lnSpc>
              <a:defRPr/>
            </a:pPr>
            <a:r>
              <a:rPr lang="en-US" sz="2800"/>
              <a:t>Phlegm-resolving foods</a:t>
            </a:r>
          </a:p>
          <a:p>
            <a:pPr lvl="1" eaLnBrk="1" hangingPunct="1">
              <a:lnSpc>
                <a:spcPct val="80000"/>
              </a:lnSpc>
              <a:defRPr/>
            </a:pPr>
            <a:r>
              <a:rPr lang="en-US" sz="2400"/>
              <a:t>Almond, Apple Peel, Garlic, Licorice, Marjoram, Mushroom, Black and White Pepper, Peppermint, Plantain, Seaweed, Shitake Mushroom, Shrimp, Tea, Walnut and Watercress</a:t>
            </a:r>
          </a:p>
          <a:p>
            <a:pPr lvl="4" eaLnBrk="1" hangingPunct="1">
              <a:lnSpc>
                <a:spcPct val="80000"/>
              </a:lnSpc>
              <a:defRPr/>
            </a:pPr>
            <a:endParaRPr lang="en-US" sz="1800"/>
          </a:p>
          <a:p>
            <a:pPr eaLnBrk="1" hangingPunct="1">
              <a:lnSpc>
                <a:spcPct val="80000"/>
              </a:lnSpc>
              <a:defRPr/>
            </a:pPr>
            <a:r>
              <a:rPr lang="en-US" sz="2800" i="1"/>
              <a:t>Da Huang</a:t>
            </a:r>
            <a:r>
              <a:rPr lang="en-US" sz="2800"/>
              <a:t>, Rhubarb clears stagnation and Heat, particularly in the ST/LI</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a:ea typeface="宋体" pitchFamily="2" charset="-122"/>
              </a:rPr>
              <a:t>Max’s Formula Food</a:t>
            </a:r>
            <a:endParaRPr lang="en-US" dirty="0"/>
          </a:p>
        </p:txBody>
      </p:sp>
      <p:sp>
        <p:nvSpPr>
          <p:cNvPr id="3" name="Content Placeholder 2"/>
          <p:cNvSpPr>
            <a:spLocks noGrp="1"/>
          </p:cNvSpPr>
          <p:nvPr>
            <p:ph idx="1"/>
          </p:nvPr>
        </p:nvSpPr>
        <p:spPr>
          <a:xfrm>
            <a:off x="1169894" y="1272989"/>
            <a:ext cx="6790765" cy="4251325"/>
          </a:xfrm>
        </p:spPr>
        <p:txBody>
          <a:bodyPr/>
          <a:lstStyle/>
          <a:p>
            <a:pPr eaLnBrk="1" hangingPunct="1">
              <a:defRPr/>
            </a:pPr>
            <a:r>
              <a:rPr lang="en-US" sz="2800" dirty="0"/>
              <a:t>Mushroom			1 cup</a:t>
            </a:r>
          </a:p>
          <a:p>
            <a:pPr eaLnBrk="1" hangingPunct="1">
              <a:defRPr/>
            </a:pPr>
            <a:r>
              <a:rPr lang="en-US" sz="2800" dirty="0"/>
              <a:t>Radish				1 oz</a:t>
            </a:r>
          </a:p>
          <a:p>
            <a:pPr eaLnBrk="1" hangingPunct="1">
              <a:defRPr/>
            </a:pPr>
            <a:r>
              <a:rPr lang="en-US" sz="2800" dirty="0"/>
              <a:t>Kelp				2 oz</a:t>
            </a:r>
          </a:p>
          <a:p>
            <a:pPr eaLnBrk="1" hangingPunct="1">
              <a:defRPr/>
            </a:pPr>
            <a:r>
              <a:rPr lang="en-US" sz="2800" dirty="0"/>
              <a:t>Crab 				4 oz</a:t>
            </a:r>
          </a:p>
          <a:p>
            <a:pPr eaLnBrk="1" hangingPunct="1">
              <a:defRPr/>
            </a:pPr>
            <a:r>
              <a:rPr lang="en-US" sz="2800" dirty="0"/>
              <a:t>Spinach				1 cup</a:t>
            </a:r>
          </a:p>
          <a:p>
            <a:pPr eaLnBrk="1" hangingPunct="1">
              <a:defRPr/>
            </a:pPr>
            <a:r>
              <a:rPr lang="en-US" sz="2800" dirty="0"/>
              <a:t>Lettuce				2 oz</a:t>
            </a:r>
          </a:p>
          <a:p>
            <a:pPr eaLnBrk="1" hangingPunct="1">
              <a:defRPr/>
            </a:pPr>
            <a:r>
              <a:rPr lang="en-US" sz="2800" dirty="0"/>
              <a:t>Garlic				2 cloves</a:t>
            </a:r>
          </a:p>
          <a:p>
            <a:pPr eaLnBrk="1" hangingPunct="1">
              <a:defRPr/>
            </a:pPr>
            <a:r>
              <a:rPr lang="en-US" sz="2800" dirty="0"/>
              <a:t>Calcium				150 mg</a:t>
            </a:r>
          </a:p>
          <a:p>
            <a:pPr eaLnBrk="1" hangingPunct="1">
              <a:defRPr/>
            </a:pPr>
            <a:endParaRPr lang="en-US" dirty="0"/>
          </a:p>
        </p:txBody>
      </p:sp>
      <p:sp>
        <p:nvSpPr>
          <p:cNvPr id="5" name="TextBox 4"/>
          <p:cNvSpPr txBox="1"/>
          <p:nvPr/>
        </p:nvSpPr>
        <p:spPr>
          <a:xfrm>
            <a:off x="1997075" y="5913438"/>
            <a:ext cx="4801956" cy="461665"/>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172       P-F-C 56-11-27 </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eaLnBrk="1" hangingPunct="1">
              <a:defRPr/>
            </a:pPr>
            <a:r>
              <a:rPr lang="en-US" sz="3600"/>
              <a:t>Liver Patterns: </a:t>
            </a:r>
            <a:br>
              <a:rPr lang="en-US" sz="3600"/>
            </a:br>
            <a:r>
              <a:rPr lang="en-US" sz="3600"/>
              <a:t>Liver-Kidney Yin Deficiency</a:t>
            </a:r>
          </a:p>
        </p:txBody>
      </p:sp>
      <p:sp>
        <p:nvSpPr>
          <p:cNvPr id="593923" name="Rectangle 3"/>
          <p:cNvSpPr>
            <a:spLocks noGrp="1" noChangeArrowheads="1"/>
          </p:cNvSpPr>
          <p:nvPr>
            <p:ph type="body" idx="1"/>
          </p:nvPr>
        </p:nvSpPr>
        <p:spPr>
          <a:xfrm>
            <a:off x="825500" y="1219200"/>
            <a:ext cx="7924800" cy="5232400"/>
          </a:xfrm>
        </p:spPr>
        <p:txBody>
          <a:bodyPr/>
          <a:lstStyle/>
          <a:p>
            <a:pPr eaLnBrk="1" hangingPunct="1">
              <a:lnSpc>
                <a:spcPct val="80000"/>
              </a:lnSpc>
              <a:defRPr/>
            </a:pPr>
            <a:r>
              <a:rPr lang="en-US" sz="2800"/>
              <a:t>Common Signs</a:t>
            </a:r>
          </a:p>
          <a:p>
            <a:pPr lvl="1" eaLnBrk="1" hangingPunct="1">
              <a:lnSpc>
                <a:spcPct val="80000"/>
              </a:lnSpc>
              <a:defRPr/>
            </a:pPr>
            <a:r>
              <a:rPr lang="en-US" sz="2400"/>
              <a:t>Lateral costal pain</a:t>
            </a:r>
          </a:p>
          <a:p>
            <a:pPr lvl="1" eaLnBrk="1" hangingPunct="1">
              <a:lnSpc>
                <a:spcPct val="80000"/>
              </a:lnSpc>
              <a:defRPr/>
            </a:pPr>
            <a:r>
              <a:rPr lang="en-US" sz="2400"/>
              <a:t>Lumbar and stifle weakness and pain</a:t>
            </a:r>
          </a:p>
          <a:p>
            <a:pPr lvl="1" eaLnBrk="1" hangingPunct="1">
              <a:lnSpc>
                <a:spcPct val="80000"/>
              </a:lnSpc>
              <a:defRPr/>
            </a:pPr>
            <a:r>
              <a:rPr lang="en-US" sz="2400"/>
              <a:t>Dry mouth and throat</a:t>
            </a:r>
          </a:p>
          <a:p>
            <a:pPr lvl="1" eaLnBrk="1" hangingPunct="1">
              <a:lnSpc>
                <a:spcPct val="80000"/>
              </a:lnSpc>
              <a:defRPr/>
            </a:pPr>
            <a:r>
              <a:rPr lang="en-US" sz="2400"/>
              <a:t>Heat in chest center and paws</a:t>
            </a:r>
          </a:p>
          <a:p>
            <a:pPr lvl="1" eaLnBrk="1" hangingPunct="1">
              <a:lnSpc>
                <a:spcPct val="80000"/>
              </a:lnSpc>
              <a:defRPr/>
            </a:pPr>
            <a:r>
              <a:rPr lang="en-US" sz="2400"/>
              <a:t>Insomnia</a:t>
            </a:r>
          </a:p>
          <a:p>
            <a:pPr lvl="1" eaLnBrk="1" hangingPunct="1">
              <a:lnSpc>
                <a:spcPct val="80000"/>
              </a:lnSpc>
              <a:defRPr/>
            </a:pPr>
            <a:r>
              <a:rPr lang="en-US" sz="2400"/>
              <a:t>Dizziness </a:t>
            </a:r>
          </a:p>
          <a:p>
            <a:pPr lvl="1" eaLnBrk="1" hangingPunct="1">
              <a:lnSpc>
                <a:spcPct val="80000"/>
              </a:lnSpc>
              <a:defRPr/>
            </a:pPr>
            <a:r>
              <a:rPr lang="en-US" sz="2400"/>
              <a:t>Emaciation</a:t>
            </a:r>
          </a:p>
          <a:p>
            <a:pPr lvl="1" eaLnBrk="1" hangingPunct="1">
              <a:lnSpc>
                <a:spcPct val="80000"/>
              </a:lnSpc>
              <a:defRPr/>
            </a:pPr>
            <a:r>
              <a:rPr lang="en-US" sz="2400"/>
              <a:t>Dry eyes</a:t>
            </a:r>
          </a:p>
          <a:p>
            <a:pPr lvl="1" eaLnBrk="1" hangingPunct="1">
              <a:lnSpc>
                <a:spcPct val="80000"/>
              </a:lnSpc>
              <a:defRPr/>
            </a:pPr>
            <a:r>
              <a:rPr lang="en-US" sz="2400"/>
              <a:t>Red tongue with little to no coat</a:t>
            </a:r>
          </a:p>
          <a:p>
            <a:pPr lvl="1" eaLnBrk="1" hangingPunct="1">
              <a:lnSpc>
                <a:spcPct val="80000"/>
              </a:lnSpc>
              <a:defRPr/>
            </a:pPr>
            <a:r>
              <a:rPr lang="en-US" sz="2400"/>
              <a:t>Fine and rapid or wiry pulse</a:t>
            </a:r>
          </a:p>
          <a:p>
            <a:pPr lvl="4" eaLnBrk="1" hangingPunct="1">
              <a:lnSpc>
                <a:spcPct val="80000"/>
              </a:lnSpc>
              <a:defRPr/>
            </a:pPr>
            <a:endParaRPr lang="en-US" sz="1800"/>
          </a:p>
          <a:p>
            <a:pPr eaLnBrk="1" hangingPunct="1">
              <a:lnSpc>
                <a:spcPct val="80000"/>
              </a:lnSpc>
              <a:defRPr/>
            </a:pPr>
            <a:r>
              <a:rPr lang="en-US" sz="2800"/>
              <a:t>Treatment principle: Nourish Liver and enrich Kidneys</a:t>
            </a: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pPr eaLnBrk="1" hangingPunct="1">
              <a:defRPr/>
            </a:pPr>
            <a:r>
              <a:rPr lang="en-US"/>
              <a:t>Liver-Kidney Yin Deficiency</a:t>
            </a:r>
          </a:p>
        </p:txBody>
      </p:sp>
      <p:pic>
        <p:nvPicPr>
          <p:cNvPr id="44035" name="Picture 3" descr="DSCF0089"/>
          <p:cNvPicPr>
            <a:picLocks noGrp="1" noChangeAspect="1" noChangeArrowheads="1"/>
          </p:cNvPicPr>
          <p:nvPr>
            <p:ph idx="1"/>
          </p:nvPr>
        </p:nvPicPr>
        <p:blipFill>
          <a:blip r:embed="rId3" cstate="print"/>
          <a:srcRect/>
          <a:stretch>
            <a:fillRect/>
          </a:stretch>
        </p:blipFill>
        <p:spPr>
          <a:xfrm>
            <a:off x="1843088" y="1066800"/>
            <a:ext cx="5811837" cy="5410200"/>
          </a:xfrm>
          <a:noFill/>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pPr eaLnBrk="1" hangingPunct="1">
              <a:defRPr/>
            </a:pPr>
            <a:r>
              <a:rPr lang="en-US"/>
              <a:t>Liver-Kidney Yin Deficiency</a:t>
            </a:r>
          </a:p>
        </p:txBody>
      </p:sp>
      <p:sp>
        <p:nvSpPr>
          <p:cNvPr id="598019" name="Rectangle 3"/>
          <p:cNvSpPr>
            <a:spLocks noGrp="1" noChangeArrowheads="1"/>
          </p:cNvSpPr>
          <p:nvPr>
            <p:ph type="body" idx="1"/>
          </p:nvPr>
        </p:nvSpPr>
        <p:spPr>
          <a:xfrm>
            <a:off x="812800" y="1295400"/>
            <a:ext cx="7924800" cy="5245100"/>
          </a:xfrm>
        </p:spPr>
        <p:txBody>
          <a:bodyPr/>
          <a:lstStyle/>
          <a:p>
            <a:pPr eaLnBrk="1" hangingPunct="1">
              <a:lnSpc>
                <a:spcPct val="90000"/>
              </a:lnSpc>
              <a:defRPr/>
            </a:pPr>
            <a:r>
              <a:rPr lang="en-US" i="1" dirty="0"/>
              <a:t>Yi Guan Jian</a:t>
            </a:r>
            <a:r>
              <a:rPr lang="en-US" dirty="0"/>
              <a:t>, One Link Brew</a:t>
            </a:r>
          </a:p>
          <a:p>
            <a:pPr lvl="1" eaLnBrk="1" hangingPunct="1">
              <a:lnSpc>
                <a:spcPct val="90000"/>
              </a:lnSpc>
              <a:defRPr/>
            </a:pPr>
            <a:r>
              <a:rPr lang="en-US" i="1" dirty="0"/>
              <a:t>Sha </a:t>
            </a:r>
            <a:r>
              <a:rPr lang="en-US" i="1" dirty="0" err="1"/>
              <a:t>shen</a:t>
            </a:r>
            <a:r>
              <a:rPr lang="en-US" dirty="0"/>
              <a:t>, </a:t>
            </a:r>
            <a:r>
              <a:rPr lang="en-US" dirty="0" err="1"/>
              <a:t>Glehnia</a:t>
            </a:r>
            <a:r>
              <a:rPr lang="en-US" dirty="0"/>
              <a:t> root</a:t>
            </a:r>
          </a:p>
          <a:p>
            <a:pPr lvl="1" eaLnBrk="1" hangingPunct="1">
              <a:lnSpc>
                <a:spcPct val="90000"/>
              </a:lnSpc>
              <a:defRPr/>
            </a:pPr>
            <a:r>
              <a:rPr lang="en-US" i="1" dirty="0"/>
              <a:t>Mai men dong</a:t>
            </a:r>
            <a:r>
              <a:rPr lang="en-US" dirty="0"/>
              <a:t>, </a:t>
            </a:r>
            <a:r>
              <a:rPr lang="en-US" dirty="0" err="1"/>
              <a:t>Ophiopogon</a:t>
            </a:r>
            <a:endParaRPr lang="en-US" dirty="0"/>
          </a:p>
          <a:p>
            <a:pPr lvl="1" eaLnBrk="1" hangingPunct="1">
              <a:lnSpc>
                <a:spcPct val="90000"/>
              </a:lnSpc>
              <a:defRPr/>
            </a:pPr>
            <a:r>
              <a:rPr lang="en-US" i="1" dirty="0"/>
              <a:t>Dang </a:t>
            </a:r>
            <a:r>
              <a:rPr lang="en-US" i="1" dirty="0" err="1"/>
              <a:t>gui</a:t>
            </a:r>
            <a:r>
              <a:rPr lang="en-US" dirty="0"/>
              <a:t>, Angelica </a:t>
            </a:r>
            <a:r>
              <a:rPr lang="en-US" dirty="0" err="1"/>
              <a:t>sinensis</a:t>
            </a:r>
            <a:endParaRPr lang="en-US" dirty="0"/>
          </a:p>
          <a:p>
            <a:pPr lvl="1" eaLnBrk="1" hangingPunct="1">
              <a:lnSpc>
                <a:spcPct val="90000"/>
              </a:lnSpc>
              <a:defRPr/>
            </a:pPr>
            <a:r>
              <a:rPr lang="en-US" i="1" dirty="0"/>
              <a:t>Sheng di </a:t>
            </a:r>
            <a:r>
              <a:rPr lang="en-US" i="1" dirty="0" err="1"/>
              <a:t>huang</a:t>
            </a:r>
            <a:r>
              <a:rPr lang="en-US" dirty="0"/>
              <a:t>, uncooked </a:t>
            </a:r>
            <a:r>
              <a:rPr lang="en-US" dirty="0" err="1"/>
              <a:t>rehmannia</a:t>
            </a:r>
            <a:endParaRPr lang="en-US" dirty="0"/>
          </a:p>
          <a:p>
            <a:pPr lvl="1" eaLnBrk="1" hangingPunct="1">
              <a:lnSpc>
                <a:spcPct val="90000"/>
              </a:lnSpc>
              <a:defRPr/>
            </a:pPr>
            <a:r>
              <a:rPr lang="en-US" i="1" dirty="0"/>
              <a:t>Gou qi </a:t>
            </a:r>
            <a:r>
              <a:rPr lang="en-US" i="1" dirty="0" err="1"/>
              <a:t>zi</a:t>
            </a:r>
            <a:r>
              <a:rPr lang="en-US" dirty="0"/>
              <a:t>, </a:t>
            </a:r>
            <a:r>
              <a:rPr lang="en-US" dirty="0" err="1"/>
              <a:t>Lycium</a:t>
            </a:r>
            <a:r>
              <a:rPr lang="en-US" dirty="0"/>
              <a:t> fruit</a:t>
            </a:r>
          </a:p>
          <a:p>
            <a:pPr lvl="1" eaLnBrk="1" hangingPunct="1">
              <a:lnSpc>
                <a:spcPct val="90000"/>
              </a:lnSpc>
              <a:defRPr/>
            </a:pPr>
            <a:r>
              <a:rPr lang="en-US" i="1" dirty="0" err="1"/>
              <a:t>Chuan</a:t>
            </a:r>
            <a:r>
              <a:rPr lang="en-US" i="1" dirty="0"/>
              <a:t> </a:t>
            </a:r>
            <a:r>
              <a:rPr lang="en-US" i="1" dirty="0" err="1"/>
              <a:t>lian</a:t>
            </a:r>
            <a:r>
              <a:rPr lang="en-US" i="1" dirty="0"/>
              <a:t> </a:t>
            </a:r>
            <a:r>
              <a:rPr lang="en-US" i="1" dirty="0" err="1"/>
              <a:t>zi</a:t>
            </a:r>
            <a:r>
              <a:rPr lang="en-US" dirty="0"/>
              <a:t>, Melia</a:t>
            </a:r>
          </a:p>
          <a:p>
            <a:pPr lvl="4" eaLnBrk="1" hangingPunct="1">
              <a:lnSpc>
                <a:spcPct val="90000"/>
              </a:lnSpc>
              <a:defRPr/>
            </a:pPr>
            <a:endParaRPr lang="en-US" dirty="0"/>
          </a:p>
          <a:p>
            <a:pPr eaLnBrk="1" hangingPunct="1">
              <a:lnSpc>
                <a:spcPct val="90000"/>
              </a:lnSpc>
              <a:defRPr/>
            </a:pPr>
            <a:r>
              <a:rPr lang="en-US" dirty="0"/>
              <a:t>Functions: Nourishes the Kidney and Liver Yin, soothes the Liver, relieves Qi Stagnation</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pPr eaLnBrk="1" hangingPunct="1">
              <a:defRPr/>
            </a:pPr>
            <a:r>
              <a:rPr lang="en-US" b="0" i="1"/>
              <a:t>Yi Guan Jian</a:t>
            </a:r>
            <a:r>
              <a:rPr lang="en-US" b="0"/>
              <a:t> Formula Analysis</a:t>
            </a:r>
          </a:p>
        </p:txBody>
      </p:sp>
      <p:sp>
        <p:nvSpPr>
          <p:cNvPr id="600067" name="Rectangle 3"/>
          <p:cNvSpPr>
            <a:spLocks noGrp="1" noChangeArrowheads="1"/>
          </p:cNvSpPr>
          <p:nvPr>
            <p:ph type="body" idx="1"/>
          </p:nvPr>
        </p:nvSpPr>
        <p:spPr>
          <a:xfrm>
            <a:off x="762000" y="1231900"/>
            <a:ext cx="7924800" cy="5207000"/>
          </a:xfrm>
        </p:spPr>
        <p:txBody>
          <a:bodyPr/>
          <a:lstStyle/>
          <a:p>
            <a:pPr eaLnBrk="1" hangingPunct="1">
              <a:lnSpc>
                <a:spcPct val="90000"/>
              </a:lnSpc>
              <a:defRPr/>
            </a:pPr>
            <a:r>
              <a:rPr lang="en-US" sz="2800" dirty="0"/>
              <a:t>Chief herbs </a:t>
            </a:r>
            <a:r>
              <a:rPr lang="en-US" sz="2800" i="1" dirty="0"/>
              <a:t>Sheng Di Huang</a:t>
            </a:r>
            <a:r>
              <a:rPr lang="en-US" sz="2800" dirty="0"/>
              <a:t>, unprocessed </a:t>
            </a:r>
            <a:r>
              <a:rPr lang="en-US" sz="2800" dirty="0" err="1"/>
              <a:t>Rehmannia</a:t>
            </a:r>
            <a:r>
              <a:rPr lang="en-US" sz="2800" dirty="0"/>
              <a:t> and </a:t>
            </a:r>
            <a:r>
              <a:rPr lang="en-US" sz="2800" i="1" dirty="0"/>
              <a:t>Gou Qi </a:t>
            </a:r>
            <a:r>
              <a:rPr lang="en-US" sz="2800" i="1" dirty="0" err="1"/>
              <a:t>Zi</a:t>
            </a:r>
            <a:r>
              <a:rPr lang="en-US" sz="2800" dirty="0"/>
              <a:t>, </a:t>
            </a:r>
            <a:r>
              <a:rPr lang="en-US" sz="2800" dirty="0" err="1"/>
              <a:t>Lycium</a:t>
            </a:r>
            <a:r>
              <a:rPr lang="en-US" sz="2800" dirty="0"/>
              <a:t>, soften the Liver by nourishing Blood</a:t>
            </a:r>
          </a:p>
          <a:p>
            <a:pPr lvl="4" eaLnBrk="1" hangingPunct="1">
              <a:lnSpc>
                <a:spcPct val="90000"/>
              </a:lnSpc>
              <a:defRPr/>
            </a:pPr>
            <a:endParaRPr lang="en-US" sz="1800" dirty="0"/>
          </a:p>
          <a:p>
            <a:pPr eaLnBrk="1" hangingPunct="1">
              <a:lnSpc>
                <a:spcPct val="90000"/>
              </a:lnSpc>
              <a:defRPr/>
            </a:pPr>
            <a:r>
              <a:rPr lang="en-US" sz="2800" dirty="0"/>
              <a:t>Deputies </a:t>
            </a:r>
            <a:r>
              <a:rPr lang="en-US" sz="2800" i="1" dirty="0"/>
              <a:t>Sha Shen</a:t>
            </a:r>
            <a:r>
              <a:rPr lang="en-US" sz="2800" dirty="0"/>
              <a:t>, </a:t>
            </a:r>
            <a:r>
              <a:rPr lang="en-US" sz="2800" dirty="0" err="1"/>
              <a:t>Glehnia</a:t>
            </a:r>
            <a:r>
              <a:rPr lang="en-US" sz="2800" dirty="0"/>
              <a:t>,, and </a:t>
            </a:r>
            <a:r>
              <a:rPr lang="en-US" sz="2800" i="1" dirty="0"/>
              <a:t>Mai Men Dong</a:t>
            </a:r>
            <a:r>
              <a:rPr lang="en-US" sz="2800" dirty="0"/>
              <a:t>, </a:t>
            </a:r>
            <a:r>
              <a:rPr lang="en-US" sz="2800" dirty="0" err="1"/>
              <a:t>Ophiopogon</a:t>
            </a:r>
            <a:r>
              <a:rPr lang="en-US" sz="2800" dirty="0"/>
              <a:t>, enrich and nourish Stomach and Lung Yin</a:t>
            </a:r>
          </a:p>
          <a:p>
            <a:pPr lvl="4" eaLnBrk="1" hangingPunct="1">
              <a:lnSpc>
                <a:spcPct val="90000"/>
              </a:lnSpc>
              <a:defRPr/>
            </a:pPr>
            <a:endParaRPr lang="en-US" sz="1800" dirty="0"/>
          </a:p>
          <a:p>
            <a:pPr eaLnBrk="1" hangingPunct="1">
              <a:lnSpc>
                <a:spcPct val="90000"/>
              </a:lnSpc>
              <a:defRPr/>
            </a:pPr>
            <a:r>
              <a:rPr lang="en-US" sz="2800" dirty="0"/>
              <a:t>Assistant </a:t>
            </a:r>
            <a:r>
              <a:rPr lang="en-US" sz="2800" i="1" dirty="0"/>
              <a:t>Dang </a:t>
            </a:r>
            <a:r>
              <a:rPr lang="en-US" sz="2800" i="1" dirty="0" err="1"/>
              <a:t>Gui</a:t>
            </a:r>
            <a:r>
              <a:rPr lang="en-US" sz="2800" dirty="0"/>
              <a:t>, Angelica </a:t>
            </a:r>
            <a:r>
              <a:rPr lang="en-US" sz="2800" dirty="0" err="1"/>
              <a:t>sinensis</a:t>
            </a:r>
            <a:r>
              <a:rPr lang="en-US" sz="2800" dirty="0"/>
              <a:t> nourishes and invigorates Blood</a:t>
            </a:r>
          </a:p>
          <a:p>
            <a:pPr lvl="4" eaLnBrk="1" hangingPunct="1">
              <a:lnSpc>
                <a:spcPct val="90000"/>
              </a:lnSpc>
              <a:defRPr/>
            </a:pPr>
            <a:endParaRPr lang="en-US" sz="1800" dirty="0"/>
          </a:p>
          <a:p>
            <a:pPr eaLnBrk="1" hangingPunct="1">
              <a:lnSpc>
                <a:spcPct val="90000"/>
              </a:lnSpc>
              <a:defRPr/>
            </a:pPr>
            <a:r>
              <a:rPr lang="en-US" sz="2800" dirty="0"/>
              <a:t>Envoy </a:t>
            </a:r>
            <a:r>
              <a:rPr lang="en-US" sz="2800" i="1" dirty="0" err="1"/>
              <a:t>Chuan</a:t>
            </a:r>
            <a:r>
              <a:rPr lang="en-US" sz="2800" i="1" dirty="0"/>
              <a:t> </a:t>
            </a:r>
            <a:r>
              <a:rPr lang="en-US" sz="2800" i="1" dirty="0" err="1"/>
              <a:t>Lian</a:t>
            </a:r>
            <a:r>
              <a:rPr lang="en-US" sz="2800" i="1" dirty="0"/>
              <a:t> </a:t>
            </a:r>
            <a:r>
              <a:rPr lang="en-US" sz="2800" i="1" dirty="0" err="1"/>
              <a:t>Zi</a:t>
            </a:r>
            <a:r>
              <a:rPr lang="en-US" sz="2800" dirty="0"/>
              <a:t>, Melia disperses constrained Liver Qi and reduces pain</a:t>
            </a: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eaLnBrk="1" hangingPunct="1">
              <a:defRPr/>
            </a:pPr>
            <a:r>
              <a:rPr lang="en-US" b="0" i="1"/>
              <a:t>“Yi Guan Jian” </a:t>
            </a:r>
            <a:r>
              <a:rPr lang="en-US" b="0"/>
              <a:t> Food therapy</a:t>
            </a:r>
          </a:p>
        </p:txBody>
      </p:sp>
      <p:sp>
        <p:nvSpPr>
          <p:cNvPr id="602115" name="Rectangle 3"/>
          <p:cNvSpPr>
            <a:spLocks noGrp="1" noChangeArrowheads="1"/>
          </p:cNvSpPr>
          <p:nvPr>
            <p:ph type="body" idx="1"/>
          </p:nvPr>
        </p:nvSpPr>
        <p:spPr>
          <a:xfrm>
            <a:off x="596900" y="965200"/>
            <a:ext cx="7924800" cy="5118100"/>
          </a:xfrm>
        </p:spPr>
        <p:txBody>
          <a:bodyPr/>
          <a:lstStyle/>
          <a:p>
            <a:pPr eaLnBrk="1" hangingPunct="1">
              <a:lnSpc>
                <a:spcPct val="90000"/>
              </a:lnSpc>
              <a:defRPr/>
            </a:pPr>
            <a:r>
              <a:rPr lang="en-US" sz="2800" dirty="0"/>
              <a:t>Which foods nourish Liver Blood or Blood?</a:t>
            </a:r>
          </a:p>
          <a:p>
            <a:pPr lvl="1" eaLnBrk="1" hangingPunct="1">
              <a:lnSpc>
                <a:spcPct val="90000"/>
              </a:lnSpc>
              <a:defRPr/>
            </a:pPr>
            <a:r>
              <a:rPr lang="en-US" sz="2000" b="0" dirty="0"/>
              <a:t>Blood Tonics</a:t>
            </a:r>
            <a:r>
              <a:rPr lang="en-US" sz="2000" dirty="0"/>
              <a:t>: </a:t>
            </a:r>
          </a:p>
          <a:p>
            <a:pPr lvl="2" eaLnBrk="1" hangingPunct="1">
              <a:lnSpc>
                <a:spcPct val="90000"/>
              </a:lnSpc>
              <a:defRPr/>
            </a:pPr>
            <a:r>
              <a:rPr lang="en-US" sz="1800" dirty="0" err="1"/>
              <a:t>aduki</a:t>
            </a:r>
            <a:r>
              <a:rPr lang="en-US" sz="1800" dirty="0"/>
              <a:t> bean, apricot, avocado, barley, beef, beetroot, black bean, black sesame, bone marrow, chicken egg, corn, dandelion, dark leafy greens, date, dang </a:t>
            </a:r>
            <a:r>
              <a:rPr lang="en-US" sz="1800" dirty="0" err="1"/>
              <a:t>gui</a:t>
            </a:r>
            <a:r>
              <a:rPr lang="en-US" sz="1800" dirty="0"/>
              <a:t>, egg yolk, fig, grape, Job’s tears, kelp, kidney bean, liver, </a:t>
            </a:r>
            <a:r>
              <a:rPr lang="en-US" sz="1800" dirty="0" err="1"/>
              <a:t>longan</a:t>
            </a:r>
            <a:r>
              <a:rPr lang="en-US" sz="1800" dirty="0"/>
              <a:t>, Microalgae, molasses, mulberry nettle, oats, oyster, parsley, pollen, pork, rice, salmon, sardine, soy milk, spinach, sweet rice, watercress</a:t>
            </a:r>
          </a:p>
          <a:p>
            <a:pPr lvl="4" eaLnBrk="1" hangingPunct="1">
              <a:lnSpc>
                <a:spcPct val="90000"/>
              </a:lnSpc>
              <a:defRPr/>
            </a:pPr>
            <a:endParaRPr lang="en-US" sz="1600" dirty="0"/>
          </a:p>
          <a:p>
            <a:pPr eaLnBrk="1" hangingPunct="1">
              <a:lnSpc>
                <a:spcPct val="90000"/>
              </a:lnSpc>
              <a:defRPr/>
            </a:pPr>
            <a:r>
              <a:rPr lang="en-US" sz="2400" dirty="0"/>
              <a:t>Name a vegetable, fruit and bean that are </a:t>
            </a:r>
            <a:r>
              <a:rPr lang="en-US" sz="2400" i="1" dirty="0"/>
              <a:t>Yin</a:t>
            </a:r>
            <a:r>
              <a:rPr lang="en-US" sz="2400" dirty="0"/>
              <a:t> Tonics</a:t>
            </a:r>
          </a:p>
          <a:p>
            <a:pPr lvl="4" eaLnBrk="1" hangingPunct="1">
              <a:lnSpc>
                <a:spcPct val="90000"/>
              </a:lnSpc>
              <a:defRPr/>
            </a:pPr>
            <a:endParaRPr lang="en-US" sz="1600" dirty="0"/>
          </a:p>
          <a:p>
            <a:pPr eaLnBrk="1" hangingPunct="1">
              <a:lnSpc>
                <a:spcPct val="90000"/>
              </a:lnSpc>
              <a:defRPr/>
            </a:pPr>
            <a:r>
              <a:rPr lang="en-US" sz="2400" dirty="0"/>
              <a:t>A simple food to nourish</a:t>
            </a:r>
            <a:r>
              <a:rPr lang="en-US" sz="2400" i="1" dirty="0"/>
              <a:t> Yin</a:t>
            </a:r>
            <a:r>
              <a:rPr lang="en-US" sz="2400" dirty="0"/>
              <a:t> and Blood is ?</a:t>
            </a:r>
          </a:p>
          <a:p>
            <a:pPr lvl="4" eaLnBrk="1" hangingPunct="1">
              <a:lnSpc>
                <a:spcPct val="90000"/>
              </a:lnSpc>
              <a:defRPr/>
            </a:pPr>
            <a:endParaRPr lang="en-US" sz="1600" dirty="0"/>
          </a:p>
          <a:p>
            <a:pPr eaLnBrk="1" hangingPunct="1">
              <a:lnSpc>
                <a:spcPct val="90000"/>
              </a:lnSpc>
              <a:defRPr/>
            </a:pPr>
            <a:r>
              <a:rPr lang="en-US" sz="2400" dirty="0"/>
              <a:t>We may invigorate Liver </a:t>
            </a:r>
            <a:r>
              <a:rPr lang="en-US" sz="2400" i="1" dirty="0"/>
              <a:t>Qi</a:t>
            </a:r>
            <a:r>
              <a:rPr lang="en-US" sz="2400" dirty="0"/>
              <a:t> with which principles?</a:t>
            </a: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pPr eaLnBrk="1" hangingPunct="1">
              <a:defRPr/>
            </a:pPr>
            <a:r>
              <a:rPr lang="en-US" sz="3600"/>
              <a:t>Spleen-Kidney Yang Deficiency</a:t>
            </a:r>
          </a:p>
        </p:txBody>
      </p:sp>
      <p:sp>
        <p:nvSpPr>
          <p:cNvPr id="604163" name="Rectangle 3"/>
          <p:cNvSpPr>
            <a:spLocks noGrp="1" noChangeArrowheads="1"/>
          </p:cNvSpPr>
          <p:nvPr>
            <p:ph type="body" idx="1"/>
          </p:nvPr>
        </p:nvSpPr>
        <p:spPr>
          <a:xfrm>
            <a:off x="965200" y="1155700"/>
            <a:ext cx="7924800" cy="4965700"/>
          </a:xfrm>
        </p:spPr>
        <p:txBody>
          <a:bodyPr/>
          <a:lstStyle/>
          <a:p>
            <a:pPr eaLnBrk="1" hangingPunct="1">
              <a:lnSpc>
                <a:spcPct val="80000"/>
              </a:lnSpc>
              <a:defRPr/>
            </a:pPr>
            <a:r>
              <a:rPr lang="en-US" sz="2400"/>
              <a:t>Common signs</a:t>
            </a:r>
          </a:p>
          <a:p>
            <a:pPr lvl="1" eaLnBrk="1" hangingPunct="1">
              <a:lnSpc>
                <a:spcPct val="80000"/>
              </a:lnSpc>
              <a:defRPr/>
            </a:pPr>
            <a:r>
              <a:rPr lang="en-US" sz="2000"/>
              <a:t>Abdominal distension</a:t>
            </a:r>
          </a:p>
          <a:p>
            <a:pPr lvl="1" eaLnBrk="1" hangingPunct="1">
              <a:lnSpc>
                <a:spcPct val="80000"/>
              </a:lnSpc>
              <a:defRPr/>
            </a:pPr>
            <a:r>
              <a:rPr lang="en-US" sz="2000"/>
              <a:t>Loose stools</a:t>
            </a:r>
          </a:p>
          <a:p>
            <a:pPr lvl="1" eaLnBrk="1" hangingPunct="1">
              <a:lnSpc>
                <a:spcPct val="80000"/>
              </a:lnSpc>
              <a:defRPr/>
            </a:pPr>
            <a:r>
              <a:rPr lang="en-US" sz="2000"/>
              <a:t>Possible cockcrow diarrhea</a:t>
            </a:r>
          </a:p>
          <a:p>
            <a:pPr lvl="1" eaLnBrk="1" hangingPunct="1">
              <a:lnSpc>
                <a:spcPct val="80000"/>
              </a:lnSpc>
              <a:defRPr/>
            </a:pPr>
            <a:r>
              <a:rPr lang="en-US" sz="2000"/>
              <a:t>Undigested food in stoolss</a:t>
            </a:r>
          </a:p>
          <a:p>
            <a:pPr lvl="1" eaLnBrk="1" hangingPunct="1">
              <a:lnSpc>
                <a:spcPct val="80000"/>
              </a:lnSpc>
              <a:defRPr/>
            </a:pPr>
            <a:r>
              <a:rPr lang="en-US" sz="2000"/>
              <a:t>Fatigue, weakness of four limbs</a:t>
            </a:r>
          </a:p>
          <a:p>
            <a:pPr lvl="1" eaLnBrk="1" hangingPunct="1">
              <a:lnSpc>
                <a:spcPct val="80000"/>
              </a:lnSpc>
              <a:defRPr/>
            </a:pPr>
            <a:r>
              <a:rPr lang="en-US" sz="2000"/>
              <a:t>Cool extremities</a:t>
            </a:r>
          </a:p>
          <a:p>
            <a:pPr lvl="1" eaLnBrk="1" hangingPunct="1">
              <a:lnSpc>
                <a:spcPct val="80000"/>
              </a:lnSpc>
              <a:defRPr/>
            </a:pPr>
            <a:r>
              <a:rPr lang="en-US" sz="2000"/>
              <a:t>Lumbar and stifle coolness and pain</a:t>
            </a:r>
          </a:p>
          <a:p>
            <a:pPr lvl="1" eaLnBrk="1" hangingPunct="1">
              <a:lnSpc>
                <a:spcPct val="80000"/>
              </a:lnSpc>
              <a:defRPr/>
            </a:pPr>
            <a:r>
              <a:rPr lang="en-US" sz="2000"/>
              <a:t>Lower extremity edema</a:t>
            </a:r>
          </a:p>
          <a:p>
            <a:pPr lvl="1" eaLnBrk="1" hangingPunct="1">
              <a:lnSpc>
                <a:spcPct val="80000"/>
              </a:lnSpc>
              <a:defRPr/>
            </a:pPr>
            <a:r>
              <a:rPr lang="en-US" sz="2000"/>
              <a:t>Reduced food intake</a:t>
            </a:r>
          </a:p>
          <a:p>
            <a:pPr lvl="1" eaLnBrk="1" hangingPunct="1">
              <a:lnSpc>
                <a:spcPct val="80000"/>
              </a:lnSpc>
              <a:defRPr/>
            </a:pPr>
            <a:r>
              <a:rPr lang="en-US" sz="2000"/>
              <a:t>Pale, fat tongue with tooth impressions</a:t>
            </a:r>
          </a:p>
          <a:p>
            <a:pPr lvl="1" eaLnBrk="1" hangingPunct="1">
              <a:lnSpc>
                <a:spcPct val="80000"/>
              </a:lnSpc>
              <a:defRPr/>
            </a:pPr>
            <a:r>
              <a:rPr lang="en-US" sz="2000"/>
              <a:t>Deep, thin, weak pulse</a:t>
            </a:r>
          </a:p>
          <a:p>
            <a:pPr lvl="4" eaLnBrk="1" hangingPunct="1">
              <a:lnSpc>
                <a:spcPct val="80000"/>
              </a:lnSpc>
              <a:defRPr/>
            </a:pPr>
            <a:endParaRPr lang="en-US" sz="1600"/>
          </a:p>
          <a:p>
            <a:pPr eaLnBrk="1" hangingPunct="1">
              <a:lnSpc>
                <a:spcPct val="80000"/>
              </a:lnSpc>
              <a:defRPr/>
            </a:pPr>
            <a:r>
              <a:rPr lang="en-US" sz="2400"/>
              <a:t>Treatment principles: Tonify the Spleen and supplement the Kidneys, invigorate Yang and eliminate Dampness</a:t>
            </a: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pPr eaLnBrk="1" hangingPunct="1">
              <a:defRPr/>
            </a:pPr>
            <a:r>
              <a:rPr lang="en-US"/>
              <a:t>Spleen-Kidney Yang Deficiency</a:t>
            </a:r>
          </a:p>
        </p:txBody>
      </p:sp>
      <p:pic>
        <p:nvPicPr>
          <p:cNvPr id="49155" name="Picture 3" descr="DSCF0057"/>
          <p:cNvPicPr>
            <a:picLocks noGrp="1" noChangeAspect="1" noChangeArrowheads="1"/>
          </p:cNvPicPr>
          <p:nvPr>
            <p:ph idx="1"/>
          </p:nvPr>
        </p:nvPicPr>
        <p:blipFill>
          <a:blip r:embed="rId3" cstate="print"/>
          <a:srcRect/>
          <a:stretch>
            <a:fillRect/>
          </a:stretch>
        </p:blipFill>
        <p:spPr>
          <a:xfrm>
            <a:off x="2033588" y="1066800"/>
            <a:ext cx="5811837" cy="5410200"/>
          </a:xfrm>
          <a:noFill/>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pPr eaLnBrk="1" hangingPunct="1">
              <a:defRPr/>
            </a:pPr>
            <a:r>
              <a:rPr lang="en-US" sz="3600"/>
              <a:t>From Pathology, Which Food Categories Most Important?</a:t>
            </a:r>
          </a:p>
        </p:txBody>
      </p:sp>
      <p:sp>
        <p:nvSpPr>
          <p:cNvPr id="528387" name="Rectangle 3"/>
          <p:cNvSpPr>
            <a:spLocks noGrp="1" noChangeArrowheads="1"/>
          </p:cNvSpPr>
          <p:nvPr>
            <p:ph type="body" idx="1"/>
          </p:nvPr>
        </p:nvSpPr>
        <p:spPr>
          <a:xfrm>
            <a:off x="787400" y="1600200"/>
            <a:ext cx="7924800" cy="4140200"/>
          </a:xfrm>
        </p:spPr>
        <p:txBody>
          <a:bodyPr/>
          <a:lstStyle/>
          <a:p>
            <a:pPr eaLnBrk="1" hangingPunct="1">
              <a:lnSpc>
                <a:spcPct val="90000"/>
              </a:lnSpc>
              <a:defRPr/>
            </a:pPr>
            <a:r>
              <a:rPr lang="en-US" sz="2800"/>
              <a:t>Phlegm Regulating Foods</a:t>
            </a:r>
          </a:p>
          <a:p>
            <a:pPr lvl="1" eaLnBrk="1" hangingPunct="1">
              <a:lnSpc>
                <a:spcPct val="90000"/>
              </a:lnSpc>
              <a:defRPr/>
            </a:pPr>
            <a:r>
              <a:rPr lang="en-US" sz="2400"/>
              <a:t>Almond, Apple Peel, Garlic, Licorice, Marjoram, Mushroom, Black and White Pepper, Peppermint, Plantain, Seaweed, Shitake Mushroom, Shrimp, Tea, Walnut and Watercress</a:t>
            </a:r>
          </a:p>
          <a:p>
            <a:pPr lvl="4" eaLnBrk="1" hangingPunct="1">
              <a:lnSpc>
                <a:spcPct val="90000"/>
              </a:lnSpc>
              <a:defRPr/>
            </a:pPr>
            <a:endParaRPr lang="en-US" sz="1800"/>
          </a:p>
          <a:p>
            <a:pPr eaLnBrk="1" hangingPunct="1">
              <a:lnSpc>
                <a:spcPct val="90000"/>
              </a:lnSpc>
              <a:defRPr/>
            </a:pPr>
            <a:r>
              <a:rPr lang="en-US" sz="2800"/>
              <a:t>Damp Regulating Foods</a:t>
            </a:r>
          </a:p>
          <a:p>
            <a:pPr lvl="1" eaLnBrk="1" hangingPunct="1">
              <a:lnSpc>
                <a:spcPct val="90000"/>
              </a:lnSpc>
              <a:defRPr/>
            </a:pPr>
            <a:r>
              <a:rPr lang="en-US" sz="2400"/>
              <a:t>Alfalfa, Barley, Garlic, Green Tea, Job’s tears, Kidney Bean, Mackerel, Mushroom, Parsley, Pumpkin, Rutabaga, Rye and Turnip</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pPr eaLnBrk="1" hangingPunct="1">
              <a:defRPr/>
            </a:pPr>
            <a:r>
              <a:rPr lang="en-US"/>
              <a:t>Spleen-Kidney Yang Deficiency</a:t>
            </a:r>
          </a:p>
        </p:txBody>
      </p:sp>
      <p:sp>
        <p:nvSpPr>
          <p:cNvPr id="608259" name="Rectangle 3"/>
          <p:cNvSpPr>
            <a:spLocks noGrp="1" noChangeArrowheads="1"/>
          </p:cNvSpPr>
          <p:nvPr>
            <p:ph type="body" idx="1"/>
          </p:nvPr>
        </p:nvSpPr>
        <p:spPr>
          <a:xfrm>
            <a:off x="800100" y="1435100"/>
            <a:ext cx="7924800" cy="4787900"/>
          </a:xfrm>
        </p:spPr>
        <p:txBody>
          <a:bodyPr/>
          <a:lstStyle/>
          <a:p>
            <a:pPr eaLnBrk="1" hangingPunct="1">
              <a:lnSpc>
                <a:spcPct val="90000"/>
              </a:lnSpc>
              <a:defRPr/>
            </a:pPr>
            <a:r>
              <a:rPr lang="en-US" sz="2400" i="1" dirty="0"/>
              <a:t>Li </a:t>
            </a:r>
            <a:r>
              <a:rPr lang="en-US" sz="2400" i="1" dirty="0" err="1"/>
              <a:t>zhong</a:t>
            </a:r>
            <a:r>
              <a:rPr lang="en-US" sz="2400" i="1" dirty="0"/>
              <a:t> wan,</a:t>
            </a:r>
            <a:r>
              <a:rPr lang="en-US" sz="2400" dirty="0"/>
              <a:t> Regulate the Middle Pill</a:t>
            </a:r>
          </a:p>
          <a:p>
            <a:pPr lvl="1" eaLnBrk="1" hangingPunct="1">
              <a:lnSpc>
                <a:spcPct val="90000"/>
              </a:lnSpc>
              <a:defRPr/>
            </a:pPr>
            <a:r>
              <a:rPr lang="en-US" sz="2000" dirty="0" err="1"/>
              <a:t>Zingiberis</a:t>
            </a:r>
            <a:r>
              <a:rPr lang="en-US" sz="2000" dirty="0"/>
              <a:t> officinalis </a:t>
            </a:r>
            <a:r>
              <a:rPr lang="en-US" sz="2000" i="1" dirty="0" err="1"/>
              <a:t>gan</a:t>
            </a:r>
            <a:r>
              <a:rPr lang="en-US" sz="2000" i="1" dirty="0"/>
              <a:t> jiang</a:t>
            </a:r>
            <a:r>
              <a:rPr lang="en-US" sz="2000" dirty="0"/>
              <a:t> warms the Spleen and Stomach </a:t>
            </a:r>
            <a:r>
              <a:rPr lang="en-US" sz="2000" i="1" dirty="0"/>
              <a:t>Yang</a:t>
            </a:r>
            <a:r>
              <a:rPr lang="en-US" sz="2000" dirty="0"/>
              <a:t> and stops bleeding from Qi and Yang Deficiency</a:t>
            </a:r>
          </a:p>
          <a:p>
            <a:pPr lvl="1" eaLnBrk="1" hangingPunct="1">
              <a:lnSpc>
                <a:spcPct val="90000"/>
              </a:lnSpc>
              <a:defRPr/>
            </a:pPr>
            <a:r>
              <a:rPr lang="en-US" sz="2000" dirty="0"/>
              <a:t>Radix ginseng </a:t>
            </a:r>
            <a:r>
              <a:rPr lang="en-US" sz="2000" i="1" dirty="0" err="1"/>
              <a:t>ren</a:t>
            </a:r>
            <a:r>
              <a:rPr lang="en-US" sz="2000" i="1" dirty="0"/>
              <a:t> </a:t>
            </a:r>
            <a:r>
              <a:rPr lang="en-US" sz="2000" i="1" dirty="0" err="1"/>
              <a:t>shen</a:t>
            </a:r>
            <a:r>
              <a:rPr lang="en-US" sz="2000" dirty="0"/>
              <a:t> strongly </a:t>
            </a:r>
            <a:r>
              <a:rPr lang="en-US" sz="2000" dirty="0" err="1"/>
              <a:t>tonifies</a:t>
            </a:r>
            <a:r>
              <a:rPr lang="en-US" sz="2000" dirty="0"/>
              <a:t> the </a:t>
            </a:r>
            <a:r>
              <a:rPr lang="en-US" sz="2000" i="1" dirty="0"/>
              <a:t>Yuan Qi</a:t>
            </a:r>
            <a:r>
              <a:rPr lang="en-US" sz="2000" dirty="0"/>
              <a:t> and reinforces the </a:t>
            </a:r>
            <a:r>
              <a:rPr lang="en-US" sz="2000" i="1" dirty="0"/>
              <a:t>Yang</a:t>
            </a:r>
          </a:p>
          <a:p>
            <a:pPr lvl="1" eaLnBrk="1" hangingPunct="1">
              <a:lnSpc>
                <a:spcPct val="90000"/>
              </a:lnSpc>
              <a:defRPr/>
            </a:pPr>
            <a:r>
              <a:rPr lang="en-US" sz="2000" dirty="0" err="1"/>
              <a:t>Atractylodis</a:t>
            </a:r>
            <a:r>
              <a:rPr lang="en-US" sz="2000" dirty="0"/>
              <a:t> </a:t>
            </a:r>
            <a:r>
              <a:rPr lang="en-US" sz="2000" dirty="0" err="1"/>
              <a:t>macrocephalae</a:t>
            </a:r>
            <a:r>
              <a:rPr lang="en-US" sz="2000" dirty="0"/>
              <a:t> </a:t>
            </a:r>
            <a:r>
              <a:rPr lang="en-US" sz="2000" i="1" dirty="0"/>
              <a:t>bai </a:t>
            </a:r>
            <a:r>
              <a:rPr lang="en-US" sz="2000" i="1" dirty="0" err="1"/>
              <a:t>zhu</a:t>
            </a:r>
            <a:r>
              <a:rPr lang="en-US" sz="2000" dirty="0"/>
              <a:t> </a:t>
            </a:r>
            <a:r>
              <a:rPr lang="en-US" sz="2000" dirty="0" err="1"/>
              <a:t>tonifies</a:t>
            </a:r>
            <a:r>
              <a:rPr lang="en-US" sz="2000" dirty="0"/>
              <a:t> SP/ST and dries damp</a:t>
            </a:r>
          </a:p>
          <a:p>
            <a:pPr lvl="1" eaLnBrk="1" hangingPunct="1">
              <a:lnSpc>
                <a:spcPct val="90000"/>
              </a:lnSpc>
              <a:defRPr/>
            </a:pPr>
            <a:r>
              <a:rPr lang="en-US" sz="2000" dirty="0"/>
              <a:t>One warming, one </a:t>
            </a:r>
            <a:r>
              <a:rPr lang="en-US" sz="2000" dirty="0" err="1"/>
              <a:t>tonifying</a:t>
            </a:r>
            <a:r>
              <a:rPr lang="en-US" sz="2000" dirty="0"/>
              <a:t>, one drying</a:t>
            </a:r>
          </a:p>
          <a:p>
            <a:pPr lvl="1" eaLnBrk="1" hangingPunct="1">
              <a:lnSpc>
                <a:spcPct val="90000"/>
              </a:lnSpc>
              <a:defRPr/>
            </a:pPr>
            <a:r>
              <a:rPr lang="en-US" sz="2000" dirty="0" err="1"/>
              <a:t>Glycyrrhizae</a:t>
            </a:r>
            <a:r>
              <a:rPr lang="en-US" sz="2000" dirty="0"/>
              <a:t> </a:t>
            </a:r>
            <a:r>
              <a:rPr lang="en-US" sz="2000" dirty="0" err="1"/>
              <a:t>uralensis</a:t>
            </a:r>
            <a:r>
              <a:rPr lang="en-US" sz="2000" dirty="0"/>
              <a:t> </a:t>
            </a:r>
            <a:r>
              <a:rPr lang="en-US" sz="2000" i="1" dirty="0" err="1"/>
              <a:t>zhi</a:t>
            </a:r>
            <a:r>
              <a:rPr lang="en-US" sz="2000" i="1" dirty="0"/>
              <a:t> </a:t>
            </a:r>
            <a:r>
              <a:rPr lang="en-US" sz="2000" i="1" dirty="0" err="1"/>
              <a:t>gan</a:t>
            </a:r>
            <a:r>
              <a:rPr lang="en-US" sz="2000" i="1" dirty="0"/>
              <a:t> </a:t>
            </a:r>
            <a:r>
              <a:rPr lang="en-US" sz="2000" i="1" dirty="0" err="1"/>
              <a:t>cao</a:t>
            </a:r>
            <a:r>
              <a:rPr lang="en-US" sz="2000" dirty="0"/>
              <a:t> augments the middle burner </a:t>
            </a:r>
            <a:r>
              <a:rPr lang="en-US" sz="2000" i="1" dirty="0"/>
              <a:t>Qi</a:t>
            </a:r>
          </a:p>
          <a:p>
            <a:pPr lvl="4" eaLnBrk="1" hangingPunct="1">
              <a:lnSpc>
                <a:spcPct val="90000"/>
              </a:lnSpc>
              <a:defRPr/>
            </a:pPr>
            <a:endParaRPr lang="en-US" sz="1600" i="1" dirty="0"/>
          </a:p>
          <a:p>
            <a:pPr eaLnBrk="1" hangingPunct="1">
              <a:lnSpc>
                <a:spcPct val="90000"/>
              </a:lnSpc>
              <a:defRPr/>
            </a:pPr>
            <a:r>
              <a:rPr lang="en-US" sz="2400" dirty="0"/>
              <a:t>Actions: Warm the middle burner and dispel Cold, </a:t>
            </a:r>
            <a:r>
              <a:rPr lang="en-US" sz="2400" dirty="0" err="1"/>
              <a:t>tonify</a:t>
            </a:r>
            <a:r>
              <a:rPr lang="en-US" sz="2400" dirty="0"/>
              <a:t> Spleen and Stomach Qi</a:t>
            </a: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pPr eaLnBrk="1" hangingPunct="1">
              <a:defRPr/>
            </a:pPr>
            <a:r>
              <a:rPr lang="en-US" b="0" i="1"/>
              <a:t>Li zhong wan</a:t>
            </a:r>
            <a:r>
              <a:rPr lang="en-US" b="0"/>
              <a:t> Formula Analysis</a:t>
            </a:r>
          </a:p>
        </p:txBody>
      </p:sp>
      <p:sp>
        <p:nvSpPr>
          <p:cNvPr id="610307" name="Rectangle 3"/>
          <p:cNvSpPr>
            <a:spLocks noGrp="1" noChangeArrowheads="1"/>
          </p:cNvSpPr>
          <p:nvPr>
            <p:ph type="body" idx="1"/>
          </p:nvPr>
        </p:nvSpPr>
        <p:spPr>
          <a:xfrm>
            <a:off x="889000" y="1346200"/>
            <a:ext cx="7924800" cy="4267200"/>
          </a:xfrm>
        </p:spPr>
        <p:txBody>
          <a:bodyPr/>
          <a:lstStyle/>
          <a:p>
            <a:pPr eaLnBrk="1" hangingPunct="1">
              <a:lnSpc>
                <a:spcPct val="90000"/>
              </a:lnSpc>
              <a:defRPr/>
            </a:pPr>
            <a:r>
              <a:rPr lang="en-US" sz="2400" dirty="0" err="1"/>
              <a:t>Zingiberis</a:t>
            </a:r>
            <a:r>
              <a:rPr lang="en-US" sz="2400" dirty="0"/>
              <a:t> officinalis </a:t>
            </a:r>
            <a:r>
              <a:rPr lang="en-US" sz="2400" i="1" dirty="0" err="1"/>
              <a:t>gan</a:t>
            </a:r>
            <a:r>
              <a:rPr lang="en-US" sz="2400" i="1" dirty="0"/>
              <a:t> jiang</a:t>
            </a:r>
            <a:r>
              <a:rPr lang="en-US" sz="2400" dirty="0"/>
              <a:t> warms the Spleen and Stomach </a:t>
            </a:r>
            <a:r>
              <a:rPr lang="en-US" sz="2400" i="1" dirty="0"/>
              <a:t>Yang</a:t>
            </a:r>
            <a:r>
              <a:rPr lang="en-US" sz="2400" dirty="0"/>
              <a:t> and dispels interior Cold</a:t>
            </a:r>
          </a:p>
          <a:p>
            <a:pPr lvl="4" eaLnBrk="1" hangingPunct="1">
              <a:lnSpc>
                <a:spcPct val="90000"/>
              </a:lnSpc>
              <a:defRPr/>
            </a:pPr>
            <a:endParaRPr lang="en-US" sz="1600" dirty="0"/>
          </a:p>
          <a:p>
            <a:pPr eaLnBrk="1" hangingPunct="1">
              <a:lnSpc>
                <a:spcPct val="90000"/>
              </a:lnSpc>
              <a:defRPr/>
            </a:pPr>
            <a:r>
              <a:rPr lang="en-US" sz="2400" dirty="0"/>
              <a:t>Radix ginseng </a:t>
            </a:r>
            <a:r>
              <a:rPr lang="en-US" sz="2400" i="1" dirty="0" err="1"/>
              <a:t>ren</a:t>
            </a:r>
            <a:r>
              <a:rPr lang="en-US" sz="2400" i="1" dirty="0"/>
              <a:t> </a:t>
            </a:r>
            <a:r>
              <a:rPr lang="en-US" sz="2400" i="1" dirty="0" err="1"/>
              <a:t>shen</a:t>
            </a:r>
            <a:r>
              <a:rPr lang="en-US" sz="2400" dirty="0"/>
              <a:t> strongly </a:t>
            </a:r>
            <a:r>
              <a:rPr lang="en-US" sz="2400" dirty="0" err="1"/>
              <a:t>tonifies</a:t>
            </a:r>
            <a:r>
              <a:rPr lang="en-US" sz="2400" dirty="0"/>
              <a:t> the </a:t>
            </a:r>
            <a:r>
              <a:rPr lang="en-US" sz="2400" i="1" dirty="0"/>
              <a:t>Yuan Qi</a:t>
            </a:r>
            <a:r>
              <a:rPr lang="en-US" sz="2400" dirty="0"/>
              <a:t> and reinforces the </a:t>
            </a:r>
            <a:r>
              <a:rPr lang="en-US" sz="2400" i="1" dirty="0"/>
              <a:t>Yang</a:t>
            </a:r>
          </a:p>
          <a:p>
            <a:pPr lvl="4" eaLnBrk="1" hangingPunct="1">
              <a:lnSpc>
                <a:spcPct val="90000"/>
              </a:lnSpc>
              <a:defRPr/>
            </a:pPr>
            <a:endParaRPr lang="en-US" sz="1600" i="1" dirty="0"/>
          </a:p>
          <a:p>
            <a:pPr eaLnBrk="1" hangingPunct="1">
              <a:lnSpc>
                <a:spcPct val="90000"/>
              </a:lnSpc>
              <a:defRPr/>
            </a:pPr>
            <a:r>
              <a:rPr lang="en-US" sz="2400" dirty="0" err="1"/>
              <a:t>Atractylodis</a:t>
            </a:r>
            <a:r>
              <a:rPr lang="en-US" sz="2400" dirty="0"/>
              <a:t> </a:t>
            </a:r>
            <a:r>
              <a:rPr lang="en-US" sz="2400" dirty="0" err="1"/>
              <a:t>macrocephalae</a:t>
            </a:r>
            <a:r>
              <a:rPr lang="en-US" sz="2400" dirty="0"/>
              <a:t> </a:t>
            </a:r>
            <a:r>
              <a:rPr lang="en-US" sz="2400" i="1" dirty="0"/>
              <a:t>bai </a:t>
            </a:r>
            <a:r>
              <a:rPr lang="en-US" sz="2400" i="1" dirty="0" err="1"/>
              <a:t>zhu</a:t>
            </a:r>
            <a:r>
              <a:rPr lang="en-US" sz="2400" dirty="0"/>
              <a:t> </a:t>
            </a:r>
            <a:r>
              <a:rPr lang="en-US" sz="2400" dirty="0" err="1"/>
              <a:t>tonifies</a:t>
            </a:r>
            <a:r>
              <a:rPr lang="en-US" sz="2400" dirty="0"/>
              <a:t> SP/ST and dries damp</a:t>
            </a:r>
          </a:p>
          <a:p>
            <a:pPr lvl="1" eaLnBrk="1" hangingPunct="1">
              <a:lnSpc>
                <a:spcPct val="90000"/>
              </a:lnSpc>
              <a:defRPr/>
            </a:pPr>
            <a:r>
              <a:rPr lang="en-US" sz="2000" dirty="0"/>
              <a:t>One warming, one </a:t>
            </a:r>
            <a:r>
              <a:rPr lang="en-US" sz="2000" dirty="0" err="1"/>
              <a:t>tonifying</a:t>
            </a:r>
            <a:r>
              <a:rPr lang="en-US" sz="2000" dirty="0"/>
              <a:t>, one drying</a:t>
            </a:r>
          </a:p>
          <a:p>
            <a:pPr lvl="4" eaLnBrk="1" hangingPunct="1">
              <a:lnSpc>
                <a:spcPct val="90000"/>
              </a:lnSpc>
              <a:defRPr/>
            </a:pPr>
            <a:endParaRPr lang="en-US" sz="1600" dirty="0"/>
          </a:p>
          <a:p>
            <a:pPr eaLnBrk="1" hangingPunct="1">
              <a:lnSpc>
                <a:spcPct val="90000"/>
              </a:lnSpc>
              <a:defRPr/>
            </a:pPr>
            <a:r>
              <a:rPr lang="en-US" sz="2400" dirty="0" err="1"/>
              <a:t>Glycyrrhizae</a:t>
            </a:r>
            <a:r>
              <a:rPr lang="en-US" sz="2400" dirty="0"/>
              <a:t> </a:t>
            </a:r>
            <a:r>
              <a:rPr lang="en-US" sz="2400" dirty="0" err="1"/>
              <a:t>uralensis</a:t>
            </a:r>
            <a:r>
              <a:rPr lang="en-US" sz="2400" dirty="0"/>
              <a:t> </a:t>
            </a:r>
            <a:r>
              <a:rPr lang="en-US" sz="2400" i="1" dirty="0" err="1"/>
              <a:t>zhi</a:t>
            </a:r>
            <a:r>
              <a:rPr lang="en-US" sz="2400" i="1" dirty="0"/>
              <a:t> </a:t>
            </a:r>
            <a:r>
              <a:rPr lang="en-US" sz="2400" i="1" dirty="0" err="1"/>
              <a:t>gan</a:t>
            </a:r>
            <a:r>
              <a:rPr lang="en-US" sz="2400" i="1" dirty="0"/>
              <a:t> </a:t>
            </a:r>
            <a:r>
              <a:rPr lang="en-US" sz="2400" i="1" dirty="0" err="1"/>
              <a:t>cao</a:t>
            </a:r>
            <a:r>
              <a:rPr lang="en-US" sz="2400" dirty="0"/>
              <a:t> augments the middle burner </a:t>
            </a:r>
            <a:r>
              <a:rPr lang="en-US" sz="2400" i="1" dirty="0"/>
              <a:t>Qi</a:t>
            </a: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pPr eaLnBrk="1" hangingPunct="1">
              <a:defRPr/>
            </a:pPr>
            <a:r>
              <a:rPr lang="en-US" b="0" i="1"/>
              <a:t>“Li zhong wan</a:t>
            </a:r>
            <a:r>
              <a:rPr lang="en-US" b="0"/>
              <a:t>” Food Therapy</a:t>
            </a:r>
          </a:p>
        </p:txBody>
      </p:sp>
      <p:sp>
        <p:nvSpPr>
          <p:cNvPr id="612355" name="Rectangle 3"/>
          <p:cNvSpPr>
            <a:spLocks noGrp="1" noChangeArrowheads="1"/>
          </p:cNvSpPr>
          <p:nvPr>
            <p:ph type="body" idx="1"/>
          </p:nvPr>
        </p:nvSpPr>
        <p:spPr>
          <a:xfrm>
            <a:off x="901700" y="1270000"/>
            <a:ext cx="7924800" cy="5003800"/>
          </a:xfrm>
        </p:spPr>
        <p:txBody>
          <a:bodyPr/>
          <a:lstStyle/>
          <a:p>
            <a:pPr eaLnBrk="1" hangingPunct="1">
              <a:defRPr/>
            </a:pPr>
            <a:r>
              <a:rPr lang="en-US" sz="2400" dirty="0"/>
              <a:t>Lamb is sweet, hot, enters the Spleen and Kidney and </a:t>
            </a:r>
            <a:r>
              <a:rPr lang="en-US" sz="2400" dirty="0" err="1"/>
              <a:t>tonifies</a:t>
            </a:r>
            <a:r>
              <a:rPr lang="en-US" sz="2400" dirty="0"/>
              <a:t> </a:t>
            </a:r>
            <a:r>
              <a:rPr lang="en-US" sz="2400" i="1" dirty="0"/>
              <a:t>Yang</a:t>
            </a:r>
          </a:p>
          <a:p>
            <a:pPr lvl="4" eaLnBrk="1" hangingPunct="1">
              <a:defRPr/>
            </a:pPr>
            <a:endParaRPr lang="en-US" sz="1600" i="1" dirty="0"/>
          </a:p>
          <a:p>
            <a:pPr eaLnBrk="1" hangingPunct="1">
              <a:defRPr/>
            </a:pPr>
            <a:r>
              <a:rPr lang="en-US" sz="2400" dirty="0"/>
              <a:t>Sweet potato is sweet, warm, enters the Kidney and Spleen and </a:t>
            </a:r>
            <a:r>
              <a:rPr lang="en-US" sz="2400" dirty="0" err="1"/>
              <a:t>tonifies</a:t>
            </a:r>
            <a:r>
              <a:rPr lang="en-US" sz="2400" dirty="0"/>
              <a:t> </a:t>
            </a:r>
            <a:r>
              <a:rPr lang="en-US" sz="2400" i="1" dirty="0"/>
              <a:t>Yin</a:t>
            </a:r>
            <a:r>
              <a:rPr lang="en-US" sz="2400" dirty="0"/>
              <a:t> and </a:t>
            </a:r>
            <a:r>
              <a:rPr lang="en-US" sz="2400" i="1" dirty="0"/>
              <a:t>Qi</a:t>
            </a:r>
            <a:r>
              <a:rPr lang="en-US" sz="2400" dirty="0"/>
              <a:t> and dispels Cold</a:t>
            </a:r>
          </a:p>
          <a:p>
            <a:pPr lvl="4" eaLnBrk="1" hangingPunct="1">
              <a:defRPr/>
            </a:pPr>
            <a:endParaRPr lang="en-US" sz="1600" dirty="0"/>
          </a:p>
          <a:p>
            <a:pPr eaLnBrk="1" hangingPunct="1">
              <a:defRPr/>
            </a:pPr>
            <a:r>
              <a:rPr lang="en-US" sz="2400" dirty="0"/>
              <a:t>Corn is sweet, neutral, enters the KI, LI and ST, </a:t>
            </a:r>
            <a:r>
              <a:rPr lang="en-US" sz="2400" dirty="0" err="1"/>
              <a:t>tonifies</a:t>
            </a:r>
            <a:r>
              <a:rPr lang="en-US" sz="2400" dirty="0"/>
              <a:t> </a:t>
            </a:r>
            <a:r>
              <a:rPr lang="en-US" sz="2400" i="1" dirty="0"/>
              <a:t>Qi</a:t>
            </a:r>
            <a:r>
              <a:rPr lang="en-US" sz="2400" dirty="0"/>
              <a:t> and dries damp</a:t>
            </a:r>
          </a:p>
          <a:p>
            <a:pPr lvl="4" eaLnBrk="1" hangingPunct="1">
              <a:defRPr/>
            </a:pPr>
            <a:endParaRPr lang="en-US" sz="1600" dirty="0"/>
          </a:p>
          <a:p>
            <a:pPr eaLnBrk="1" hangingPunct="1">
              <a:defRPr/>
            </a:pPr>
            <a:r>
              <a:rPr lang="en-US" sz="2400" dirty="0"/>
              <a:t>Fenugreek seed is warm, bitter, circulates </a:t>
            </a:r>
            <a:r>
              <a:rPr lang="en-US" sz="2400" i="1" dirty="0"/>
              <a:t>Qi</a:t>
            </a:r>
            <a:r>
              <a:rPr lang="en-US" sz="2400" dirty="0"/>
              <a:t> and </a:t>
            </a:r>
            <a:r>
              <a:rPr lang="en-US" sz="2400" dirty="0" err="1"/>
              <a:t>tonifies</a:t>
            </a:r>
            <a:r>
              <a:rPr lang="en-US" sz="2400" dirty="0"/>
              <a:t> </a:t>
            </a:r>
            <a:r>
              <a:rPr lang="en-US" sz="2400" i="1" dirty="0"/>
              <a:t>Yang</a:t>
            </a:r>
          </a:p>
          <a:p>
            <a:pPr lvl="1" eaLnBrk="1" hangingPunct="1">
              <a:defRPr/>
            </a:pPr>
            <a:r>
              <a:rPr lang="en-US" sz="2000" dirty="0"/>
              <a:t>Or Ginger as in</a:t>
            </a:r>
            <a:r>
              <a:rPr lang="en-US" sz="2000" i="1" dirty="0"/>
              <a:t> Li </a:t>
            </a:r>
            <a:r>
              <a:rPr lang="en-US" sz="2000" i="1" dirty="0" err="1"/>
              <a:t>zhong</a:t>
            </a:r>
            <a:r>
              <a:rPr lang="en-US" sz="2000" i="1" dirty="0"/>
              <a:t> wan</a:t>
            </a: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pPr eaLnBrk="1" hangingPunct="1">
              <a:defRPr/>
            </a:pPr>
            <a:r>
              <a:rPr lang="en-US" sz="3600"/>
              <a:t>Liver Patterns: Internal Cold-Damp </a:t>
            </a:r>
          </a:p>
        </p:txBody>
      </p:sp>
      <p:sp>
        <p:nvSpPr>
          <p:cNvPr id="614403" name="Rectangle 3"/>
          <p:cNvSpPr>
            <a:spLocks noGrp="1" noChangeArrowheads="1"/>
          </p:cNvSpPr>
          <p:nvPr>
            <p:ph type="body" idx="1"/>
          </p:nvPr>
        </p:nvSpPr>
        <p:spPr>
          <a:xfrm>
            <a:off x="1003300" y="1181100"/>
            <a:ext cx="7924800" cy="5041900"/>
          </a:xfrm>
        </p:spPr>
        <p:txBody>
          <a:bodyPr/>
          <a:lstStyle/>
          <a:p>
            <a:pPr eaLnBrk="1" hangingPunct="1">
              <a:lnSpc>
                <a:spcPct val="80000"/>
              </a:lnSpc>
              <a:defRPr/>
            </a:pPr>
            <a:r>
              <a:rPr lang="en-US" sz="2000"/>
              <a:t>Common signs</a:t>
            </a:r>
          </a:p>
          <a:p>
            <a:pPr lvl="1" eaLnBrk="1" hangingPunct="1">
              <a:lnSpc>
                <a:spcPct val="80000"/>
              </a:lnSpc>
              <a:defRPr/>
            </a:pPr>
            <a:r>
              <a:rPr lang="en-US" sz="1800"/>
              <a:t>Lateral costal pain and distension</a:t>
            </a:r>
          </a:p>
          <a:p>
            <a:pPr lvl="1" eaLnBrk="1" hangingPunct="1">
              <a:lnSpc>
                <a:spcPct val="80000"/>
              </a:lnSpc>
              <a:defRPr/>
            </a:pPr>
            <a:r>
              <a:rPr lang="en-US" sz="1800"/>
              <a:t>Abdominal fullness</a:t>
            </a:r>
          </a:p>
          <a:p>
            <a:pPr lvl="1" eaLnBrk="1" hangingPunct="1">
              <a:lnSpc>
                <a:spcPct val="80000"/>
              </a:lnSpc>
              <a:defRPr/>
            </a:pPr>
            <a:r>
              <a:rPr lang="en-US" sz="1800"/>
              <a:t>Yin jaundice</a:t>
            </a:r>
          </a:p>
          <a:p>
            <a:pPr lvl="1" eaLnBrk="1" hangingPunct="1">
              <a:lnSpc>
                <a:spcPct val="80000"/>
              </a:lnSpc>
              <a:defRPr/>
            </a:pPr>
            <a:r>
              <a:rPr lang="en-US" sz="1800"/>
              <a:t>Aversion to cold</a:t>
            </a:r>
          </a:p>
          <a:p>
            <a:pPr lvl="1" eaLnBrk="1" hangingPunct="1">
              <a:lnSpc>
                <a:spcPct val="80000"/>
              </a:lnSpc>
              <a:defRPr/>
            </a:pPr>
            <a:r>
              <a:rPr lang="en-US" sz="1800"/>
              <a:t>Cool to cold limbs</a:t>
            </a:r>
          </a:p>
          <a:p>
            <a:pPr lvl="1" eaLnBrk="1" hangingPunct="1">
              <a:lnSpc>
                <a:spcPct val="80000"/>
              </a:lnSpc>
              <a:defRPr/>
            </a:pPr>
            <a:r>
              <a:rPr lang="en-US" sz="1800"/>
              <a:t>Reduced appetite and thirst</a:t>
            </a:r>
          </a:p>
          <a:p>
            <a:pPr lvl="1" eaLnBrk="1" hangingPunct="1">
              <a:lnSpc>
                <a:spcPct val="80000"/>
              </a:lnSpc>
              <a:defRPr/>
            </a:pPr>
            <a:r>
              <a:rPr lang="en-US" sz="1800"/>
              <a:t>Loose stools</a:t>
            </a:r>
          </a:p>
          <a:p>
            <a:pPr lvl="1" eaLnBrk="1" hangingPunct="1">
              <a:lnSpc>
                <a:spcPct val="80000"/>
              </a:lnSpc>
              <a:defRPr/>
            </a:pPr>
            <a:r>
              <a:rPr lang="en-US" sz="1800"/>
              <a:t>Fatigue and lack or strength</a:t>
            </a:r>
          </a:p>
          <a:p>
            <a:pPr lvl="1" eaLnBrk="1" hangingPunct="1">
              <a:lnSpc>
                <a:spcPct val="80000"/>
              </a:lnSpc>
              <a:defRPr/>
            </a:pPr>
            <a:r>
              <a:rPr lang="en-US" sz="1800"/>
              <a:t>Reduce Shen</a:t>
            </a:r>
          </a:p>
          <a:p>
            <a:pPr lvl="1" eaLnBrk="1" hangingPunct="1">
              <a:lnSpc>
                <a:spcPct val="80000"/>
              </a:lnSpc>
              <a:defRPr/>
            </a:pPr>
            <a:r>
              <a:rPr lang="en-US" sz="1800"/>
              <a:t>Edema</a:t>
            </a:r>
          </a:p>
          <a:p>
            <a:pPr lvl="1" eaLnBrk="1" hangingPunct="1">
              <a:lnSpc>
                <a:spcPct val="80000"/>
              </a:lnSpc>
              <a:defRPr/>
            </a:pPr>
            <a:r>
              <a:rPr lang="en-US" sz="1800"/>
              <a:t>Ascites</a:t>
            </a:r>
          </a:p>
          <a:p>
            <a:pPr lvl="1" eaLnBrk="1" hangingPunct="1">
              <a:lnSpc>
                <a:spcPct val="80000"/>
              </a:lnSpc>
              <a:defRPr/>
            </a:pPr>
            <a:r>
              <a:rPr lang="en-US" sz="1800"/>
              <a:t>Pale, fat tongue with teethmarks and white coat</a:t>
            </a:r>
          </a:p>
          <a:p>
            <a:pPr lvl="1" eaLnBrk="1" hangingPunct="1">
              <a:lnSpc>
                <a:spcPct val="80000"/>
              </a:lnSpc>
              <a:defRPr/>
            </a:pPr>
            <a:r>
              <a:rPr lang="en-US" sz="1800"/>
              <a:t>Soggy, slow pulse</a:t>
            </a:r>
          </a:p>
          <a:p>
            <a:pPr lvl="4" eaLnBrk="1" hangingPunct="1">
              <a:lnSpc>
                <a:spcPct val="80000"/>
              </a:lnSpc>
              <a:defRPr/>
            </a:pPr>
            <a:endParaRPr lang="en-US" sz="1400"/>
          </a:p>
          <a:p>
            <a:pPr eaLnBrk="1" hangingPunct="1">
              <a:lnSpc>
                <a:spcPct val="80000"/>
              </a:lnSpc>
              <a:defRPr/>
            </a:pPr>
            <a:r>
              <a:rPr lang="en-US" sz="2000"/>
              <a:t>Fortify the Spleen and Warm the Yang, transform Damp and recede jaundice</a:t>
            </a:r>
          </a:p>
          <a:p>
            <a:pPr lvl="1" eaLnBrk="1" hangingPunct="1">
              <a:lnSpc>
                <a:spcPct val="80000"/>
              </a:lnSpc>
              <a:defRPr/>
            </a:pPr>
            <a:endParaRPr lang="en-US" sz="1800"/>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pPr eaLnBrk="1" hangingPunct="1">
              <a:defRPr/>
            </a:pPr>
            <a:r>
              <a:rPr lang="en-US"/>
              <a:t>Internal Cold-Damp</a:t>
            </a:r>
          </a:p>
        </p:txBody>
      </p:sp>
      <p:pic>
        <p:nvPicPr>
          <p:cNvPr id="54275" name="Picture 3" descr="DSCF0055"/>
          <p:cNvPicPr>
            <a:picLocks noGrp="1" noChangeAspect="1" noChangeArrowheads="1"/>
          </p:cNvPicPr>
          <p:nvPr>
            <p:ph idx="1"/>
          </p:nvPr>
        </p:nvPicPr>
        <p:blipFill>
          <a:blip r:embed="rId3" cstate="print"/>
          <a:srcRect/>
          <a:stretch>
            <a:fillRect/>
          </a:stretch>
        </p:blipFill>
        <p:spPr>
          <a:xfrm>
            <a:off x="2122488" y="1066800"/>
            <a:ext cx="5811837" cy="5410200"/>
          </a:xfrm>
          <a:noFill/>
        </p:spPr>
      </p:pic>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a:t>Internal Cold-Damp </a:t>
            </a:r>
          </a:p>
        </p:txBody>
      </p:sp>
      <p:sp>
        <p:nvSpPr>
          <p:cNvPr id="618499" name="Rectangle 3"/>
          <p:cNvSpPr>
            <a:spLocks noGrp="1" noChangeArrowheads="1"/>
          </p:cNvSpPr>
          <p:nvPr>
            <p:ph type="body" idx="1"/>
          </p:nvPr>
        </p:nvSpPr>
        <p:spPr>
          <a:xfrm>
            <a:off x="927100" y="1384300"/>
            <a:ext cx="7924800" cy="4749800"/>
          </a:xfrm>
        </p:spPr>
        <p:txBody>
          <a:bodyPr/>
          <a:lstStyle/>
          <a:p>
            <a:pPr eaLnBrk="1" hangingPunct="1">
              <a:defRPr/>
            </a:pPr>
            <a:r>
              <a:rPr lang="en-US" sz="2400" i="1" dirty="0"/>
              <a:t>Yin Chen Zhu Fu Tang</a:t>
            </a:r>
            <a:r>
              <a:rPr lang="en-US" sz="2400" dirty="0"/>
              <a:t>, Oriental wormwood, </a:t>
            </a:r>
            <a:r>
              <a:rPr lang="en-US" sz="2400" dirty="0" err="1"/>
              <a:t>Atractylodes</a:t>
            </a:r>
            <a:r>
              <a:rPr lang="en-US" sz="2400" dirty="0"/>
              <a:t> and Aconite Decoction</a:t>
            </a:r>
          </a:p>
          <a:p>
            <a:pPr lvl="1" eaLnBrk="1" hangingPunct="1">
              <a:defRPr/>
            </a:pPr>
            <a:r>
              <a:rPr lang="en-US" sz="2000" dirty="0"/>
              <a:t>Yin </a:t>
            </a:r>
            <a:r>
              <a:rPr lang="en-US" sz="2000" dirty="0" err="1"/>
              <a:t>chen</a:t>
            </a:r>
            <a:r>
              <a:rPr lang="en-US" sz="2000" dirty="0"/>
              <a:t> </a:t>
            </a:r>
            <a:r>
              <a:rPr lang="en-US" sz="2000" dirty="0" err="1"/>
              <a:t>hao</a:t>
            </a:r>
            <a:r>
              <a:rPr lang="en-US" sz="2000" dirty="0"/>
              <a:t>, Oriental wormwood</a:t>
            </a:r>
          </a:p>
          <a:p>
            <a:pPr lvl="1" eaLnBrk="1" hangingPunct="1">
              <a:defRPr/>
            </a:pPr>
            <a:r>
              <a:rPr lang="en-US" sz="2000" dirty="0"/>
              <a:t>Bai </a:t>
            </a:r>
            <a:r>
              <a:rPr lang="en-US" sz="2000" dirty="0" err="1"/>
              <a:t>zhu</a:t>
            </a:r>
            <a:r>
              <a:rPr lang="en-US" sz="2000" dirty="0"/>
              <a:t>, White </a:t>
            </a:r>
            <a:r>
              <a:rPr lang="en-US" sz="2000" dirty="0" err="1"/>
              <a:t>atractylodes</a:t>
            </a:r>
            <a:endParaRPr lang="en-US" sz="2000" dirty="0"/>
          </a:p>
          <a:p>
            <a:pPr lvl="1" eaLnBrk="1" hangingPunct="1">
              <a:defRPr/>
            </a:pPr>
            <a:r>
              <a:rPr lang="en-US" sz="2000" dirty="0" err="1"/>
              <a:t>Zhi</a:t>
            </a:r>
            <a:r>
              <a:rPr lang="en-US" sz="2000" dirty="0"/>
              <a:t> </a:t>
            </a:r>
            <a:r>
              <a:rPr lang="en-US" sz="2000" dirty="0" err="1"/>
              <a:t>fu</a:t>
            </a:r>
            <a:r>
              <a:rPr lang="en-US" sz="2000" dirty="0"/>
              <a:t> </a:t>
            </a:r>
            <a:r>
              <a:rPr lang="en-US" sz="2000" dirty="0" err="1"/>
              <a:t>zi</a:t>
            </a:r>
            <a:r>
              <a:rPr lang="en-US" sz="2000" dirty="0"/>
              <a:t>, prepared aconite</a:t>
            </a:r>
          </a:p>
          <a:p>
            <a:pPr lvl="1" eaLnBrk="1" hangingPunct="1">
              <a:defRPr/>
            </a:pPr>
            <a:r>
              <a:rPr lang="en-US" sz="2000" dirty="0"/>
              <a:t>Gan jiang, dried ginger</a:t>
            </a:r>
          </a:p>
          <a:p>
            <a:pPr lvl="1" eaLnBrk="1" hangingPunct="1">
              <a:defRPr/>
            </a:pPr>
            <a:r>
              <a:rPr lang="en-US" sz="2000" dirty="0"/>
              <a:t>Rou </a:t>
            </a:r>
            <a:r>
              <a:rPr lang="en-US" sz="2000" dirty="0" err="1"/>
              <a:t>gui</a:t>
            </a:r>
            <a:r>
              <a:rPr lang="en-US" sz="2000" dirty="0"/>
              <a:t>, cinnamon bark </a:t>
            </a:r>
          </a:p>
          <a:p>
            <a:pPr lvl="1" eaLnBrk="1" hangingPunct="1">
              <a:defRPr/>
            </a:pPr>
            <a:r>
              <a:rPr lang="en-US" sz="2000" dirty="0" err="1"/>
              <a:t>Zhi</a:t>
            </a:r>
            <a:r>
              <a:rPr lang="en-US" sz="2000" dirty="0"/>
              <a:t> </a:t>
            </a:r>
            <a:r>
              <a:rPr lang="en-US" sz="2000" dirty="0" err="1"/>
              <a:t>gan</a:t>
            </a:r>
            <a:r>
              <a:rPr lang="en-US" sz="2000" dirty="0"/>
              <a:t> </a:t>
            </a:r>
            <a:r>
              <a:rPr lang="en-US" sz="2000" dirty="0" err="1"/>
              <a:t>cao</a:t>
            </a:r>
            <a:r>
              <a:rPr lang="en-US" sz="2000" dirty="0"/>
              <a:t>, honey-fried licorice</a:t>
            </a:r>
          </a:p>
          <a:p>
            <a:pPr lvl="4" eaLnBrk="1" hangingPunct="1">
              <a:defRPr/>
            </a:pPr>
            <a:endParaRPr lang="en-US" sz="1600" dirty="0"/>
          </a:p>
          <a:p>
            <a:pPr eaLnBrk="1" hangingPunct="1">
              <a:defRPr/>
            </a:pPr>
            <a:r>
              <a:rPr lang="en-US" sz="2400" dirty="0"/>
              <a:t>Actions: Strengthens the Spleen and Harmonizes the Stomach, warms and transforms Cold-Dampness</a:t>
            </a: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pPr eaLnBrk="1" hangingPunct="1">
              <a:defRPr/>
            </a:pPr>
            <a:r>
              <a:rPr lang="en-US" sz="3600" b="0" i="1"/>
              <a:t>Yin Chen Zhu Fu Tang</a:t>
            </a:r>
            <a:r>
              <a:rPr lang="en-US" sz="3600" b="0"/>
              <a:t> </a:t>
            </a:r>
            <a:br>
              <a:rPr lang="en-US" sz="3600" b="0"/>
            </a:br>
            <a:r>
              <a:rPr lang="en-US" sz="3600" b="0"/>
              <a:t>Formula Analysis</a:t>
            </a:r>
          </a:p>
        </p:txBody>
      </p:sp>
      <p:sp>
        <p:nvSpPr>
          <p:cNvPr id="620547" name="Rectangle 3"/>
          <p:cNvSpPr>
            <a:spLocks noGrp="1" noChangeArrowheads="1"/>
          </p:cNvSpPr>
          <p:nvPr>
            <p:ph type="body" idx="1"/>
          </p:nvPr>
        </p:nvSpPr>
        <p:spPr>
          <a:xfrm>
            <a:off x="889000" y="1511300"/>
            <a:ext cx="7924800" cy="4673600"/>
          </a:xfrm>
        </p:spPr>
        <p:txBody>
          <a:bodyPr/>
          <a:lstStyle/>
          <a:p>
            <a:pPr eaLnBrk="1" hangingPunct="1">
              <a:defRPr/>
            </a:pPr>
            <a:r>
              <a:rPr lang="en-US" sz="2000" i="1" dirty="0"/>
              <a:t>Yin Chen Hao</a:t>
            </a:r>
            <a:r>
              <a:rPr lang="en-US" sz="2000" dirty="0"/>
              <a:t>, Artemisia, is cold and bitter and one of the primary herbs to treat jaundice</a:t>
            </a:r>
          </a:p>
          <a:p>
            <a:pPr lvl="4" eaLnBrk="1" hangingPunct="1">
              <a:defRPr/>
            </a:pPr>
            <a:endParaRPr lang="en-US" sz="1400" dirty="0"/>
          </a:p>
          <a:p>
            <a:pPr eaLnBrk="1" hangingPunct="1">
              <a:defRPr/>
            </a:pPr>
            <a:r>
              <a:rPr lang="en-US" sz="2000" i="1" dirty="0"/>
              <a:t>Bai Zhu</a:t>
            </a:r>
            <a:r>
              <a:rPr lang="en-US" sz="2000" dirty="0"/>
              <a:t>, </a:t>
            </a:r>
            <a:r>
              <a:rPr lang="en-US" sz="2000" dirty="0" err="1"/>
              <a:t>Atractylodes</a:t>
            </a:r>
            <a:r>
              <a:rPr lang="en-US" sz="2000" dirty="0"/>
              <a:t>, </a:t>
            </a:r>
            <a:r>
              <a:rPr lang="en-US" sz="2000" dirty="0" err="1"/>
              <a:t>tonifies</a:t>
            </a:r>
            <a:r>
              <a:rPr lang="en-US" sz="2000" dirty="0"/>
              <a:t> Spleen and dries damp</a:t>
            </a:r>
          </a:p>
          <a:p>
            <a:pPr lvl="4" eaLnBrk="1" hangingPunct="1">
              <a:defRPr/>
            </a:pPr>
            <a:endParaRPr lang="en-US" sz="1400" dirty="0"/>
          </a:p>
          <a:p>
            <a:pPr eaLnBrk="1" hangingPunct="1">
              <a:defRPr/>
            </a:pPr>
            <a:r>
              <a:rPr lang="en-US" sz="2000" i="1" dirty="0"/>
              <a:t>Zhu Ling</a:t>
            </a:r>
            <a:r>
              <a:rPr lang="en-US" sz="2000" dirty="0"/>
              <a:t>, </a:t>
            </a:r>
            <a:r>
              <a:rPr lang="en-US" sz="2000" dirty="0" err="1"/>
              <a:t>Polyporus</a:t>
            </a:r>
            <a:r>
              <a:rPr lang="en-US" sz="2000" dirty="0"/>
              <a:t>, </a:t>
            </a:r>
            <a:r>
              <a:rPr lang="en-US" sz="2000" i="1" dirty="0"/>
              <a:t>Fu Ling</a:t>
            </a:r>
            <a:r>
              <a:rPr lang="en-US" sz="2000" dirty="0"/>
              <a:t>, </a:t>
            </a:r>
            <a:r>
              <a:rPr lang="en-US" sz="2000" dirty="0" err="1"/>
              <a:t>Poria</a:t>
            </a:r>
            <a:r>
              <a:rPr lang="en-US" sz="2000" dirty="0"/>
              <a:t>, and </a:t>
            </a:r>
            <a:r>
              <a:rPr lang="en-US" sz="2000" i="1" dirty="0" err="1"/>
              <a:t>Ze</a:t>
            </a:r>
            <a:r>
              <a:rPr lang="en-US" sz="2000" i="1" dirty="0"/>
              <a:t> </a:t>
            </a:r>
            <a:r>
              <a:rPr lang="en-US" sz="2000" i="1" dirty="0" err="1"/>
              <a:t>Xie</a:t>
            </a:r>
            <a:r>
              <a:rPr lang="en-US" sz="2000" dirty="0"/>
              <a:t>, </a:t>
            </a:r>
            <a:r>
              <a:rPr lang="en-US" sz="2000" dirty="0" err="1"/>
              <a:t>Alisma</a:t>
            </a:r>
            <a:r>
              <a:rPr lang="en-US" sz="2000" dirty="0"/>
              <a:t>, are drain damp</a:t>
            </a:r>
          </a:p>
          <a:p>
            <a:pPr lvl="4" eaLnBrk="1" hangingPunct="1">
              <a:defRPr/>
            </a:pPr>
            <a:endParaRPr lang="en-US" sz="1400" dirty="0"/>
          </a:p>
          <a:p>
            <a:pPr eaLnBrk="1" hangingPunct="1">
              <a:defRPr/>
            </a:pPr>
            <a:r>
              <a:rPr lang="en-US" sz="2000" i="1" dirty="0"/>
              <a:t>Fu </a:t>
            </a:r>
            <a:r>
              <a:rPr lang="en-US" sz="2000" i="1" dirty="0" err="1"/>
              <a:t>Zi</a:t>
            </a:r>
            <a:r>
              <a:rPr lang="en-US" sz="2000" dirty="0"/>
              <a:t>, Aconite, and </a:t>
            </a:r>
            <a:r>
              <a:rPr lang="en-US" sz="2000" i="1" dirty="0"/>
              <a:t>Gan Jiang</a:t>
            </a:r>
            <a:r>
              <a:rPr lang="en-US" sz="2000" dirty="0"/>
              <a:t>, dried Ginger both warm the interior and dispel Cold</a:t>
            </a:r>
          </a:p>
          <a:p>
            <a:pPr lvl="4" eaLnBrk="1" hangingPunct="1">
              <a:defRPr/>
            </a:pPr>
            <a:endParaRPr lang="en-US" sz="1400" dirty="0"/>
          </a:p>
          <a:p>
            <a:pPr eaLnBrk="1" hangingPunct="1">
              <a:defRPr/>
            </a:pPr>
            <a:r>
              <a:rPr lang="en-US" sz="2000" i="1" dirty="0"/>
              <a:t>Chen Pi</a:t>
            </a:r>
            <a:r>
              <a:rPr lang="en-US" sz="2000" dirty="0"/>
              <a:t>, Citrus regulates middle burner Qi</a:t>
            </a:r>
          </a:p>
          <a:p>
            <a:pPr lvl="4" eaLnBrk="1" hangingPunct="1">
              <a:defRPr/>
            </a:pPr>
            <a:endParaRPr lang="en-US" sz="1400" dirty="0"/>
          </a:p>
          <a:p>
            <a:pPr eaLnBrk="1" hangingPunct="1">
              <a:defRPr/>
            </a:pPr>
            <a:r>
              <a:rPr lang="en-US" sz="2000" i="1" dirty="0"/>
              <a:t>Gan Cao</a:t>
            </a:r>
            <a:r>
              <a:rPr lang="en-US" sz="2000" dirty="0"/>
              <a:t>, Licorice harmonizes and </a:t>
            </a:r>
            <a:r>
              <a:rPr lang="en-US" sz="2000" dirty="0" err="1"/>
              <a:t>tonifies</a:t>
            </a:r>
            <a:r>
              <a:rPr lang="en-US" sz="2000" dirty="0"/>
              <a:t> SP Qi</a:t>
            </a: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pPr eaLnBrk="1" hangingPunct="1">
              <a:defRPr/>
            </a:pPr>
            <a:r>
              <a:rPr lang="en-US" sz="3600" b="0" i="1"/>
              <a:t>“Yin Chen Zhu Fu Tang” </a:t>
            </a:r>
            <a:r>
              <a:rPr lang="en-US" sz="3600" b="0"/>
              <a:t> Food Therapy</a:t>
            </a:r>
          </a:p>
        </p:txBody>
      </p:sp>
      <p:sp>
        <p:nvSpPr>
          <p:cNvPr id="622595" name="Rectangle 3"/>
          <p:cNvSpPr>
            <a:spLocks noGrp="1" noChangeArrowheads="1"/>
          </p:cNvSpPr>
          <p:nvPr>
            <p:ph type="body" idx="1"/>
          </p:nvPr>
        </p:nvSpPr>
        <p:spPr>
          <a:xfrm>
            <a:off x="939800" y="1282700"/>
            <a:ext cx="7924800" cy="4711700"/>
          </a:xfrm>
        </p:spPr>
        <p:txBody>
          <a:bodyPr/>
          <a:lstStyle/>
          <a:p>
            <a:pPr eaLnBrk="1" hangingPunct="1">
              <a:lnSpc>
                <a:spcPct val="90000"/>
              </a:lnSpc>
              <a:defRPr/>
            </a:pPr>
            <a:r>
              <a:rPr lang="en-US" sz="2800" dirty="0"/>
              <a:t>Let </a:t>
            </a:r>
            <a:r>
              <a:rPr lang="en-US" sz="2800" i="1" dirty="0"/>
              <a:t>Yin Chen Hao</a:t>
            </a:r>
            <a:r>
              <a:rPr lang="en-US" sz="2800" dirty="0"/>
              <a:t>, Artemisia, work as an herb</a:t>
            </a:r>
          </a:p>
          <a:p>
            <a:pPr lvl="4" eaLnBrk="1" hangingPunct="1">
              <a:lnSpc>
                <a:spcPct val="90000"/>
              </a:lnSpc>
              <a:defRPr/>
            </a:pPr>
            <a:endParaRPr lang="en-US" sz="1800" dirty="0"/>
          </a:p>
          <a:p>
            <a:pPr eaLnBrk="1" hangingPunct="1">
              <a:lnSpc>
                <a:spcPct val="90000"/>
              </a:lnSpc>
              <a:defRPr/>
            </a:pPr>
            <a:r>
              <a:rPr lang="en-US" sz="2800" dirty="0"/>
              <a:t>Let foods that </a:t>
            </a:r>
          </a:p>
          <a:p>
            <a:pPr lvl="1" eaLnBrk="1" hangingPunct="1">
              <a:lnSpc>
                <a:spcPct val="90000"/>
              </a:lnSpc>
              <a:defRPr/>
            </a:pPr>
            <a:r>
              <a:rPr lang="en-US" sz="2400" dirty="0" err="1"/>
              <a:t>tonify</a:t>
            </a:r>
            <a:r>
              <a:rPr lang="en-US" sz="2400" dirty="0"/>
              <a:t> Spleen and dry damp</a:t>
            </a:r>
          </a:p>
          <a:p>
            <a:pPr lvl="1" eaLnBrk="1" hangingPunct="1">
              <a:lnSpc>
                <a:spcPct val="90000"/>
              </a:lnSpc>
              <a:defRPr/>
            </a:pPr>
            <a:r>
              <a:rPr lang="en-US" sz="2400" dirty="0"/>
              <a:t>drain damp</a:t>
            </a:r>
          </a:p>
          <a:p>
            <a:pPr lvl="1" eaLnBrk="1" hangingPunct="1">
              <a:lnSpc>
                <a:spcPct val="90000"/>
              </a:lnSpc>
              <a:defRPr/>
            </a:pPr>
            <a:r>
              <a:rPr lang="en-US" sz="2400" dirty="0"/>
              <a:t>warm the interior and dispel Cold</a:t>
            </a:r>
          </a:p>
          <a:p>
            <a:pPr lvl="1" eaLnBrk="1" hangingPunct="1">
              <a:lnSpc>
                <a:spcPct val="90000"/>
              </a:lnSpc>
              <a:defRPr/>
            </a:pPr>
            <a:r>
              <a:rPr lang="en-US" sz="2400" dirty="0"/>
              <a:t>Regulate the middle burner </a:t>
            </a:r>
            <a:r>
              <a:rPr lang="en-US" sz="2400" i="1" dirty="0"/>
              <a:t>Qi</a:t>
            </a:r>
          </a:p>
          <a:p>
            <a:pPr lvl="1" eaLnBrk="1" hangingPunct="1">
              <a:lnSpc>
                <a:spcPct val="90000"/>
              </a:lnSpc>
              <a:defRPr/>
            </a:pPr>
            <a:r>
              <a:rPr lang="en-US" sz="2400" dirty="0"/>
              <a:t>harmonize and </a:t>
            </a:r>
            <a:r>
              <a:rPr lang="en-US" sz="2400" dirty="0" err="1"/>
              <a:t>tonify</a:t>
            </a:r>
            <a:r>
              <a:rPr lang="en-US" sz="2400" dirty="0"/>
              <a:t> SP </a:t>
            </a:r>
            <a:r>
              <a:rPr lang="en-US" sz="2400" i="1" dirty="0"/>
              <a:t>Qi</a:t>
            </a:r>
          </a:p>
          <a:p>
            <a:pPr lvl="4" eaLnBrk="1" hangingPunct="1">
              <a:lnSpc>
                <a:spcPct val="90000"/>
              </a:lnSpc>
              <a:defRPr/>
            </a:pPr>
            <a:endParaRPr lang="en-US" sz="1800" i="1" dirty="0"/>
          </a:p>
          <a:p>
            <a:pPr eaLnBrk="1" hangingPunct="1">
              <a:lnSpc>
                <a:spcPct val="90000"/>
              </a:lnSpc>
              <a:defRPr/>
            </a:pPr>
            <a:r>
              <a:rPr lang="en-US" sz="2800" dirty="0"/>
              <a:t>Comprise the food therapy formula</a:t>
            </a: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0" i="1" dirty="0"/>
              <a:t>Yin Chen Zhu Fu Tang </a:t>
            </a:r>
            <a:r>
              <a:rPr lang="en-US" altLang="zh-CN" i="1" dirty="0">
                <a:ea typeface="宋体" pitchFamily="2" charset="-122"/>
              </a:rPr>
              <a:t>Food</a:t>
            </a:r>
            <a:endParaRPr lang="en-US" dirty="0"/>
          </a:p>
        </p:txBody>
      </p:sp>
      <p:sp>
        <p:nvSpPr>
          <p:cNvPr id="3" name="Content Placeholder 2"/>
          <p:cNvSpPr>
            <a:spLocks noGrp="1"/>
          </p:cNvSpPr>
          <p:nvPr>
            <p:ph idx="1"/>
          </p:nvPr>
        </p:nvSpPr>
        <p:spPr>
          <a:xfrm>
            <a:off x="1169894" y="1617785"/>
            <a:ext cx="6790765" cy="3906529"/>
          </a:xfrm>
        </p:spPr>
        <p:txBody>
          <a:bodyPr/>
          <a:lstStyle/>
          <a:p>
            <a:pPr eaLnBrk="1" hangingPunct="1">
              <a:defRPr/>
            </a:pPr>
            <a:r>
              <a:rPr lang="en-US" sz="2000" dirty="0"/>
              <a:t>Cordyceps Mushroom		1½ cup</a:t>
            </a:r>
          </a:p>
          <a:p>
            <a:pPr eaLnBrk="1" hangingPunct="1">
              <a:defRPr/>
            </a:pPr>
            <a:r>
              <a:rPr lang="en-US" sz="2000" dirty="0"/>
              <a:t>Garlic				1 oz</a:t>
            </a:r>
          </a:p>
          <a:p>
            <a:pPr eaLnBrk="1" hangingPunct="1">
              <a:defRPr/>
            </a:pPr>
            <a:r>
              <a:rPr lang="en-US" sz="2000" dirty="0"/>
              <a:t>Mutton				6 oz</a:t>
            </a:r>
          </a:p>
          <a:p>
            <a:pPr eaLnBrk="1" hangingPunct="1">
              <a:defRPr/>
            </a:pPr>
            <a:r>
              <a:rPr lang="en-US" sz="2000" dirty="0"/>
              <a:t>Cayenne Pepper			¼ tsp</a:t>
            </a:r>
          </a:p>
          <a:p>
            <a:pPr eaLnBrk="1" hangingPunct="1">
              <a:defRPr/>
            </a:pPr>
            <a:r>
              <a:rPr lang="en-US" sz="2000" dirty="0"/>
              <a:t>Ginger (powdered)			½ tsp</a:t>
            </a:r>
          </a:p>
          <a:p>
            <a:pPr eaLnBrk="1" hangingPunct="1">
              <a:defRPr/>
            </a:pPr>
            <a:r>
              <a:rPr lang="en-US" sz="2000" dirty="0"/>
              <a:t>Cinnamon				½ tsp</a:t>
            </a:r>
          </a:p>
          <a:p>
            <a:pPr eaLnBrk="1" hangingPunct="1">
              <a:defRPr/>
            </a:pPr>
            <a:r>
              <a:rPr lang="en-US" sz="2000" dirty="0"/>
              <a:t>Pumpkin				6 oz</a:t>
            </a:r>
          </a:p>
          <a:p>
            <a:pPr eaLnBrk="1" hangingPunct="1">
              <a:defRPr/>
            </a:pPr>
            <a:r>
              <a:rPr lang="en-US" sz="2000" dirty="0"/>
              <a:t>Honey				1 </a:t>
            </a:r>
            <a:r>
              <a:rPr lang="en-US" sz="2000" dirty="0" err="1"/>
              <a:t>Tbs</a:t>
            </a:r>
            <a:endParaRPr lang="en-US" sz="2000" dirty="0"/>
          </a:p>
          <a:p>
            <a:pPr eaLnBrk="1" hangingPunct="1">
              <a:defRPr/>
            </a:pPr>
            <a:r>
              <a:rPr lang="en-US" sz="2000" dirty="0"/>
              <a:t>Calcium				300 mg</a:t>
            </a:r>
          </a:p>
          <a:p>
            <a:pPr eaLnBrk="1" hangingPunct="1">
              <a:defRPr/>
            </a:pPr>
            <a:endParaRPr lang="en-US" dirty="0"/>
          </a:p>
        </p:txBody>
      </p:sp>
      <p:sp>
        <p:nvSpPr>
          <p:cNvPr id="5" name="TextBox 4"/>
          <p:cNvSpPr txBox="1"/>
          <p:nvPr/>
        </p:nvSpPr>
        <p:spPr>
          <a:xfrm>
            <a:off x="1997075" y="5913438"/>
            <a:ext cx="4818948" cy="461665"/>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423       P-F-C 39-18-43 </a:t>
            </a:r>
          </a:p>
        </p:txBody>
      </p:sp>
    </p:spTree>
    <p:extLst>
      <p:ext uri="{BB962C8B-B14F-4D97-AF65-F5344CB8AC3E}">
        <p14:creationId xmlns:p14="http://schemas.microsoft.com/office/powerpoint/2010/main" val="3228179623"/>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pPr eaLnBrk="1" hangingPunct="1">
              <a:defRPr/>
            </a:pPr>
            <a:r>
              <a:rPr lang="en-US"/>
              <a:t>Herbs to Regulate Transaminase</a:t>
            </a:r>
          </a:p>
        </p:txBody>
      </p:sp>
      <p:sp>
        <p:nvSpPr>
          <p:cNvPr id="624643" name="Rectangle 3"/>
          <p:cNvSpPr>
            <a:spLocks noGrp="1" noChangeArrowheads="1"/>
          </p:cNvSpPr>
          <p:nvPr>
            <p:ph type="body" idx="1"/>
          </p:nvPr>
        </p:nvSpPr>
        <p:spPr>
          <a:xfrm>
            <a:off x="990600" y="1362634"/>
            <a:ext cx="7924800" cy="5063565"/>
          </a:xfrm>
        </p:spPr>
        <p:txBody>
          <a:bodyPr/>
          <a:lstStyle/>
          <a:p>
            <a:pPr eaLnBrk="1" hangingPunct="1">
              <a:lnSpc>
                <a:spcPct val="90000"/>
              </a:lnSpc>
              <a:defRPr/>
            </a:pPr>
            <a:r>
              <a:rPr lang="en-US" sz="2000" dirty="0"/>
              <a:t>Wu Wei </a:t>
            </a:r>
            <a:r>
              <a:rPr lang="en-US" sz="2000" dirty="0" err="1"/>
              <a:t>Zi</a:t>
            </a:r>
            <a:r>
              <a:rPr lang="en-US" sz="2000" dirty="0"/>
              <a:t>, </a:t>
            </a:r>
            <a:r>
              <a:rPr lang="en-US" sz="2000" dirty="0" err="1"/>
              <a:t>Fructus</a:t>
            </a:r>
            <a:r>
              <a:rPr lang="en-US" sz="2000" dirty="0"/>
              <a:t> </a:t>
            </a:r>
            <a:r>
              <a:rPr lang="en-US" sz="2000" dirty="0" err="1"/>
              <a:t>Schisandrae</a:t>
            </a:r>
            <a:r>
              <a:rPr lang="en-US" sz="2000" dirty="0"/>
              <a:t> </a:t>
            </a:r>
            <a:r>
              <a:rPr lang="en-US" sz="2000" dirty="0" err="1"/>
              <a:t>Chinensis</a:t>
            </a:r>
            <a:r>
              <a:rPr lang="en-US" sz="2000" dirty="0"/>
              <a:t>- -</a:t>
            </a:r>
            <a:r>
              <a:rPr lang="en-US" sz="2000" i="1" dirty="0"/>
              <a:t>Blackberry Roo</a:t>
            </a:r>
            <a:r>
              <a:rPr lang="en-US" sz="2000" dirty="0"/>
              <a:t>t</a:t>
            </a:r>
          </a:p>
          <a:p>
            <a:pPr lvl="4" eaLnBrk="1" hangingPunct="1">
              <a:lnSpc>
                <a:spcPct val="90000"/>
              </a:lnSpc>
              <a:defRPr/>
            </a:pPr>
            <a:endParaRPr lang="en-US" sz="1400" dirty="0"/>
          </a:p>
          <a:p>
            <a:pPr eaLnBrk="1" hangingPunct="1">
              <a:lnSpc>
                <a:spcPct val="90000"/>
              </a:lnSpc>
              <a:defRPr/>
            </a:pPr>
            <a:r>
              <a:rPr lang="en-US" sz="2000" dirty="0"/>
              <a:t>Ban </a:t>
            </a:r>
            <a:r>
              <a:rPr lang="en-US" sz="2000" dirty="0" err="1"/>
              <a:t>Lan</a:t>
            </a:r>
            <a:r>
              <a:rPr lang="en-US" sz="2000" dirty="0"/>
              <a:t> Gen, Radix </a:t>
            </a:r>
            <a:r>
              <a:rPr lang="en-US" sz="2000" dirty="0" err="1"/>
              <a:t>Istadis</a:t>
            </a:r>
            <a:r>
              <a:rPr lang="en-US" sz="2000" dirty="0"/>
              <a:t>- -</a:t>
            </a:r>
            <a:r>
              <a:rPr lang="en-US" sz="2000" i="1" dirty="0"/>
              <a:t>Lettuce</a:t>
            </a:r>
          </a:p>
          <a:p>
            <a:pPr lvl="4" eaLnBrk="1" hangingPunct="1">
              <a:lnSpc>
                <a:spcPct val="90000"/>
              </a:lnSpc>
              <a:defRPr/>
            </a:pPr>
            <a:endParaRPr lang="en-US" sz="1400" dirty="0"/>
          </a:p>
          <a:p>
            <a:pPr eaLnBrk="1" hangingPunct="1">
              <a:lnSpc>
                <a:spcPct val="90000"/>
              </a:lnSpc>
              <a:defRPr/>
            </a:pPr>
            <a:r>
              <a:rPr lang="en-US" sz="2000" dirty="0"/>
              <a:t>Yin Chen </a:t>
            </a:r>
            <a:r>
              <a:rPr lang="en-US" sz="2000" dirty="0" err="1"/>
              <a:t>Hao</a:t>
            </a:r>
            <a:r>
              <a:rPr lang="en-US" sz="2000" dirty="0"/>
              <a:t>, </a:t>
            </a:r>
            <a:r>
              <a:rPr lang="en-US" sz="2000" dirty="0" err="1"/>
              <a:t>Herba</a:t>
            </a:r>
            <a:r>
              <a:rPr lang="en-US" sz="2000" dirty="0"/>
              <a:t> </a:t>
            </a:r>
            <a:r>
              <a:rPr lang="en-US" sz="2000" dirty="0" err="1"/>
              <a:t>Aremisiae</a:t>
            </a:r>
            <a:r>
              <a:rPr lang="en-US" sz="2000" dirty="0"/>
              <a:t> </a:t>
            </a:r>
            <a:r>
              <a:rPr lang="en-US" sz="2000" dirty="0" err="1"/>
              <a:t>Capillaris</a:t>
            </a:r>
            <a:r>
              <a:rPr lang="en-US" sz="2000" dirty="0"/>
              <a:t>- -</a:t>
            </a:r>
            <a:r>
              <a:rPr lang="en-US" sz="2000" i="1" dirty="0" err="1"/>
              <a:t>Cordyceps</a:t>
            </a:r>
            <a:endParaRPr lang="en-US" sz="2000" i="1" dirty="0"/>
          </a:p>
          <a:p>
            <a:pPr lvl="4" eaLnBrk="1" hangingPunct="1">
              <a:lnSpc>
                <a:spcPct val="90000"/>
              </a:lnSpc>
              <a:defRPr/>
            </a:pPr>
            <a:endParaRPr lang="en-US" sz="1400" dirty="0"/>
          </a:p>
          <a:p>
            <a:pPr eaLnBrk="1" hangingPunct="1">
              <a:lnSpc>
                <a:spcPct val="90000"/>
              </a:lnSpc>
              <a:defRPr/>
            </a:pPr>
            <a:r>
              <a:rPr lang="en-US" sz="2000" dirty="0"/>
              <a:t>Chi </a:t>
            </a:r>
            <a:r>
              <a:rPr lang="en-US" sz="2000" dirty="0" err="1"/>
              <a:t>Shao</a:t>
            </a:r>
            <a:r>
              <a:rPr lang="en-US" sz="2000" dirty="0"/>
              <a:t>, Radix </a:t>
            </a:r>
            <a:r>
              <a:rPr lang="en-US" sz="2000" dirty="0" err="1"/>
              <a:t>Rubrus</a:t>
            </a:r>
            <a:r>
              <a:rPr lang="en-US" sz="2000" dirty="0"/>
              <a:t> </a:t>
            </a:r>
            <a:r>
              <a:rPr lang="en-US" sz="2000" dirty="0" err="1"/>
              <a:t>Paeoniae</a:t>
            </a:r>
            <a:r>
              <a:rPr lang="en-US" sz="2000" dirty="0"/>
              <a:t> </a:t>
            </a:r>
            <a:r>
              <a:rPr lang="en-US" sz="2000" dirty="0" err="1"/>
              <a:t>Lactiflorae</a:t>
            </a:r>
            <a:r>
              <a:rPr lang="en-US" sz="2000" dirty="0"/>
              <a:t>- -</a:t>
            </a:r>
            <a:r>
              <a:rPr lang="en-US" sz="2000" i="1" dirty="0"/>
              <a:t>Tomato</a:t>
            </a:r>
          </a:p>
          <a:p>
            <a:pPr lvl="4" eaLnBrk="1" hangingPunct="1">
              <a:lnSpc>
                <a:spcPct val="90000"/>
              </a:lnSpc>
              <a:defRPr/>
            </a:pPr>
            <a:endParaRPr lang="en-US" sz="1400" dirty="0"/>
          </a:p>
          <a:p>
            <a:pPr eaLnBrk="1" hangingPunct="1">
              <a:lnSpc>
                <a:spcPct val="90000"/>
              </a:lnSpc>
              <a:defRPr/>
            </a:pPr>
            <a:r>
              <a:rPr lang="en-US" sz="2000" dirty="0" err="1"/>
              <a:t>Tian</a:t>
            </a:r>
            <a:r>
              <a:rPr lang="en-US" sz="2000" dirty="0"/>
              <a:t> Zhu Huang, </a:t>
            </a:r>
            <a:r>
              <a:rPr lang="en-US" sz="2000" dirty="0" err="1"/>
              <a:t>Concretio</a:t>
            </a:r>
            <a:r>
              <a:rPr lang="en-US" sz="2000" dirty="0"/>
              <a:t> </a:t>
            </a:r>
            <a:r>
              <a:rPr lang="en-US" sz="2000" dirty="0" err="1"/>
              <a:t>Silicea</a:t>
            </a:r>
            <a:r>
              <a:rPr lang="en-US" sz="2000" dirty="0"/>
              <a:t> </a:t>
            </a:r>
            <a:r>
              <a:rPr lang="en-US" sz="2000" dirty="0" err="1"/>
              <a:t>Bambusae</a:t>
            </a:r>
            <a:r>
              <a:rPr lang="en-US" sz="2000" dirty="0"/>
              <a:t>- -</a:t>
            </a:r>
            <a:r>
              <a:rPr lang="en-US" sz="2000" i="1" dirty="0"/>
              <a:t>Almond</a:t>
            </a:r>
          </a:p>
          <a:p>
            <a:pPr lvl="4" eaLnBrk="1" hangingPunct="1">
              <a:lnSpc>
                <a:spcPct val="90000"/>
              </a:lnSpc>
              <a:defRPr/>
            </a:pPr>
            <a:endParaRPr lang="en-US" sz="1400" dirty="0"/>
          </a:p>
          <a:p>
            <a:pPr eaLnBrk="1" hangingPunct="1">
              <a:lnSpc>
                <a:spcPct val="90000"/>
              </a:lnSpc>
              <a:defRPr/>
            </a:pPr>
            <a:r>
              <a:rPr lang="en-US" sz="2000" dirty="0" err="1"/>
              <a:t>Gan</a:t>
            </a:r>
            <a:r>
              <a:rPr lang="en-US" sz="2000" dirty="0"/>
              <a:t> Cao, Radix </a:t>
            </a:r>
            <a:r>
              <a:rPr lang="en-US" sz="2000" dirty="0" err="1"/>
              <a:t>Glycyrrhizae</a:t>
            </a:r>
            <a:r>
              <a:rPr lang="en-US" sz="2000" dirty="0"/>
              <a:t>- -</a:t>
            </a:r>
            <a:r>
              <a:rPr lang="en-US" sz="2000" i="1" dirty="0"/>
              <a:t>Pumpkin</a:t>
            </a:r>
          </a:p>
          <a:p>
            <a:pPr lvl="4" eaLnBrk="1" hangingPunct="1">
              <a:lnSpc>
                <a:spcPct val="90000"/>
              </a:lnSpc>
              <a:defRPr/>
            </a:pPr>
            <a:endParaRPr lang="en-US" sz="1400" dirty="0"/>
          </a:p>
          <a:p>
            <a:pPr eaLnBrk="1" hangingPunct="1">
              <a:lnSpc>
                <a:spcPct val="90000"/>
              </a:lnSpc>
              <a:defRPr/>
            </a:pPr>
            <a:r>
              <a:rPr lang="en-US" sz="2000" dirty="0"/>
              <a:t>Chui Pen Cao, </a:t>
            </a:r>
            <a:r>
              <a:rPr lang="en-US" sz="2000" dirty="0" err="1"/>
              <a:t>Herba</a:t>
            </a:r>
            <a:r>
              <a:rPr lang="en-US" sz="2000" dirty="0"/>
              <a:t> </a:t>
            </a:r>
            <a:r>
              <a:rPr lang="en-US" sz="2000" dirty="0" err="1"/>
              <a:t>Sedi</a:t>
            </a:r>
            <a:r>
              <a:rPr lang="en-US" sz="2000" dirty="0"/>
              <a:t> </a:t>
            </a:r>
            <a:r>
              <a:rPr lang="en-US" sz="2000" dirty="0" err="1"/>
              <a:t>Sarmentosi</a:t>
            </a:r>
            <a:r>
              <a:rPr lang="en-US" sz="2000" dirty="0"/>
              <a:t>- -</a:t>
            </a:r>
            <a:r>
              <a:rPr lang="en-US" sz="2000" i="1" dirty="0"/>
              <a:t>Asparagus</a:t>
            </a:r>
          </a:p>
          <a:p>
            <a:pPr lvl="4" eaLnBrk="1" hangingPunct="1">
              <a:lnSpc>
                <a:spcPct val="90000"/>
              </a:lnSpc>
              <a:defRPr/>
            </a:pPr>
            <a:endParaRPr lang="en-US" sz="1400" dirty="0"/>
          </a:p>
          <a:p>
            <a:pPr eaLnBrk="1" hangingPunct="1">
              <a:lnSpc>
                <a:spcPct val="90000"/>
              </a:lnSpc>
              <a:defRPr/>
            </a:pPr>
            <a:r>
              <a:rPr lang="en-US" sz="2000" dirty="0"/>
              <a:t>Dang </a:t>
            </a:r>
            <a:r>
              <a:rPr lang="en-US" sz="2000" dirty="0" err="1"/>
              <a:t>Gui</a:t>
            </a:r>
            <a:r>
              <a:rPr lang="en-US" sz="2000" dirty="0"/>
              <a:t>, Radix </a:t>
            </a:r>
            <a:r>
              <a:rPr lang="en-US" sz="2000" dirty="0" err="1"/>
              <a:t>Angelicae</a:t>
            </a:r>
            <a:r>
              <a:rPr lang="en-US" sz="2000" dirty="0"/>
              <a:t> </a:t>
            </a:r>
            <a:r>
              <a:rPr lang="en-US" sz="2000" dirty="0" err="1"/>
              <a:t>Sinensis</a:t>
            </a:r>
            <a:r>
              <a:rPr lang="en-US" sz="2000" dirty="0"/>
              <a:t>- -</a:t>
            </a:r>
            <a:r>
              <a:rPr lang="en-US" sz="2000" i="1" dirty="0"/>
              <a:t>Garlic</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eaLnBrk="1" hangingPunct="1">
              <a:defRPr/>
            </a:pPr>
            <a:r>
              <a:rPr lang="en-US"/>
              <a:t>Liver Pathoetiology in TCVM</a:t>
            </a:r>
          </a:p>
        </p:txBody>
      </p:sp>
      <p:sp>
        <p:nvSpPr>
          <p:cNvPr id="530435" name="Rectangle 3"/>
          <p:cNvSpPr>
            <a:spLocks noGrp="1" noChangeArrowheads="1"/>
          </p:cNvSpPr>
          <p:nvPr>
            <p:ph type="body" idx="1"/>
          </p:nvPr>
        </p:nvSpPr>
        <p:spPr>
          <a:xfrm>
            <a:off x="889000" y="1397000"/>
            <a:ext cx="7924800" cy="4572000"/>
          </a:xfrm>
        </p:spPr>
        <p:txBody>
          <a:bodyPr/>
          <a:lstStyle/>
          <a:p>
            <a:pPr eaLnBrk="1" hangingPunct="1">
              <a:lnSpc>
                <a:spcPct val="80000"/>
              </a:lnSpc>
              <a:defRPr/>
            </a:pPr>
            <a:r>
              <a:rPr lang="en-US" sz="2400"/>
              <a:t>Li Qi, perverse Qi, refers to contagious evil Qi</a:t>
            </a:r>
          </a:p>
          <a:p>
            <a:pPr lvl="1" eaLnBrk="1" hangingPunct="1">
              <a:lnSpc>
                <a:spcPct val="80000"/>
              </a:lnSpc>
              <a:defRPr/>
            </a:pPr>
            <a:r>
              <a:rPr lang="en-US" sz="2000"/>
              <a:t>Damp and Hot in nature, lodges in the Blood</a:t>
            </a:r>
          </a:p>
          <a:p>
            <a:pPr lvl="1" eaLnBrk="1" hangingPunct="1">
              <a:lnSpc>
                <a:spcPct val="80000"/>
              </a:lnSpc>
              <a:defRPr/>
            </a:pPr>
            <a:r>
              <a:rPr lang="en-US" sz="2000"/>
              <a:t>Damages Blood, consumes Qi</a:t>
            </a:r>
          </a:p>
          <a:p>
            <a:pPr lvl="1" eaLnBrk="1" hangingPunct="1">
              <a:lnSpc>
                <a:spcPct val="80000"/>
              </a:lnSpc>
              <a:defRPr/>
            </a:pPr>
            <a:r>
              <a:rPr lang="en-US" sz="2000"/>
              <a:t>Obstructs the free flow of Qi and Blood</a:t>
            </a:r>
          </a:p>
          <a:p>
            <a:pPr lvl="4" eaLnBrk="1" hangingPunct="1">
              <a:lnSpc>
                <a:spcPct val="80000"/>
              </a:lnSpc>
              <a:defRPr/>
            </a:pPr>
            <a:endParaRPr lang="en-US" sz="1600"/>
          </a:p>
          <a:p>
            <a:pPr eaLnBrk="1" hangingPunct="1">
              <a:lnSpc>
                <a:spcPct val="80000"/>
              </a:lnSpc>
              <a:defRPr/>
            </a:pPr>
            <a:r>
              <a:rPr lang="en-US" sz="2400"/>
              <a:t>Inappropriate Diet</a:t>
            </a:r>
          </a:p>
          <a:p>
            <a:pPr lvl="1" eaLnBrk="1" hangingPunct="1">
              <a:lnSpc>
                <a:spcPct val="80000"/>
              </a:lnSpc>
              <a:defRPr/>
            </a:pPr>
            <a:r>
              <a:rPr lang="en-US" sz="2000"/>
              <a:t>Damages Spleen, engenders Dampness</a:t>
            </a:r>
          </a:p>
          <a:p>
            <a:pPr lvl="1" eaLnBrk="1" hangingPunct="1">
              <a:lnSpc>
                <a:spcPct val="80000"/>
              </a:lnSpc>
              <a:defRPr/>
            </a:pPr>
            <a:r>
              <a:rPr lang="en-US" sz="2000"/>
              <a:t>Cooks and transforms Heat</a:t>
            </a:r>
          </a:p>
          <a:p>
            <a:pPr lvl="4" eaLnBrk="1" hangingPunct="1">
              <a:lnSpc>
                <a:spcPct val="80000"/>
              </a:lnSpc>
              <a:defRPr/>
            </a:pPr>
            <a:endParaRPr lang="en-US" sz="1600"/>
          </a:p>
          <a:p>
            <a:pPr eaLnBrk="1" hangingPunct="1">
              <a:lnSpc>
                <a:spcPct val="80000"/>
              </a:lnSpc>
              <a:defRPr/>
            </a:pPr>
            <a:r>
              <a:rPr lang="en-US" sz="2400"/>
              <a:t>Emotional Stress</a:t>
            </a:r>
          </a:p>
          <a:p>
            <a:pPr lvl="1" eaLnBrk="1" hangingPunct="1">
              <a:lnSpc>
                <a:spcPct val="80000"/>
              </a:lnSpc>
              <a:defRPr/>
            </a:pPr>
            <a:r>
              <a:rPr lang="en-US" sz="2000"/>
              <a:t>Chronic Stagnation transforms Heat</a:t>
            </a:r>
          </a:p>
          <a:p>
            <a:pPr lvl="1" eaLnBrk="1" hangingPunct="1">
              <a:lnSpc>
                <a:spcPct val="80000"/>
              </a:lnSpc>
              <a:defRPr/>
            </a:pPr>
            <a:r>
              <a:rPr lang="en-US" sz="2000"/>
              <a:t>Stressed Liver attacks Spleen</a:t>
            </a:r>
          </a:p>
          <a:p>
            <a:pPr lvl="1" eaLnBrk="1" hangingPunct="1">
              <a:lnSpc>
                <a:spcPct val="80000"/>
              </a:lnSpc>
              <a:defRPr/>
            </a:pPr>
            <a:r>
              <a:rPr lang="en-US" sz="2000"/>
              <a:t>Spleen Deficiency engenders Damp which binds with Heat</a:t>
            </a:r>
          </a:p>
          <a:p>
            <a:pPr lvl="1" eaLnBrk="1" hangingPunct="1">
              <a:lnSpc>
                <a:spcPct val="80000"/>
              </a:lnSpc>
              <a:defRPr/>
            </a:pPr>
            <a:endParaRPr lang="en-US" sz="2000"/>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pPr eaLnBrk="1" hangingPunct="1">
              <a:defRPr/>
            </a:pPr>
            <a:r>
              <a:rPr lang="en-US"/>
              <a:t>Herbs to Regulate Transaminase</a:t>
            </a:r>
          </a:p>
        </p:txBody>
      </p:sp>
      <p:sp>
        <p:nvSpPr>
          <p:cNvPr id="626691" name="Rectangle 3"/>
          <p:cNvSpPr>
            <a:spLocks noGrp="1" noChangeArrowheads="1"/>
          </p:cNvSpPr>
          <p:nvPr>
            <p:ph type="body" idx="1"/>
          </p:nvPr>
        </p:nvSpPr>
        <p:spPr>
          <a:xfrm>
            <a:off x="1003300" y="1434353"/>
            <a:ext cx="7924800" cy="4930587"/>
          </a:xfrm>
        </p:spPr>
        <p:txBody>
          <a:bodyPr/>
          <a:lstStyle/>
          <a:p>
            <a:pPr eaLnBrk="1" hangingPunct="1">
              <a:lnSpc>
                <a:spcPct val="80000"/>
              </a:lnSpc>
              <a:defRPr/>
            </a:pPr>
            <a:r>
              <a:rPr lang="en-US" sz="2000" dirty="0" err="1"/>
              <a:t>Bai</a:t>
            </a:r>
            <a:r>
              <a:rPr lang="en-US" sz="2000" dirty="0"/>
              <a:t> Jiang Cao, </a:t>
            </a:r>
            <a:r>
              <a:rPr lang="en-US" sz="2000" dirty="0" err="1"/>
              <a:t>Herba</a:t>
            </a:r>
            <a:r>
              <a:rPr lang="en-US" sz="2000" dirty="0"/>
              <a:t> </a:t>
            </a:r>
            <a:r>
              <a:rPr lang="en-US" sz="2000" dirty="0" err="1"/>
              <a:t>Patriniae</a:t>
            </a:r>
            <a:r>
              <a:rPr lang="en-US" sz="2000" dirty="0"/>
              <a:t> </a:t>
            </a:r>
            <a:r>
              <a:rPr lang="en-US" sz="2000" dirty="0" err="1"/>
              <a:t>Heterophyllae</a:t>
            </a:r>
            <a:r>
              <a:rPr lang="en-US" sz="2000" dirty="0"/>
              <a:t>- -</a:t>
            </a:r>
            <a:r>
              <a:rPr lang="en-US" sz="2000" i="1" dirty="0"/>
              <a:t>Celery</a:t>
            </a:r>
          </a:p>
          <a:p>
            <a:pPr lvl="4" eaLnBrk="1" hangingPunct="1">
              <a:lnSpc>
                <a:spcPct val="80000"/>
              </a:lnSpc>
              <a:defRPr/>
            </a:pPr>
            <a:endParaRPr lang="en-US" sz="1400" dirty="0"/>
          </a:p>
          <a:p>
            <a:pPr eaLnBrk="1" hangingPunct="1">
              <a:lnSpc>
                <a:spcPct val="80000"/>
              </a:lnSpc>
              <a:defRPr/>
            </a:pPr>
            <a:r>
              <a:rPr lang="en-US" sz="2000" dirty="0" err="1"/>
              <a:t>Hu</a:t>
            </a:r>
            <a:r>
              <a:rPr lang="en-US" sz="2000" dirty="0"/>
              <a:t> Zhang, </a:t>
            </a:r>
            <a:r>
              <a:rPr lang="en-US" sz="2000" dirty="0" err="1"/>
              <a:t>Radixx</a:t>
            </a:r>
            <a:r>
              <a:rPr lang="en-US" sz="2000" dirty="0"/>
              <a:t> Ex </a:t>
            </a:r>
            <a:r>
              <a:rPr lang="en-US" sz="2000" dirty="0" err="1"/>
              <a:t>Rhizoma</a:t>
            </a:r>
            <a:r>
              <a:rPr lang="en-US" sz="2000" dirty="0"/>
              <a:t> </a:t>
            </a:r>
            <a:r>
              <a:rPr lang="en-US" sz="2000" dirty="0" err="1"/>
              <a:t>Polygoni</a:t>
            </a:r>
            <a:r>
              <a:rPr lang="en-US" sz="2000" dirty="0"/>
              <a:t> </a:t>
            </a:r>
            <a:r>
              <a:rPr lang="en-US" sz="2000" dirty="0" err="1"/>
              <a:t>Cuspidati</a:t>
            </a:r>
            <a:r>
              <a:rPr lang="en-US" sz="2000" dirty="0"/>
              <a:t>- -</a:t>
            </a:r>
            <a:r>
              <a:rPr lang="en-US" sz="2000" i="1" dirty="0"/>
              <a:t>Turmeric</a:t>
            </a:r>
          </a:p>
          <a:p>
            <a:pPr lvl="4" eaLnBrk="1" hangingPunct="1">
              <a:lnSpc>
                <a:spcPct val="80000"/>
              </a:lnSpc>
              <a:defRPr/>
            </a:pPr>
            <a:endParaRPr lang="en-US" sz="1400" dirty="0"/>
          </a:p>
          <a:p>
            <a:pPr eaLnBrk="1" hangingPunct="1">
              <a:lnSpc>
                <a:spcPct val="80000"/>
              </a:lnSpc>
              <a:defRPr/>
            </a:pPr>
            <a:r>
              <a:rPr lang="en-US" sz="2000" dirty="0"/>
              <a:t>Huang </a:t>
            </a:r>
            <a:r>
              <a:rPr lang="en-US" sz="2000" dirty="0" err="1"/>
              <a:t>Lian</a:t>
            </a:r>
            <a:r>
              <a:rPr lang="en-US" sz="2000" dirty="0"/>
              <a:t>, </a:t>
            </a:r>
            <a:r>
              <a:rPr lang="en-US" sz="2000" dirty="0" err="1"/>
              <a:t>Rhizoma</a:t>
            </a:r>
            <a:r>
              <a:rPr lang="en-US" sz="2000" dirty="0"/>
              <a:t> </a:t>
            </a:r>
            <a:r>
              <a:rPr lang="en-US" sz="2000" dirty="0" err="1"/>
              <a:t>Coptidis</a:t>
            </a:r>
            <a:r>
              <a:rPr lang="en-US" sz="2000" dirty="0"/>
              <a:t> </a:t>
            </a:r>
            <a:r>
              <a:rPr lang="en-US" sz="2000" dirty="0" err="1"/>
              <a:t>Chinensis</a:t>
            </a:r>
            <a:r>
              <a:rPr lang="en-US" sz="2000" dirty="0"/>
              <a:t>- -</a:t>
            </a:r>
            <a:r>
              <a:rPr lang="en-US" sz="2000" i="1" dirty="0"/>
              <a:t>Millet</a:t>
            </a:r>
          </a:p>
          <a:p>
            <a:pPr lvl="4" eaLnBrk="1" hangingPunct="1">
              <a:lnSpc>
                <a:spcPct val="80000"/>
              </a:lnSpc>
              <a:defRPr/>
            </a:pPr>
            <a:endParaRPr lang="en-US" sz="1400" dirty="0"/>
          </a:p>
          <a:p>
            <a:pPr eaLnBrk="1" hangingPunct="1">
              <a:lnSpc>
                <a:spcPct val="80000"/>
              </a:lnSpc>
              <a:defRPr/>
            </a:pPr>
            <a:r>
              <a:rPr lang="en-US" sz="2000" dirty="0"/>
              <a:t>Huang </a:t>
            </a:r>
            <a:r>
              <a:rPr lang="en-US" sz="2000" dirty="0" err="1"/>
              <a:t>Bai</a:t>
            </a:r>
            <a:r>
              <a:rPr lang="en-US" sz="2000" dirty="0"/>
              <a:t>, Cortex </a:t>
            </a:r>
            <a:r>
              <a:rPr lang="en-US" sz="2000" dirty="0" err="1"/>
              <a:t>Phellodendri</a:t>
            </a:r>
            <a:r>
              <a:rPr lang="en-US" sz="2000" dirty="0"/>
              <a:t>- -</a:t>
            </a:r>
            <a:r>
              <a:rPr lang="en-US" sz="2000" i="1" dirty="0"/>
              <a:t>Bamboo Shoots</a:t>
            </a:r>
          </a:p>
          <a:p>
            <a:pPr lvl="4" eaLnBrk="1" hangingPunct="1">
              <a:lnSpc>
                <a:spcPct val="80000"/>
              </a:lnSpc>
              <a:defRPr/>
            </a:pPr>
            <a:endParaRPr lang="en-US" sz="1400" dirty="0"/>
          </a:p>
          <a:p>
            <a:pPr eaLnBrk="1" hangingPunct="1">
              <a:lnSpc>
                <a:spcPct val="80000"/>
              </a:lnSpc>
              <a:defRPr/>
            </a:pPr>
            <a:r>
              <a:rPr lang="en-US" sz="2000" dirty="0"/>
              <a:t>Long Dan Cao, Radix </a:t>
            </a:r>
            <a:r>
              <a:rPr lang="en-US" sz="2000" dirty="0" err="1"/>
              <a:t>Gentianae</a:t>
            </a:r>
            <a:r>
              <a:rPr lang="en-US" sz="2000" dirty="0"/>
              <a:t> </a:t>
            </a:r>
            <a:r>
              <a:rPr lang="en-US" sz="2000" dirty="0" err="1"/>
              <a:t>Scabrae</a:t>
            </a:r>
            <a:r>
              <a:rPr lang="en-US" sz="2000" dirty="0"/>
              <a:t>- -</a:t>
            </a:r>
            <a:r>
              <a:rPr lang="en-US" sz="2000" i="1" dirty="0"/>
              <a:t>Dandelion</a:t>
            </a:r>
          </a:p>
          <a:p>
            <a:pPr lvl="4" eaLnBrk="1" hangingPunct="1">
              <a:lnSpc>
                <a:spcPct val="80000"/>
              </a:lnSpc>
              <a:defRPr/>
            </a:pPr>
            <a:endParaRPr lang="en-US" sz="1400" dirty="0"/>
          </a:p>
          <a:p>
            <a:pPr eaLnBrk="1" hangingPunct="1">
              <a:lnSpc>
                <a:spcPct val="80000"/>
              </a:lnSpc>
              <a:defRPr/>
            </a:pPr>
            <a:r>
              <a:rPr lang="en-US" sz="2000" dirty="0"/>
              <a:t>Fu Ling, </a:t>
            </a:r>
            <a:r>
              <a:rPr lang="en-US" sz="2000" dirty="0" err="1"/>
              <a:t>Sclerotium</a:t>
            </a:r>
            <a:r>
              <a:rPr lang="en-US" sz="2000" dirty="0"/>
              <a:t> </a:t>
            </a:r>
            <a:r>
              <a:rPr lang="en-US" sz="2000" dirty="0" err="1"/>
              <a:t>Poriae</a:t>
            </a:r>
            <a:r>
              <a:rPr lang="en-US" sz="2000" dirty="0"/>
              <a:t> </a:t>
            </a:r>
            <a:r>
              <a:rPr lang="en-US" sz="2000" dirty="0" err="1"/>
              <a:t>Cocos</a:t>
            </a:r>
            <a:r>
              <a:rPr lang="en-US" sz="2000" dirty="0"/>
              <a:t>- -</a:t>
            </a:r>
            <a:r>
              <a:rPr lang="en-US" sz="2000" i="1" dirty="0"/>
              <a:t>Carrots</a:t>
            </a:r>
          </a:p>
          <a:p>
            <a:pPr lvl="4" eaLnBrk="1" hangingPunct="1">
              <a:lnSpc>
                <a:spcPct val="80000"/>
              </a:lnSpc>
              <a:defRPr/>
            </a:pPr>
            <a:endParaRPr lang="en-US" sz="1400" dirty="0"/>
          </a:p>
          <a:p>
            <a:pPr eaLnBrk="1" hangingPunct="1">
              <a:lnSpc>
                <a:spcPct val="80000"/>
              </a:lnSpc>
              <a:defRPr/>
            </a:pPr>
            <a:r>
              <a:rPr lang="en-US" sz="2000" dirty="0" err="1"/>
              <a:t>Sheng</a:t>
            </a:r>
            <a:r>
              <a:rPr lang="en-US" sz="2000" dirty="0"/>
              <a:t> Ma, </a:t>
            </a:r>
            <a:r>
              <a:rPr lang="en-US" sz="2000" dirty="0" err="1"/>
              <a:t>Rhizoma</a:t>
            </a:r>
            <a:r>
              <a:rPr lang="en-US" sz="2000" dirty="0"/>
              <a:t> </a:t>
            </a:r>
            <a:r>
              <a:rPr lang="en-US" sz="2000" dirty="0" err="1"/>
              <a:t>Cimicifugae</a:t>
            </a:r>
            <a:r>
              <a:rPr lang="en-US" sz="2000" dirty="0"/>
              <a:t>- -</a:t>
            </a:r>
            <a:r>
              <a:rPr lang="en-US" sz="2000" i="1" dirty="0" err="1"/>
              <a:t>Mung</a:t>
            </a:r>
            <a:r>
              <a:rPr lang="en-US" sz="2000" i="1" dirty="0"/>
              <a:t> beans</a:t>
            </a:r>
          </a:p>
          <a:p>
            <a:pPr lvl="4" eaLnBrk="1" hangingPunct="1">
              <a:lnSpc>
                <a:spcPct val="80000"/>
              </a:lnSpc>
              <a:defRPr/>
            </a:pPr>
            <a:endParaRPr lang="en-US" sz="1400" dirty="0"/>
          </a:p>
          <a:p>
            <a:pPr eaLnBrk="1" hangingPunct="1">
              <a:lnSpc>
                <a:spcPct val="80000"/>
              </a:lnSpc>
              <a:defRPr/>
            </a:pPr>
            <a:r>
              <a:rPr lang="en-US" sz="2000" dirty="0" err="1"/>
              <a:t>Ge</a:t>
            </a:r>
            <a:r>
              <a:rPr lang="en-US" sz="2000" dirty="0"/>
              <a:t> Gen, Radix </a:t>
            </a:r>
            <a:r>
              <a:rPr lang="en-US" sz="2000" dirty="0" err="1"/>
              <a:t>Puerariae</a:t>
            </a:r>
            <a:r>
              <a:rPr lang="en-US" sz="2000" dirty="0"/>
              <a:t>- -</a:t>
            </a:r>
            <a:r>
              <a:rPr lang="en-US" sz="2000" i="1" dirty="0"/>
              <a:t>Rabbit</a:t>
            </a:r>
          </a:p>
          <a:p>
            <a:pPr lvl="4" eaLnBrk="1" hangingPunct="1">
              <a:lnSpc>
                <a:spcPct val="80000"/>
              </a:lnSpc>
              <a:defRPr/>
            </a:pPr>
            <a:endParaRPr lang="en-US" sz="1400" dirty="0"/>
          </a:p>
          <a:p>
            <a:pPr eaLnBrk="1" hangingPunct="1">
              <a:lnSpc>
                <a:spcPct val="80000"/>
              </a:lnSpc>
              <a:defRPr/>
            </a:pPr>
            <a:r>
              <a:rPr lang="en-US" sz="2000" dirty="0"/>
              <a:t>Ling </a:t>
            </a:r>
            <a:r>
              <a:rPr lang="en-US" sz="2000" dirty="0" err="1"/>
              <a:t>Zhi</a:t>
            </a:r>
            <a:r>
              <a:rPr lang="en-US" sz="2000" dirty="0"/>
              <a:t>, </a:t>
            </a:r>
            <a:r>
              <a:rPr lang="en-US" sz="2000" dirty="0" err="1"/>
              <a:t>Fructificatio</a:t>
            </a:r>
            <a:r>
              <a:rPr lang="en-US" sz="2000" dirty="0"/>
              <a:t> </a:t>
            </a:r>
            <a:r>
              <a:rPr lang="en-US" sz="2000" dirty="0" err="1"/>
              <a:t>Ganodermae</a:t>
            </a:r>
            <a:r>
              <a:rPr lang="en-US" sz="2000" dirty="0"/>
              <a:t> </a:t>
            </a:r>
            <a:r>
              <a:rPr lang="en-US" sz="2000" dirty="0" err="1"/>
              <a:t>Lucidi</a:t>
            </a:r>
            <a:r>
              <a:rPr lang="en-US" sz="2000" dirty="0"/>
              <a:t>- -</a:t>
            </a:r>
            <a:r>
              <a:rPr lang="en-US" sz="2000" i="1" dirty="0"/>
              <a:t>Ginger</a:t>
            </a:r>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pPr eaLnBrk="1" hangingPunct="1">
              <a:defRPr/>
            </a:pPr>
            <a:r>
              <a:rPr lang="en-US"/>
              <a:t>Lowering ALT and AST</a:t>
            </a:r>
          </a:p>
        </p:txBody>
      </p:sp>
      <p:sp>
        <p:nvSpPr>
          <p:cNvPr id="628739" name="Rectangle 3"/>
          <p:cNvSpPr>
            <a:spLocks noGrp="1" noChangeArrowheads="1"/>
          </p:cNvSpPr>
          <p:nvPr>
            <p:ph type="body" idx="1"/>
          </p:nvPr>
        </p:nvSpPr>
        <p:spPr/>
        <p:txBody>
          <a:bodyPr/>
          <a:lstStyle/>
          <a:p>
            <a:pPr eaLnBrk="1" hangingPunct="1">
              <a:lnSpc>
                <a:spcPct val="90000"/>
              </a:lnSpc>
              <a:defRPr/>
            </a:pPr>
            <a:r>
              <a:rPr lang="en-US" sz="1800" dirty="0"/>
              <a:t>Wu Wei </a:t>
            </a:r>
            <a:r>
              <a:rPr lang="en-US" sz="1800" dirty="0" err="1"/>
              <a:t>Zi</a:t>
            </a:r>
            <a:r>
              <a:rPr lang="en-US" sz="1800" dirty="0"/>
              <a:t>, </a:t>
            </a:r>
            <a:r>
              <a:rPr lang="en-US" sz="1800" dirty="0" err="1"/>
              <a:t>Fructus</a:t>
            </a:r>
            <a:r>
              <a:rPr lang="en-US" sz="1800" dirty="0"/>
              <a:t> </a:t>
            </a:r>
            <a:r>
              <a:rPr lang="en-US" sz="1800" dirty="0" err="1"/>
              <a:t>Schisandrae</a:t>
            </a:r>
            <a:r>
              <a:rPr lang="en-US" sz="1800" dirty="0"/>
              <a:t> </a:t>
            </a:r>
            <a:r>
              <a:rPr lang="en-US" sz="1800" dirty="0" err="1"/>
              <a:t>Chinensis</a:t>
            </a:r>
            <a:r>
              <a:rPr lang="en-US" sz="1800" dirty="0"/>
              <a:t>- -</a:t>
            </a:r>
            <a:r>
              <a:rPr lang="en-US" sz="1800" i="1" dirty="0"/>
              <a:t>Blackberry root</a:t>
            </a:r>
          </a:p>
          <a:p>
            <a:pPr lvl="4" eaLnBrk="1" hangingPunct="1">
              <a:lnSpc>
                <a:spcPct val="90000"/>
              </a:lnSpc>
              <a:defRPr/>
            </a:pPr>
            <a:endParaRPr lang="en-US" sz="1200" dirty="0"/>
          </a:p>
          <a:p>
            <a:pPr eaLnBrk="1" hangingPunct="1">
              <a:lnSpc>
                <a:spcPct val="90000"/>
              </a:lnSpc>
              <a:defRPr/>
            </a:pPr>
            <a:r>
              <a:rPr lang="en-US" sz="1800" dirty="0"/>
              <a:t>Dang </a:t>
            </a:r>
            <a:r>
              <a:rPr lang="en-US" sz="1800" dirty="0" err="1"/>
              <a:t>Gui</a:t>
            </a:r>
            <a:r>
              <a:rPr lang="en-US" sz="1800" dirty="0"/>
              <a:t>, Radix </a:t>
            </a:r>
            <a:r>
              <a:rPr lang="en-US" sz="1800" dirty="0" err="1"/>
              <a:t>Angelicae</a:t>
            </a:r>
            <a:r>
              <a:rPr lang="en-US" sz="1800" dirty="0"/>
              <a:t> </a:t>
            </a:r>
            <a:r>
              <a:rPr lang="en-US" sz="1800" dirty="0" err="1"/>
              <a:t>Sinensis</a:t>
            </a:r>
            <a:r>
              <a:rPr lang="en-US" sz="1800" dirty="0"/>
              <a:t>- -</a:t>
            </a:r>
            <a:r>
              <a:rPr lang="en-US" sz="1800" i="1" dirty="0"/>
              <a:t>Garlic</a:t>
            </a:r>
          </a:p>
          <a:p>
            <a:pPr lvl="4" eaLnBrk="1" hangingPunct="1">
              <a:lnSpc>
                <a:spcPct val="90000"/>
              </a:lnSpc>
              <a:defRPr/>
            </a:pPr>
            <a:endParaRPr lang="en-US" sz="1200" dirty="0"/>
          </a:p>
          <a:p>
            <a:pPr eaLnBrk="1" hangingPunct="1">
              <a:lnSpc>
                <a:spcPct val="90000"/>
              </a:lnSpc>
              <a:defRPr/>
            </a:pPr>
            <a:r>
              <a:rPr lang="en-US" sz="1800" dirty="0"/>
              <a:t>Long Dan Cao, Radix </a:t>
            </a:r>
            <a:r>
              <a:rPr lang="en-US" sz="1800" dirty="0" err="1"/>
              <a:t>Gentianae</a:t>
            </a:r>
            <a:r>
              <a:rPr lang="en-US" sz="1800" dirty="0"/>
              <a:t> </a:t>
            </a:r>
            <a:r>
              <a:rPr lang="en-US" sz="1800" dirty="0" err="1"/>
              <a:t>Scabrae</a:t>
            </a:r>
            <a:r>
              <a:rPr lang="en-US" sz="1800" dirty="0"/>
              <a:t>- -</a:t>
            </a:r>
            <a:r>
              <a:rPr lang="en-US" sz="1800" i="1" dirty="0"/>
              <a:t>Dandelion</a:t>
            </a:r>
          </a:p>
          <a:p>
            <a:pPr lvl="4" eaLnBrk="1" hangingPunct="1">
              <a:lnSpc>
                <a:spcPct val="90000"/>
              </a:lnSpc>
              <a:defRPr/>
            </a:pPr>
            <a:endParaRPr lang="en-US" sz="1200" dirty="0"/>
          </a:p>
          <a:p>
            <a:pPr eaLnBrk="1" hangingPunct="1">
              <a:lnSpc>
                <a:spcPct val="90000"/>
              </a:lnSpc>
              <a:defRPr/>
            </a:pPr>
            <a:r>
              <a:rPr lang="en-US" sz="1800" dirty="0" err="1"/>
              <a:t>Gan</a:t>
            </a:r>
            <a:r>
              <a:rPr lang="en-US" sz="1800" dirty="0"/>
              <a:t> Cao, Radix </a:t>
            </a:r>
            <a:r>
              <a:rPr lang="en-US" sz="1800" dirty="0" err="1"/>
              <a:t>Glycyrrhizae</a:t>
            </a:r>
            <a:r>
              <a:rPr lang="en-US" sz="1800" dirty="0"/>
              <a:t>- -</a:t>
            </a:r>
            <a:r>
              <a:rPr lang="en-US" sz="1800" i="1" dirty="0"/>
              <a:t>Pumpkin</a:t>
            </a:r>
          </a:p>
          <a:p>
            <a:pPr lvl="4" eaLnBrk="1" hangingPunct="1">
              <a:lnSpc>
                <a:spcPct val="90000"/>
              </a:lnSpc>
              <a:defRPr/>
            </a:pPr>
            <a:endParaRPr lang="en-US" sz="1200" dirty="0"/>
          </a:p>
          <a:p>
            <a:pPr eaLnBrk="1" hangingPunct="1">
              <a:lnSpc>
                <a:spcPct val="90000"/>
              </a:lnSpc>
              <a:defRPr/>
            </a:pPr>
            <a:r>
              <a:rPr lang="en-US" sz="1800" dirty="0" err="1"/>
              <a:t>Bai</a:t>
            </a:r>
            <a:r>
              <a:rPr lang="en-US" sz="1800" dirty="0"/>
              <a:t> Jiang Cao, </a:t>
            </a:r>
            <a:r>
              <a:rPr lang="en-US" sz="1800" dirty="0" err="1"/>
              <a:t>Herba</a:t>
            </a:r>
            <a:r>
              <a:rPr lang="en-US" sz="1800" dirty="0"/>
              <a:t> </a:t>
            </a:r>
            <a:r>
              <a:rPr lang="en-US" sz="1800" dirty="0" err="1"/>
              <a:t>Patriniae</a:t>
            </a:r>
            <a:r>
              <a:rPr lang="en-US" sz="1800" dirty="0"/>
              <a:t> </a:t>
            </a:r>
            <a:r>
              <a:rPr lang="en-US" sz="1800" dirty="0" err="1"/>
              <a:t>Heterophyllae</a:t>
            </a:r>
            <a:r>
              <a:rPr lang="en-US" sz="1800" dirty="0"/>
              <a:t>- -</a:t>
            </a:r>
            <a:r>
              <a:rPr lang="en-US" sz="1800" i="1" dirty="0"/>
              <a:t>Celery</a:t>
            </a:r>
          </a:p>
          <a:p>
            <a:pPr lvl="4" eaLnBrk="1" hangingPunct="1">
              <a:lnSpc>
                <a:spcPct val="90000"/>
              </a:lnSpc>
              <a:defRPr/>
            </a:pPr>
            <a:endParaRPr lang="en-US" sz="1200" dirty="0"/>
          </a:p>
          <a:p>
            <a:pPr eaLnBrk="1" hangingPunct="1">
              <a:lnSpc>
                <a:spcPct val="90000"/>
              </a:lnSpc>
              <a:defRPr/>
            </a:pPr>
            <a:r>
              <a:rPr lang="en-US" sz="1800" dirty="0"/>
              <a:t>Ban </a:t>
            </a:r>
            <a:r>
              <a:rPr lang="en-US" sz="1800" dirty="0" err="1"/>
              <a:t>Lan</a:t>
            </a:r>
            <a:r>
              <a:rPr lang="en-US" sz="1800" dirty="0"/>
              <a:t> Gen, Radix </a:t>
            </a:r>
            <a:r>
              <a:rPr lang="en-US" sz="1800" dirty="0" err="1"/>
              <a:t>Istadis</a:t>
            </a:r>
            <a:r>
              <a:rPr lang="en-US" sz="1800" dirty="0"/>
              <a:t>- -</a:t>
            </a:r>
            <a:r>
              <a:rPr lang="en-US" sz="1800" i="1" dirty="0"/>
              <a:t>Lettuce</a:t>
            </a:r>
          </a:p>
          <a:p>
            <a:pPr lvl="4" eaLnBrk="1" hangingPunct="1">
              <a:lnSpc>
                <a:spcPct val="90000"/>
              </a:lnSpc>
              <a:defRPr/>
            </a:pPr>
            <a:endParaRPr lang="en-US" sz="1200" dirty="0"/>
          </a:p>
          <a:p>
            <a:pPr eaLnBrk="1" hangingPunct="1">
              <a:lnSpc>
                <a:spcPct val="90000"/>
              </a:lnSpc>
              <a:defRPr/>
            </a:pPr>
            <a:r>
              <a:rPr lang="en-US" sz="1800" dirty="0" err="1"/>
              <a:t>Lian</a:t>
            </a:r>
            <a:r>
              <a:rPr lang="en-US" sz="1800" dirty="0"/>
              <a:t> </a:t>
            </a:r>
            <a:r>
              <a:rPr lang="en-US" sz="1800" dirty="0" err="1"/>
              <a:t>Qiao</a:t>
            </a:r>
            <a:r>
              <a:rPr lang="en-US" sz="1800" dirty="0"/>
              <a:t>, </a:t>
            </a:r>
            <a:r>
              <a:rPr lang="en-US" sz="1800" dirty="0" err="1"/>
              <a:t>Fructus</a:t>
            </a:r>
            <a:r>
              <a:rPr lang="en-US" sz="1800" dirty="0"/>
              <a:t> </a:t>
            </a:r>
            <a:r>
              <a:rPr lang="en-US" sz="1800" dirty="0" err="1"/>
              <a:t>Forsythiae</a:t>
            </a:r>
            <a:r>
              <a:rPr lang="en-US" sz="1800" dirty="0"/>
              <a:t> </a:t>
            </a:r>
            <a:r>
              <a:rPr lang="en-US" sz="1800" dirty="0" err="1"/>
              <a:t>Suspensae</a:t>
            </a:r>
            <a:r>
              <a:rPr lang="en-US" sz="1800" dirty="0"/>
              <a:t>- -</a:t>
            </a:r>
            <a:r>
              <a:rPr lang="en-US" sz="1800" i="1" dirty="0"/>
              <a:t>Watercress</a:t>
            </a:r>
          </a:p>
          <a:p>
            <a:pPr lvl="4" eaLnBrk="1" hangingPunct="1">
              <a:lnSpc>
                <a:spcPct val="90000"/>
              </a:lnSpc>
              <a:defRPr/>
            </a:pPr>
            <a:endParaRPr lang="en-US" sz="1200" dirty="0"/>
          </a:p>
          <a:p>
            <a:pPr eaLnBrk="1" hangingPunct="1">
              <a:lnSpc>
                <a:spcPct val="90000"/>
              </a:lnSpc>
              <a:defRPr/>
            </a:pPr>
            <a:r>
              <a:rPr lang="en-US" sz="1800" dirty="0"/>
              <a:t>Ling </a:t>
            </a:r>
            <a:r>
              <a:rPr lang="en-US" sz="1800" dirty="0" err="1"/>
              <a:t>Zhi</a:t>
            </a:r>
            <a:r>
              <a:rPr lang="en-US" sz="1800" dirty="0"/>
              <a:t>, </a:t>
            </a:r>
            <a:r>
              <a:rPr lang="en-US" sz="1800" dirty="0" err="1"/>
              <a:t>Fructificatio</a:t>
            </a:r>
            <a:r>
              <a:rPr lang="en-US" sz="1800" dirty="0"/>
              <a:t> </a:t>
            </a:r>
            <a:r>
              <a:rPr lang="en-US" sz="1800" dirty="0" err="1"/>
              <a:t>Ganodermae</a:t>
            </a:r>
            <a:r>
              <a:rPr lang="en-US" sz="1800" dirty="0"/>
              <a:t> </a:t>
            </a:r>
            <a:r>
              <a:rPr lang="en-US" sz="1800" dirty="0" err="1"/>
              <a:t>Lucidi</a:t>
            </a:r>
            <a:r>
              <a:rPr lang="en-US" sz="1800" dirty="0"/>
              <a:t>- -</a:t>
            </a:r>
            <a:r>
              <a:rPr lang="en-US" sz="1800" i="1" dirty="0"/>
              <a:t>Ginger</a:t>
            </a:r>
          </a:p>
          <a:p>
            <a:pPr lvl="4" eaLnBrk="1" hangingPunct="1">
              <a:lnSpc>
                <a:spcPct val="90000"/>
              </a:lnSpc>
              <a:defRPr/>
            </a:pPr>
            <a:endParaRPr lang="en-US" sz="1200" dirty="0"/>
          </a:p>
          <a:p>
            <a:pPr eaLnBrk="1" hangingPunct="1">
              <a:lnSpc>
                <a:spcPct val="90000"/>
              </a:lnSpc>
              <a:defRPr/>
            </a:pPr>
            <a:r>
              <a:rPr lang="en-US" sz="1800" dirty="0"/>
              <a:t>Dan Shen, Radix </a:t>
            </a:r>
            <a:r>
              <a:rPr lang="en-US" sz="1800" dirty="0" err="1"/>
              <a:t>Salviae</a:t>
            </a:r>
            <a:r>
              <a:rPr lang="en-US" sz="1800" dirty="0"/>
              <a:t> </a:t>
            </a:r>
            <a:r>
              <a:rPr lang="en-US" sz="1800" dirty="0" err="1"/>
              <a:t>Miltiorrhizae</a:t>
            </a:r>
            <a:r>
              <a:rPr lang="en-US" sz="1800" dirty="0"/>
              <a:t>- -</a:t>
            </a:r>
            <a:r>
              <a:rPr lang="en-US" sz="1800" i="1" dirty="0"/>
              <a:t>Banana</a:t>
            </a:r>
          </a:p>
          <a:p>
            <a:pPr lvl="4" eaLnBrk="1" hangingPunct="1">
              <a:lnSpc>
                <a:spcPct val="90000"/>
              </a:lnSpc>
              <a:defRPr/>
            </a:pPr>
            <a:endParaRPr lang="en-US" sz="1200" dirty="0"/>
          </a:p>
          <a:p>
            <a:pPr eaLnBrk="1" hangingPunct="1">
              <a:lnSpc>
                <a:spcPct val="90000"/>
              </a:lnSpc>
              <a:defRPr/>
            </a:pPr>
            <a:r>
              <a:rPr lang="en-US" sz="1800" dirty="0" err="1"/>
              <a:t>Ji</a:t>
            </a:r>
            <a:r>
              <a:rPr lang="en-US" sz="1800" dirty="0"/>
              <a:t> </a:t>
            </a:r>
            <a:r>
              <a:rPr lang="en-US" sz="1800" dirty="0" err="1"/>
              <a:t>Nei</a:t>
            </a:r>
            <a:r>
              <a:rPr lang="en-US" sz="1800" dirty="0"/>
              <a:t> Jin, Endothelium </a:t>
            </a:r>
            <a:r>
              <a:rPr lang="en-US" sz="1800" dirty="0" err="1"/>
              <a:t>Corneum</a:t>
            </a:r>
            <a:r>
              <a:rPr lang="en-US" sz="1800" dirty="0"/>
              <a:t> </a:t>
            </a:r>
            <a:r>
              <a:rPr lang="en-US" sz="1800" dirty="0" err="1"/>
              <a:t>Galli</a:t>
            </a:r>
            <a:r>
              <a:rPr lang="en-US" sz="1800" dirty="0"/>
              <a:t>- -</a:t>
            </a:r>
            <a:r>
              <a:rPr lang="en-US" sz="1800" i="1" dirty="0"/>
              <a:t>Cabbage</a:t>
            </a:r>
          </a:p>
          <a:p>
            <a:pPr lvl="4" eaLnBrk="1" hangingPunct="1">
              <a:lnSpc>
                <a:spcPct val="90000"/>
              </a:lnSpc>
              <a:defRPr/>
            </a:pPr>
            <a:endParaRPr lang="en-US" sz="1200" dirty="0"/>
          </a:p>
          <a:p>
            <a:pPr eaLnBrk="1" hangingPunct="1">
              <a:lnSpc>
                <a:spcPct val="90000"/>
              </a:lnSpc>
              <a:defRPr/>
            </a:pPr>
            <a:r>
              <a:rPr lang="en-US" sz="1800" dirty="0" err="1"/>
              <a:t>Chai</a:t>
            </a:r>
            <a:r>
              <a:rPr lang="en-US" sz="1800" dirty="0"/>
              <a:t> </a:t>
            </a:r>
            <a:r>
              <a:rPr lang="en-US" sz="1800" dirty="0" err="1"/>
              <a:t>Hu</a:t>
            </a:r>
            <a:r>
              <a:rPr lang="en-US" sz="1800" dirty="0"/>
              <a:t>, Radix </a:t>
            </a:r>
            <a:r>
              <a:rPr lang="en-US" sz="1800" dirty="0" err="1"/>
              <a:t>Bupleuri</a:t>
            </a:r>
            <a:r>
              <a:rPr lang="en-US" sz="1800" dirty="0"/>
              <a:t>- -</a:t>
            </a:r>
            <a:r>
              <a:rPr lang="en-US" sz="1800" i="1" dirty="0" err="1"/>
              <a:t>Daikon</a:t>
            </a:r>
            <a:r>
              <a:rPr lang="en-US" sz="1800" i="1" dirty="0"/>
              <a:t> radish</a:t>
            </a: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pPr eaLnBrk="1" hangingPunct="1">
              <a:defRPr/>
            </a:pPr>
            <a:r>
              <a:rPr lang="en-US" sz="3600"/>
              <a:t>Protecting Liver Function and Promoting Regeneration</a:t>
            </a:r>
          </a:p>
        </p:txBody>
      </p:sp>
      <p:sp>
        <p:nvSpPr>
          <p:cNvPr id="630787" name="Rectangle 3"/>
          <p:cNvSpPr>
            <a:spLocks noGrp="1" noChangeArrowheads="1"/>
          </p:cNvSpPr>
          <p:nvPr>
            <p:ph type="body" idx="1"/>
          </p:nvPr>
        </p:nvSpPr>
        <p:spPr>
          <a:xfrm>
            <a:off x="977900" y="1714500"/>
            <a:ext cx="7924800" cy="4241800"/>
          </a:xfrm>
        </p:spPr>
        <p:txBody>
          <a:bodyPr/>
          <a:lstStyle/>
          <a:p>
            <a:pPr eaLnBrk="1" hangingPunct="1">
              <a:lnSpc>
                <a:spcPct val="80000"/>
              </a:lnSpc>
              <a:defRPr/>
            </a:pPr>
            <a:r>
              <a:rPr lang="en-US" sz="2000" dirty="0"/>
              <a:t>Dang </a:t>
            </a:r>
            <a:r>
              <a:rPr lang="en-US" sz="2000" dirty="0" err="1"/>
              <a:t>Gui</a:t>
            </a:r>
            <a:r>
              <a:rPr lang="en-US" sz="2000" dirty="0"/>
              <a:t>, Radix </a:t>
            </a:r>
            <a:r>
              <a:rPr lang="en-US" sz="2000" dirty="0" err="1"/>
              <a:t>Angelicae</a:t>
            </a:r>
            <a:r>
              <a:rPr lang="en-US" sz="2000" dirty="0"/>
              <a:t> </a:t>
            </a:r>
            <a:r>
              <a:rPr lang="en-US" sz="2000" dirty="0" err="1"/>
              <a:t>Sinensis</a:t>
            </a:r>
            <a:r>
              <a:rPr lang="en-US" sz="2000" dirty="0"/>
              <a:t>- -</a:t>
            </a:r>
            <a:r>
              <a:rPr lang="en-US" sz="2000" i="1" dirty="0"/>
              <a:t>Garlic</a:t>
            </a:r>
          </a:p>
          <a:p>
            <a:pPr lvl="4" eaLnBrk="1" hangingPunct="1">
              <a:lnSpc>
                <a:spcPct val="80000"/>
              </a:lnSpc>
              <a:defRPr/>
            </a:pPr>
            <a:endParaRPr lang="en-US" sz="1400" dirty="0"/>
          </a:p>
          <a:p>
            <a:pPr eaLnBrk="1" hangingPunct="1">
              <a:lnSpc>
                <a:spcPct val="80000"/>
              </a:lnSpc>
              <a:defRPr/>
            </a:pPr>
            <a:r>
              <a:rPr lang="en-US" sz="2000" dirty="0" err="1"/>
              <a:t>Sheng</a:t>
            </a:r>
            <a:r>
              <a:rPr lang="en-US" sz="2000" dirty="0"/>
              <a:t> Di Huang, uncooked Radix </a:t>
            </a:r>
            <a:r>
              <a:rPr lang="en-US" sz="2000" dirty="0" err="1"/>
              <a:t>Rehmanniae</a:t>
            </a:r>
            <a:r>
              <a:rPr lang="en-US" sz="2000" dirty="0"/>
              <a:t>- -</a:t>
            </a:r>
            <a:r>
              <a:rPr lang="en-US" sz="2000" i="1" dirty="0"/>
              <a:t>Rabbit</a:t>
            </a:r>
          </a:p>
          <a:p>
            <a:pPr lvl="4" eaLnBrk="1" hangingPunct="1">
              <a:lnSpc>
                <a:spcPct val="80000"/>
              </a:lnSpc>
              <a:defRPr/>
            </a:pPr>
            <a:endParaRPr lang="en-US" sz="1400" dirty="0"/>
          </a:p>
          <a:p>
            <a:pPr eaLnBrk="1" hangingPunct="1">
              <a:lnSpc>
                <a:spcPct val="80000"/>
              </a:lnSpc>
              <a:defRPr/>
            </a:pPr>
            <a:r>
              <a:rPr lang="en-US" sz="2000" dirty="0"/>
              <a:t>Dan Shen, Radix </a:t>
            </a:r>
            <a:r>
              <a:rPr lang="en-US" sz="2000" dirty="0" err="1"/>
              <a:t>Salviae</a:t>
            </a:r>
            <a:r>
              <a:rPr lang="en-US" sz="2000" dirty="0"/>
              <a:t> </a:t>
            </a:r>
            <a:r>
              <a:rPr lang="en-US" sz="2000" dirty="0" err="1"/>
              <a:t>Miltiorrhizae</a:t>
            </a:r>
            <a:r>
              <a:rPr lang="en-US" sz="2000" dirty="0"/>
              <a:t>- -</a:t>
            </a:r>
            <a:r>
              <a:rPr lang="en-US" sz="2000" i="1" dirty="0"/>
              <a:t>Banana</a:t>
            </a:r>
          </a:p>
          <a:p>
            <a:pPr lvl="4" eaLnBrk="1" hangingPunct="1">
              <a:lnSpc>
                <a:spcPct val="80000"/>
              </a:lnSpc>
              <a:defRPr/>
            </a:pPr>
            <a:endParaRPr lang="en-US" sz="1400" dirty="0"/>
          </a:p>
          <a:p>
            <a:pPr eaLnBrk="1" hangingPunct="1">
              <a:lnSpc>
                <a:spcPct val="80000"/>
              </a:lnSpc>
              <a:defRPr/>
            </a:pPr>
            <a:r>
              <a:rPr lang="en-US" sz="2000" dirty="0"/>
              <a:t>Gou Qi </a:t>
            </a:r>
            <a:r>
              <a:rPr lang="en-US" sz="2000" dirty="0" err="1"/>
              <a:t>Zi</a:t>
            </a:r>
            <a:r>
              <a:rPr lang="en-US" sz="2000" dirty="0"/>
              <a:t>, </a:t>
            </a:r>
            <a:r>
              <a:rPr lang="en-US" sz="2000" dirty="0" err="1"/>
              <a:t>Fructus</a:t>
            </a:r>
            <a:r>
              <a:rPr lang="en-US" sz="2000" dirty="0"/>
              <a:t> </a:t>
            </a:r>
            <a:r>
              <a:rPr lang="en-US" sz="2000" dirty="0" err="1"/>
              <a:t>Lycii</a:t>
            </a:r>
            <a:r>
              <a:rPr lang="en-US" sz="2000" dirty="0"/>
              <a:t> </a:t>
            </a:r>
            <a:r>
              <a:rPr lang="en-US" sz="2000" dirty="0" err="1"/>
              <a:t>Chinensis</a:t>
            </a:r>
            <a:r>
              <a:rPr lang="en-US" sz="2000" dirty="0"/>
              <a:t>- -</a:t>
            </a:r>
            <a:r>
              <a:rPr lang="en-US" sz="2000" i="1" dirty="0"/>
              <a:t>Tofu</a:t>
            </a:r>
          </a:p>
          <a:p>
            <a:pPr lvl="4" eaLnBrk="1" hangingPunct="1">
              <a:lnSpc>
                <a:spcPct val="80000"/>
              </a:lnSpc>
              <a:defRPr/>
            </a:pPr>
            <a:endParaRPr lang="en-US" sz="1400" dirty="0"/>
          </a:p>
          <a:p>
            <a:pPr eaLnBrk="1" hangingPunct="1">
              <a:lnSpc>
                <a:spcPct val="80000"/>
              </a:lnSpc>
              <a:defRPr/>
            </a:pPr>
            <a:r>
              <a:rPr lang="en-US" sz="2000" dirty="0" err="1"/>
              <a:t>Bai</a:t>
            </a:r>
            <a:r>
              <a:rPr lang="en-US" sz="2000" dirty="0"/>
              <a:t> Zhu, Radix </a:t>
            </a:r>
            <a:r>
              <a:rPr lang="en-US" sz="2000" dirty="0" err="1"/>
              <a:t>Astragali</a:t>
            </a:r>
            <a:r>
              <a:rPr lang="en-US" sz="2000" dirty="0"/>
              <a:t> </a:t>
            </a:r>
            <a:r>
              <a:rPr lang="en-US" sz="2000" dirty="0" err="1"/>
              <a:t>Membranacei</a:t>
            </a:r>
            <a:r>
              <a:rPr lang="en-US" sz="2000" dirty="0"/>
              <a:t>- -</a:t>
            </a:r>
            <a:r>
              <a:rPr lang="en-US" sz="2000" i="1" dirty="0"/>
              <a:t>Garlic</a:t>
            </a:r>
          </a:p>
          <a:p>
            <a:pPr lvl="4" eaLnBrk="1" hangingPunct="1">
              <a:lnSpc>
                <a:spcPct val="80000"/>
              </a:lnSpc>
              <a:defRPr/>
            </a:pPr>
            <a:endParaRPr lang="en-US" sz="1400" dirty="0"/>
          </a:p>
          <a:p>
            <a:pPr eaLnBrk="1" hangingPunct="1">
              <a:lnSpc>
                <a:spcPct val="80000"/>
              </a:lnSpc>
              <a:defRPr/>
            </a:pPr>
            <a:r>
              <a:rPr lang="en-US" sz="2000" dirty="0"/>
              <a:t>Dang Shen, Radix </a:t>
            </a:r>
            <a:r>
              <a:rPr lang="en-US" sz="2000" dirty="0" err="1"/>
              <a:t>Codonopsitis</a:t>
            </a:r>
            <a:r>
              <a:rPr lang="en-US" sz="2000" dirty="0"/>
              <a:t>- -</a:t>
            </a:r>
            <a:r>
              <a:rPr lang="en-US" sz="2000" i="1" dirty="0"/>
              <a:t>Banana</a:t>
            </a:r>
          </a:p>
          <a:p>
            <a:pPr lvl="4" eaLnBrk="1" hangingPunct="1">
              <a:lnSpc>
                <a:spcPct val="80000"/>
              </a:lnSpc>
              <a:defRPr/>
            </a:pPr>
            <a:endParaRPr lang="en-US" sz="1400" dirty="0"/>
          </a:p>
          <a:p>
            <a:pPr eaLnBrk="1" hangingPunct="1">
              <a:lnSpc>
                <a:spcPct val="80000"/>
              </a:lnSpc>
              <a:defRPr/>
            </a:pPr>
            <a:r>
              <a:rPr lang="en-US" sz="2000" dirty="0" err="1"/>
              <a:t>Da</a:t>
            </a:r>
            <a:r>
              <a:rPr lang="en-US" sz="2000" dirty="0"/>
              <a:t> </a:t>
            </a:r>
            <a:r>
              <a:rPr lang="en-US" sz="2000" dirty="0" err="1"/>
              <a:t>Zao</a:t>
            </a:r>
            <a:r>
              <a:rPr lang="en-US" sz="2000" dirty="0"/>
              <a:t>, </a:t>
            </a:r>
            <a:r>
              <a:rPr lang="en-US" sz="2000" dirty="0" err="1"/>
              <a:t>Fructus</a:t>
            </a:r>
            <a:r>
              <a:rPr lang="en-US" sz="2000" dirty="0"/>
              <a:t> </a:t>
            </a:r>
            <a:r>
              <a:rPr lang="en-US" sz="2000" dirty="0" err="1"/>
              <a:t>Zizyphi</a:t>
            </a:r>
            <a:r>
              <a:rPr lang="en-US" sz="2000" dirty="0"/>
              <a:t> </a:t>
            </a:r>
            <a:r>
              <a:rPr lang="en-US" sz="2000" dirty="0" err="1"/>
              <a:t>Jujubae</a:t>
            </a:r>
            <a:r>
              <a:rPr lang="en-US" sz="2000" dirty="0"/>
              <a:t>- -</a:t>
            </a:r>
            <a:r>
              <a:rPr lang="en-US" sz="2000" i="1" dirty="0"/>
              <a:t>Catfish</a:t>
            </a:r>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pPr eaLnBrk="1" hangingPunct="1">
              <a:defRPr/>
            </a:pPr>
            <a:r>
              <a:rPr lang="en-US" sz="3600"/>
              <a:t>Protecting Liver Function and Promoting Regeneration</a:t>
            </a:r>
          </a:p>
        </p:txBody>
      </p:sp>
      <p:sp>
        <p:nvSpPr>
          <p:cNvPr id="632835" name="Rectangle 3"/>
          <p:cNvSpPr>
            <a:spLocks noGrp="1" noChangeArrowheads="1"/>
          </p:cNvSpPr>
          <p:nvPr>
            <p:ph type="body" idx="1"/>
          </p:nvPr>
        </p:nvSpPr>
        <p:spPr>
          <a:xfrm>
            <a:off x="1066800" y="1613646"/>
            <a:ext cx="7924800" cy="4710953"/>
          </a:xfrm>
        </p:spPr>
        <p:txBody>
          <a:bodyPr/>
          <a:lstStyle/>
          <a:p>
            <a:pPr eaLnBrk="1" hangingPunct="1">
              <a:defRPr/>
            </a:pPr>
            <a:r>
              <a:rPr lang="en-US" sz="2000" dirty="0" err="1"/>
              <a:t>Gan</a:t>
            </a:r>
            <a:r>
              <a:rPr lang="en-US" sz="2000" dirty="0"/>
              <a:t> Cao, Radix </a:t>
            </a:r>
            <a:r>
              <a:rPr lang="en-US" sz="2000" dirty="0" err="1"/>
              <a:t>Glycyrrhizae</a:t>
            </a:r>
            <a:r>
              <a:rPr lang="en-US" sz="2000" dirty="0"/>
              <a:t>- -</a:t>
            </a:r>
            <a:r>
              <a:rPr lang="en-US" sz="2000" i="1" dirty="0"/>
              <a:t>Pumpkin</a:t>
            </a:r>
          </a:p>
          <a:p>
            <a:pPr lvl="4" eaLnBrk="1" hangingPunct="1">
              <a:defRPr/>
            </a:pPr>
            <a:endParaRPr lang="en-US" sz="1400" dirty="0"/>
          </a:p>
          <a:p>
            <a:pPr eaLnBrk="1" hangingPunct="1">
              <a:defRPr/>
            </a:pPr>
            <a:r>
              <a:rPr lang="en-US" sz="2000" dirty="0"/>
              <a:t>Huang Jing, </a:t>
            </a:r>
            <a:r>
              <a:rPr lang="en-US" sz="2000" dirty="0" err="1"/>
              <a:t>Rhizoma</a:t>
            </a:r>
            <a:r>
              <a:rPr lang="en-US" sz="2000" dirty="0"/>
              <a:t> </a:t>
            </a:r>
            <a:r>
              <a:rPr lang="en-US" sz="2000" dirty="0" err="1"/>
              <a:t>Polygonati</a:t>
            </a:r>
            <a:r>
              <a:rPr lang="en-US" sz="2000" dirty="0"/>
              <a:t>- -</a:t>
            </a:r>
            <a:r>
              <a:rPr lang="en-US" sz="2000" i="1" dirty="0"/>
              <a:t>Beef</a:t>
            </a:r>
          </a:p>
          <a:p>
            <a:pPr lvl="4" eaLnBrk="1" hangingPunct="1">
              <a:defRPr/>
            </a:pPr>
            <a:endParaRPr lang="en-US" sz="1400" dirty="0"/>
          </a:p>
          <a:p>
            <a:pPr eaLnBrk="1" hangingPunct="1">
              <a:defRPr/>
            </a:pPr>
            <a:r>
              <a:rPr lang="en-US" sz="2000" dirty="0"/>
              <a:t>Ling </a:t>
            </a:r>
            <a:r>
              <a:rPr lang="en-US" sz="2000" dirty="0" err="1"/>
              <a:t>Zhi</a:t>
            </a:r>
            <a:r>
              <a:rPr lang="en-US" sz="2000" dirty="0"/>
              <a:t>, </a:t>
            </a:r>
            <a:r>
              <a:rPr lang="en-US" sz="2000" dirty="0" err="1"/>
              <a:t>Fructificatio</a:t>
            </a:r>
            <a:r>
              <a:rPr lang="en-US" sz="2000" dirty="0"/>
              <a:t> </a:t>
            </a:r>
            <a:r>
              <a:rPr lang="en-US" sz="2000" dirty="0" err="1"/>
              <a:t>Ganodermae</a:t>
            </a:r>
            <a:r>
              <a:rPr lang="en-US" sz="2000" dirty="0"/>
              <a:t> </a:t>
            </a:r>
            <a:r>
              <a:rPr lang="en-US" sz="2000" dirty="0" err="1"/>
              <a:t>Lucidi</a:t>
            </a:r>
            <a:r>
              <a:rPr lang="en-US" sz="2000" dirty="0"/>
              <a:t>- -</a:t>
            </a:r>
            <a:r>
              <a:rPr lang="en-US" sz="2000" i="1" dirty="0"/>
              <a:t>Ginger</a:t>
            </a:r>
          </a:p>
          <a:p>
            <a:pPr lvl="4" eaLnBrk="1" hangingPunct="1">
              <a:defRPr/>
            </a:pPr>
            <a:endParaRPr lang="en-US" sz="1400" dirty="0"/>
          </a:p>
          <a:p>
            <a:pPr eaLnBrk="1" hangingPunct="1">
              <a:defRPr/>
            </a:pPr>
            <a:r>
              <a:rPr lang="en-US" sz="2000" dirty="0" err="1"/>
              <a:t>Chai</a:t>
            </a:r>
            <a:r>
              <a:rPr lang="en-US" sz="2000" dirty="0"/>
              <a:t> </a:t>
            </a:r>
            <a:r>
              <a:rPr lang="en-US" sz="2000" dirty="0" err="1"/>
              <a:t>Hu</a:t>
            </a:r>
            <a:r>
              <a:rPr lang="en-US" sz="2000" dirty="0"/>
              <a:t>, Radix </a:t>
            </a:r>
            <a:r>
              <a:rPr lang="en-US" sz="2000" dirty="0" err="1"/>
              <a:t>Bupleuri</a:t>
            </a:r>
            <a:r>
              <a:rPr lang="en-US" sz="2000" dirty="0"/>
              <a:t>- -</a:t>
            </a:r>
            <a:r>
              <a:rPr lang="en-US" sz="2000" i="1" dirty="0" err="1"/>
              <a:t>Daikon</a:t>
            </a:r>
            <a:r>
              <a:rPr lang="en-US" sz="2000" i="1" dirty="0"/>
              <a:t> radish</a:t>
            </a:r>
          </a:p>
          <a:p>
            <a:pPr lvl="4" eaLnBrk="1" hangingPunct="1">
              <a:defRPr/>
            </a:pPr>
            <a:endParaRPr lang="en-US" sz="1400" dirty="0"/>
          </a:p>
          <a:p>
            <a:pPr eaLnBrk="1" hangingPunct="1">
              <a:defRPr/>
            </a:pPr>
            <a:r>
              <a:rPr lang="en-US" sz="2000" dirty="0"/>
              <a:t>Yin Chen </a:t>
            </a:r>
            <a:r>
              <a:rPr lang="en-US" sz="2000" dirty="0" err="1"/>
              <a:t>Hao</a:t>
            </a:r>
            <a:r>
              <a:rPr lang="en-US" sz="2000" dirty="0"/>
              <a:t>, </a:t>
            </a:r>
            <a:r>
              <a:rPr lang="en-US" sz="2000" dirty="0" err="1"/>
              <a:t>Herba</a:t>
            </a:r>
            <a:r>
              <a:rPr lang="en-US" sz="2000" dirty="0"/>
              <a:t> </a:t>
            </a:r>
            <a:r>
              <a:rPr lang="en-US" sz="2000" dirty="0" err="1"/>
              <a:t>Aremisiae</a:t>
            </a:r>
            <a:r>
              <a:rPr lang="en-US" sz="2000" dirty="0"/>
              <a:t> </a:t>
            </a:r>
            <a:r>
              <a:rPr lang="en-US" sz="2000" dirty="0" err="1"/>
              <a:t>Capillaris</a:t>
            </a:r>
            <a:r>
              <a:rPr lang="en-US" sz="2000" dirty="0"/>
              <a:t>- -</a:t>
            </a:r>
            <a:r>
              <a:rPr lang="en-US" sz="2000" i="1" dirty="0" err="1"/>
              <a:t>Cordyceps</a:t>
            </a:r>
            <a:endParaRPr lang="en-US" sz="2000" i="1" dirty="0"/>
          </a:p>
          <a:p>
            <a:pPr lvl="4" eaLnBrk="1" hangingPunct="1">
              <a:defRPr/>
            </a:pPr>
            <a:endParaRPr lang="en-US" sz="1400" dirty="0"/>
          </a:p>
          <a:p>
            <a:pPr eaLnBrk="1" hangingPunct="1">
              <a:defRPr/>
            </a:pPr>
            <a:r>
              <a:rPr lang="en-US" sz="2000" dirty="0" err="1"/>
              <a:t>Ze</a:t>
            </a:r>
            <a:r>
              <a:rPr lang="en-US" sz="2000" dirty="0"/>
              <a:t> Xie, </a:t>
            </a:r>
            <a:r>
              <a:rPr lang="en-US" sz="2000" dirty="0" err="1"/>
              <a:t>Rhizoma</a:t>
            </a:r>
            <a:r>
              <a:rPr lang="en-US" sz="2000" dirty="0"/>
              <a:t> </a:t>
            </a:r>
            <a:r>
              <a:rPr lang="en-US" sz="2000" dirty="0" err="1"/>
              <a:t>Alismatis</a:t>
            </a:r>
            <a:r>
              <a:rPr lang="en-US" sz="2000" dirty="0"/>
              <a:t>- -</a:t>
            </a:r>
            <a:r>
              <a:rPr lang="en-US" sz="2000" i="1" dirty="0"/>
              <a:t>Cucumber</a:t>
            </a:r>
          </a:p>
          <a:p>
            <a:pPr lvl="4" eaLnBrk="1" hangingPunct="1">
              <a:defRPr/>
            </a:pPr>
            <a:endParaRPr lang="en-US" sz="1400" dirty="0"/>
          </a:p>
          <a:p>
            <a:pPr eaLnBrk="1" hangingPunct="1">
              <a:defRPr/>
            </a:pPr>
            <a:r>
              <a:rPr lang="en-US" sz="2000" dirty="0" err="1"/>
              <a:t>Lian</a:t>
            </a:r>
            <a:r>
              <a:rPr lang="en-US" sz="2000" dirty="0"/>
              <a:t> </a:t>
            </a:r>
            <a:r>
              <a:rPr lang="en-US" sz="2000" dirty="0" err="1"/>
              <a:t>Qiao</a:t>
            </a:r>
            <a:r>
              <a:rPr lang="en-US" sz="2000" dirty="0"/>
              <a:t>, </a:t>
            </a:r>
            <a:r>
              <a:rPr lang="en-US" sz="2000" dirty="0" err="1"/>
              <a:t>Fructus</a:t>
            </a:r>
            <a:r>
              <a:rPr lang="en-US" sz="2000" dirty="0"/>
              <a:t> </a:t>
            </a:r>
            <a:r>
              <a:rPr lang="en-US" sz="2000" dirty="0" err="1"/>
              <a:t>Forsythiae</a:t>
            </a:r>
            <a:r>
              <a:rPr lang="en-US" sz="2000" dirty="0"/>
              <a:t> </a:t>
            </a:r>
            <a:r>
              <a:rPr lang="en-US" sz="2000" dirty="0" err="1"/>
              <a:t>Suspensae</a:t>
            </a:r>
            <a:r>
              <a:rPr lang="en-US" sz="2000" dirty="0"/>
              <a:t>- -</a:t>
            </a:r>
            <a:r>
              <a:rPr lang="en-US" sz="2000" i="1" dirty="0"/>
              <a:t>Watercress</a:t>
            </a: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pPr eaLnBrk="1" hangingPunct="1">
              <a:defRPr/>
            </a:pPr>
            <a:r>
              <a:rPr lang="en-US"/>
              <a:t>Treating Liver Fibrosis</a:t>
            </a:r>
          </a:p>
        </p:txBody>
      </p:sp>
      <p:sp>
        <p:nvSpPr>
          <p:cNvPr id="634883" name="Rectangle 3"/>
          <p:cNvSpPr>
            <a:spLocks noGrp="1" noChangeArrowheads="1"/>
          </p:cNvSpPr>
          <p:nvPr>
            <p:ph type="body" idx="1"/>
          </p:nvPr>
        </p:nvSpPr>
        <p:spPr>
          <a:xfrm>
            <a:off x="1054100" y="1409700"/>
            <a:ext cx="7924800" cy="4876800"/>
          </a:xfrm>
        </p:spPr>
        <p:txBody>
          <a:bodyPr/>
          <a:lstStyle/>
          <a:p>
            <a:pPr eaLnBrk="1" hangingPunct="1">
              <a:lnSpc>
                <a:spcPct val="90000"/>
              </a:lnSpc>
              <a:defRPr/>
            </a:pPr>
            <a:r>
              <a:rPr lang="en-US" sz="2400" dirty="0"/>
              <a:t>San </a:t>
            </a:r>
            <a:r>
              <a:rPr lang="en-US" sz="2400" dirty="0" err="1"/>
              <a:t>Leng</a:t>
            </a:r>
            <a:r>
              <a:rPr lang="en-US" sz="2400" dirty="0"/>
              <a:t>, </a:t>
            </a:r>
            <a:r>
              <a:rPr lang="en-US" sz="2400" dirty="0" err="1"/>
              <a:t>Rhizoma</a:t>
            </a:r>
            <a:r>
              <a:rPr lang="en-US" sz="2400" dirty="0"/>
              <a:t> </a:t>
            </a:r>
            <a:r>
              <a:rPr lang="en-US" sz="2400" dirty="0" err="1"/>
              <a:t>Sparganii</a:t>
            </a:r>
            <a:r>
              <a:rPr lang="en-US" sz="2400" dirty="0"/>
              <a:t>- -</a:t>
            </a:r>
            <a:r>
              <a:rPr lang="en-US" sz="2400" i="1" dirty="0" err="1"/>
              <a:t>Reishi</a:t>
            </a:r>
            <a:r>
              <a:rPr lang="en-US" sz="2400" i="1" dirty="0"/>
              <a:t> mushroom</a:t>
            </a:r>
          </a:p>
          <a:p>
            <a:pPr lvl="4" eaLnBrk="1" hangingPunct="1">
              <a:lnSpc>
                <a:spcPct val="90000"/>
              </a:lnSpc>
              <a:defRPr/>
            </a:pPr>
            <a:endParaRPr lang="en-US" sz="1600" dirty="0"/>
          </a:p>
          <a:p>
            <a:pPr eaLnBrk="1" hangingPunct="1">
              <a:lnSpc>
                <a:spcPct val="90000"/>
              </a:lnSpc>
              <a:defRPr/>
            </a:pPr>
            <a:r>
              <a:rPr lang="en-US" sz="2400" dirty="0"/>
              <a:t>E Zhu, </a:t>
            </a:r>
            <a:r>
              <a:rPr lang="en-US" sz="2400" dirty="0" err="1"/>
              <a:t>Rhizooma</a:t>
            </a:r>
            <a:r>
              <a:rPr lang="en-US" sz="2400" dirty="0"/>
              <a:t> </a:t>
            </a:r>
            <a:r>
              <a:rPr lang="en-US" sz="2400" dirty="0" err="1"/>
              <a:t>Curcumae</a:t>
            </a:r>
            <a:r>
              <a:rPr lang="en-US" sz="2400" dirty="0"/>
              <a:t> </a:t>
            </a:r>
            <a:r>
              <a:rPr lang="en-US" sz="2400" dirty="0" err="1"/>
              <a:t>Zedoariae</a:t>
            </a:r>
            <a:r>
              <a:rPr lang="en-US" sz="2400" dirty="0"/>
              <a:t>- -</a:t>
            </a:r>
            <a:r>
              <a:rPr lang="en-US" sz="2400" i="1" dirty="0"/>
              <a:t>Basil</a:t>
            </a:r>
          </a:p>
          <a:p>
            <a:pPr lvl="4" eaLnBrk="1" hangingPunct="1">
              <a:lnSpc>
                <a:spcPct val="90000"/>
              </a:lnSpc>
              <a:defRPr/>
            </a:pPr>
            <a:endParaRPr lang="en-US" sz="1600" dirty="0"/>
          </a:p>
          <a:p>
            <a:pPr eaLnBrk="1" hangingPunct="1">
              <a:lnSpc>
                <a:spcPct val="90000"/>
              </a:lnSpc>
              <a:defRPr/>
            </a:pPr>
            <a:r>
              <a:rPr lang="en-US" sz="2400" dirty="0" err="1"/>
              <a:t>Bie</a:t>
            </a:r>
            <a:r>
              <a:rPr lang="en-US" sz="2400" dirty="0"/>
              <a:t> </a:t>
            </a:r>
            <a:r>
              <a:rPr lang="en-US" sz="2400" dirty="0" err="1"/>
              <a:t>Jia</a:t>
            </a:r>
            <a:r>
              <a:rPr lang="en-US" sz="2400" dirty="0"/>
              <a:t>, </a:t>
            </a:r>
            <a:r>
              <a:rPr lang="en-US" sz="2400" dirty="0" err="1"/>
              <a:t>Carapax</a:t>
            </a:r>
            <a:r>
              <a:rPr lang="en-US" sz="2400" dirty="0"/>
              <a:t> </a:t>
            </a:r>
            <a:r>
              <a:rPr lang="en-US" sz="2400" dirty="0" err="1"/>
              <a:t>Amydae</a:t>
            </a:r>
            <a:r>
              <a:rPr lang="en-US" sz="2400" dirty="0"/>
              <a:t> </a:t>
            </a:r>
            <a:r>
              <a:rPr lang="en-US" sz="2400" dirty="0" err="1"/>
              <a:t>Sinensis</a:t>
            </a:r>
            <a:r>
              <a:rPr lang="en-US" sz="2400" dirty="0"/>
              <a:t>- -</a:t>
            </a:r>
            <a:r>
              <a:rPr lang="en-US" sz="2400" i="1" dirty="0"/>
              <a:t>Crab</a:t>
            </a:r>
          </a:p>
          <a:p>
            <a:pPr lvl="4" eaLnBrk="1" hangingPunct="1">
              <a:lnSpc>
                <a:spcPct val="90000"/>
              </a:lnSpc>
              <a:defRPr/>
            </a:pPr>
            <a:endParaRPr lang="en-US" sz="1600" dirty="0"/>
          </a:p>
          <a:p>
            <a:pPr eaLnBrk="1" hangingPunct="1">
              <a:lnSpc>
                <a:spcPct val="90000"/>
              </a:lnSpc>
              <a:defRPr/>
            </a:pPr>
            <a:r>
              <a:rPr lang="en-US" sz="2400" dirty="0"/>
              <a:t>Shan </a:t>
            </a:r>
            <a:r>
              <a:rPr lang="en-US" sz="2400" dirty="0" err="1"/>
              <a:t>Zha</a:t>
            </a:r>
            <a:r>
              <a:rPr lang="en-US" sz="2400" dirty="0"/>
              <a:t>, </a:t>
            </a:r>
            <a:r>
              <a:rPr lang="en-US" sz="2400" dirty="0" err="1"/>
              <a:t>Fructus</a:t>
            </a:r>
            <a:r>
              <a:rPr lang="en-US" sz="2400" dirty="0"/>
              <a:t> </a:t>
            </a:r>
            <a:r>
              <a:rPr lang="en-US" sz="2400" dirty="0" err="1"/>
              <a:t>Crataegi</a:t>
            </a:r>
            <a:r>
              <a:rPr lang="en-US" sz="2400" dirty="0"/>
              <a:t>- -</a:t>
            </a:r>
            <a:r>
              <a:rPr lang="en-US" sz="2400" i="1" dirty="0"/>
              <a:t>Alfalfa</a:t>
            </a:r>
          </a:p>
          <a:p>
            <a:pPr lvl="4" eaLnBrk="1" hangingPunct="1">
              <a:lnSpc>
                <a:spcPct val="90000"/>
              </a:lnSpc>
              <a:defRPr/>
            </a:pPr>
            <a:endParaRPr lang="en-US" sz="1600" dirty="0"/>
          </a:p>
          <a:p>
            <a:pPr eaLnBrk="1" hangingPunct="1">
              <a:lnSpc>
                <a:spcPct val="90000"/>
              </a:lnSpc>
              <a:defRPr/>
            </a:pPr>
            <a:r>
              <a:rPr lang="en-US" sz="2400" dirty="0"/>
              <a:t>Dan Shen, Radix </a:t>
            </a:r>
            <a:r>
              <a:rPr lang="en-US" sz="2400" dirty="0" err="1"/>
              <a:t>Salviae</a:t>
            </a:r>
            <a:r>
              <a:rPr lang="en-US" sz="2400" dirty="0"/>
              <a:t> </a:t>
            </a:r>
            <a:r>
              <a:rPr lang="en-US" sz="2400" dirty="0" err="1"/>
              <a:t>Miltiorrhizae</a:t>
            </a:r>
            <a:r>
              <a:rPr lang="en-US" sz="2400" dirty="0"/>
              <a:t>- -</a:t>
            </a:r>
            <a:r>
              <a:rPr lang="en-US" sz="2400" i="1" dirty="0"/>
              <a:t>Banana</a:t>
            </a:r>
          </a:p>
          <a:p>
            <a:pPr lvl="4" eaLnBrk="1" hangingPunct="1">
              <a:lnSpc>
                <a:spcPct val="90000"/>
              </a:lnSpc>
              <a:defRPr/>
            </a:pPr>
            <a:endParaRPr lang="en-US" sz="1600" dirty="0"/>
          </a:p>
          <a:p>
            <a:pPr eaLnBrk="1" hangingPunct="1">
              <a:lnSpc>
                <a:spcPct val="90000"/>
              </a:lnSpc>
              <a:defRPr/>
            </a:pPr>
            <a:r>
              <a:rPr lang="en-US" sz="2400" dirty="0" err="1"/>
              <a:t>Chai</a:t>
            </a:r>
            <a:r>
              <a:rPr lang="en-US" sz="2400" dirty="0"/>
              <a:t> </a:t>
            </a:r>
            <a:r>
              <a:rPr lang="en-US" sz="2400" dirty="0" err="1"/>
              <a:t>Hu</a:t>
            </a:r>
            <a:r>
              <a:rPr lang="en-US" sz="2400" dirty="0"/>
              <a:t>, Radix </a:t>
            </a:r>
            <a:r>
              <a:rPr lang="en-US" sz="2400" dirty="0" err="1"/>
              <a:t>Bupleuri</a:t>
            </a:r>
            <a:r>
              <a:rPr lang="en-US" sz="2400" dirty="0"/>
              <a:t>- -</a:t>
            </a:r>
            <a:r>
              <a:rPr lang="en-US" sz="2400" i="1" dirty="0" err="1"/>
              <a:t>Daikon</a:t>
            </a:r>
            <a:r>
              <a:rPr lang="en-US" sz="2400" i="1" dirty="0"/>
              <a:t> radish</a:t>
            </a:r>
          </a:p>
          <a:p>
            <a:pPr lvl="4" eaLnBrk="1" hangingPunct="1">
              <a:lnSpc>
                <a:spcPct val="90000"/>
              </a:lnSpc>
              <a:defRPr/>
            </a:pPr>
            <a:endParaRPr lang="en-US" sz="1600" dirty="0"/>
          </a:p>
          <a:p>
            <a:pPr eaLnBrk="1" hangingPunct="1">
              <a:lnSpc>
                <a:spcPct val="90000"/>
              </a:lnSpc>
              <a:defRPr/>
            </a:pPr>
            <a:r>
              <a:rPr lang="en-US" sz="2400" dirty="0" err="1"/>
              <a:t>Gan</a:t>
            </a:r>
            <a:r>
              <a:rPr lang="en-US" sz="2400" dirty="0"/>
              <a:t> Cao, Radix </a:t>
            </a:r>
            <a:r>
              <a:rPr lang="en-US" sz="2400" dirty="0" err="1"/>
              <a:t>Glycyrrhizae</a:t>
            </a:r>
            <a:r>
              <a:rPr lang="en-US" sz="2400" dirty="0"/>
              <a:t>- -</a:t>
            </a:r>
            <a:r>
              <a:rPr lang="en-US" sz="2400" i="1" dirty="0"/>
              <a:t>Pumpkin</a:t>
            </a: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pPr eaLnBrk="1" hangingPunct="1">
              <a:defRPr/>
            </a:pPr>
            <a:r>
              <a:rPr lang="en-US"/>
              <a:t>Treating Hepatomegaly</a:t>
            </a:r>
          </a:p>
        </p:txBody>
      </p:sp>
      <p:sp>
        <p:nvSpPr>
          <p:cNvPr id="636931" name="Rectangle 3"/>
          <p:cNvSpPr>
            <a:spLocks noGrp="1" noChangeArrowheads="1"/>
          </p:cNvSpPr>
          <p:nvPr>
            <p:ph type="body" idx="1"/>
          </p:nvPr>
        </p:nvSpPr>
        <p:spPr>
          <a:xfrm>
            <a:off x="1066800" y="1244600"/>
            <a:ext cx="7924800" cy="5181600"/>
          </a:xfrm>
        </p:spPr>
        <p:txBody>
          <a:bodyPr/>
          <a:lstStyle/>
          <a:p>
            <a:pPr eaLnBrk="1" hangingPunct="1">
              <a:lnSpc>
                <a:spcPct val="80000"/>
              </a:lnSpc>
              <a:defRPr/>
            </a:pPr>
            <a:r>
              <a:rPr lang="en-US" sz="2000" dirty="0"/>
              <a:t>Dan Shen, Radix </a:t>
            </a:r>
            <a:r>
              <a:rPr lang="en-US" sz="2000" dirty="0" err="1"/>
              <a:t>Salviae</a:t>
            </a:r>
            <a:r>
              <a:rPr lang="en-US" sz="2000" dirty="0"/>
              <a:t> </a:t>
            </a:r>
            <a:r>
              <a:rPr lang="en-US" sz="2000" dirty="0" err="1"/>
              <a:t>Miltiorrhizae</a:t>
            </a:r>
            <a:r>
              <a:rPr lang="en-US" sz="2000" dirty="0"/>
              <a:t>- -</a:t>
            </a:r>
            <a:r>
              <a:rPr lang="en-US" sz="2000" i="1" dirty="0"/>
              <a:t>Banana</a:t>
            </a:r>
          </a:p>
          <a:p>
            <a:pPr lvl="4" eaLnBrk="1" hangingPunct="1">
              <a:lnSpc>
                <a:spcPct val="80000"/>
              </a:lnSpc>
              <a:defRPr/>
            </a:pPr>
            <a:endParaRPr lang="en-US" sz="1400" dirty="0"/>
          </a:p>
          <a:p>
            <a:pPr eaLnBrk="1" hangingPunct="1">
              <a:lnSpc>
                <a:spcPct val="80000"/>
              </a:lnSpc>
              <a:defRPr/>
            </a:pPr>
            <a:r>
              <a:rPr lang="en-US" sz="2000" dirty="0"/>
              <a:t>San </a:t>
            </a:r>
            <a:r>
              <a:rPr lang="en-US" sz="2000" dirty="0" err="1"/>
              <a:t>Leng</a:t>
            </a:r>
            <a:r>
              <a:rPr lang="en-US" sz="2000" dirty="0"/>
              <a:t>, </a:t>
            </a:r>
            <a:r>
              <a:rPr lang="en-US" sz="2000" dirty="0" err="1"/>
              <a:t>Rhizoma</a:t>
            </a:r>
            <a:r>
              <a:rPr lang="en-US" sz="2000" dirty="0"/>
              <a:t> </a:t>
            </a:r>
            <a:r>
              <a:rPr lang="en-US" sz="2000" dirty="0" err="1"/>
              <a:t>Sparganii</a:t>
            </a:r>
            <a:r>
              <a:rPr lang="en-US" sz="2000" dirty="0"/>
              <a:t>- -</a:t>
            </a:r>
            <a:r>
              <a:rPr lang="en-US" sz="2000" i="1" dirty="0" err="1"/>
              <a:t>Reishi</a:t>
            </a:r>
            <a:r>
              <a:rPr lang="en-US" sz="2000" i="1" dirty="0"/>
              <a:t> mushroom</a:t>
            </a:r>
          </a:p>
          <a:p>
            <a:pPr lvl="4" eaLnBrk="1" hangingPunct="1">
              <a:lnSpc>
                <a:spcPct val="80000"/>
              </a:lnSpc>
              <a:defRPr/>
            </a:pPr>
            <a:endParaRPr lang="en-US" sz="1400" dirty="0"/>
          </a:p>
          <a:p>
            <a:pPr eaLnBrk="1" hangingPunct="1">
              <a:lnSpc>
                <a:spcPct val="80000"/>
              </a:lnSpc>
              <a:defRPr/>
            </a:pPr>
            <a:r>
              <a:rPr lang="en-US" sz="2000" dirty="0"/>
              <a:t>E Zhu, </a:t>
            </a:r>
            <a:r>
              <a:rPr lang="en-US" sz="2000" dirty="0" err="1"/>
              <a:t>Rhizoma</a:t>
            </a:r>
            <a:r>
              <a:rPr lang="en-US" sz="2000" dirty="0"/>
              <a:t> </a:t>
            </a:r>
            <a:r>
              <a:rPr lang="en-US" sz="2000" dirty="0" err="1"/>
              <a:t>Curcumae</a:t>
            </a:r>
            <a:r>
              <a:rPr lang="en-US" sz="2000" dirty="0"/>
              <a:t> </a:t>
            </a:r>
            <a:r>
              <a:rPr lang="en-US" sz="2000" dirty="0" err="1"/>
              <a:t>Zedoriae</a:t>
            </a:r>
            <a:r>
              <a:rPr lang="en-US" sz="2000" dirty="0"/>
              <a:t>- -</a:t>
            </a:r>
            <a:r>
              <a:rPr lang="en-US" sz="2000" i="1" dirty="0"/>
              <a:t>Basil</a:t>
            </a:r>
          </a:p>
          <a:p>
            <a:pPr lvl="4" eaLnBrk="1" hangingPunct="1">
              <a:lnSpc>
                <a:spcPct val="80000"/>
              </a:lnSpc>
              <a:defRPr/>
            </a:pPr>
            <a:endParaRPr lang="en-US" sz="1400" dirty="0"/>
          </a:p>
          <a:p>
            <a:pPr eaLnBrk="1" hangingPunct="1">
              <a:lnSpc>
                <a:spcPct val="80000"/>
              </a:lnSpc>
              <a:defRPr/>
            </a:pPr>
            <a:r>
              <a:rPr lang="en-US" sz="2000" dirty="0" err="1"/>
              <a:t>Bie</a:t>
            </a:r>
            <a:r>
              <a:rPr lang="en-US" sz="2000" dirty="0"/>
              <a:t> </a:t>
            </a:r>
            <a:r>
              <a:rPr lang="en-US" sz="2000" dirty="0" err="1"/>
              <a:t>Jia</a:t>
            </a:r>
            <a:r>
              <a:rPr lang="en-US" sz="2000" dirty="0"/>
              <a:t>, </a:t>
            </a:r>
            <a:r>
              <a:rPr lang="en-US" sz="2000" dirty="0" err="1"/>
              <a:t>Carapax</a:t>
            </a:r>
            <a:r>
              <a:rPr lang="en-US" sz="2000" dirty="0"/>
              <a:t> </a:t>
            </a:r>
            <a:r>
              <a:rPr lang="en-US" sz="2000" dirty="0" err="1"/>
              <a:t>Amydae</a:t>
            </a:r>
            <a:r>
              <a:rPr lang="en-US" sz="2000" dirty="0"/>
              <a:t> </a:t>
            </a:r>
            <a:r>
              <a:rPr lang="en-US" sz="2000" dirty="0" err="1"/>
              <a:t>Sinensis</a:t>
            </a:r>
            <a:r>
              <a:rPr lang="en-US" sz="2000" dirty="0"/>
              <a:t>- -</a:t>
            </a:r>
            <a:r>
              <a:rPr lang="en-US" sz="2000" i="1" dirty="0"/>
              <a:t>Crab</a:t>
            </a:r>
          </a:p>
          <a:p>
            <a:pPr lvl="4" eaLnBrk="1" hangingPunct="1">
              <a:lnSpc>
                <a:spcPct val="80000"/>
              </a:lnSpc>
              <a:defRPr/>
            </a:pPr>
            <a:endParaRPr lang="en-US" sz="1400" dirty="0"/>
          </a:p>
          <a:p>
            <a:pPr eaLnBrk="1" hangingPunct="1">
              <a:lnSpc>
                <a:spcPct val="80000"/>
              </a:lnSpc>
              <a:defRPr/>
            </a:pPr>
            <a:r>
              <a:rPr lang="en-US" sz="2000" dirty="0" err="1"/>
              <a:t>Bai</a:t>
            </a:r>
            <a:r>
              <a:rPr lang="en-US" sz="2000" dirty="0"/>
              <a:t> </a:t>
            </a:r>
            <a:r>
              <a:rPr lang="en-US" sz="2000" dirty="0" err="1"/>
              <a:t>Shao</a:t>
            </a:r>
            <a:r>
              <a:rPr lang="en-US" sz="2000" dirty="0"/>
              <a:t>, Radix </a:t>
            </a:r>
            <a:r>
              <a:rPr lang="en-US" sz="2000" dirty="0" err="1"/>
              <a:t>Albus</a:t>
            </a:r>
            <a:r>
              <a:rPr lang="en-US" sz="2000" dirty="0"/>
              <a:t> </a:t>
            </a:r>
            <a:r>
              <a:rPr lang="en-US" sz="2000" dirty="0" err="1"/>
              <a:t>Paeoniae</a:t>
            </a:r>
            <a:r>
              <a:rPr lang="en-US" sz="2000" dirty="0"/>
              <a:t> </a:t>
            </a:r>
            <a:r>
              <a:rPr lang="en-US" sz="2000" dirty="0" err="1"/>
              <a:t>Lactiflorae</a:t>
            </a:r>
            <a:r>
              <a:rPr lang="en-US" sz="2000" dirty="0"/>
              <a:t>- -</a:t>
            </a:r>
            <a:r>
              <a:rPr lang="en-US" sz="2000" i="1" dirty="0"/>
              <a:t>Plum</a:t>
            </a:r>
          </a:p>
          <a:p>
            <a:pPr lvl="4" eaLnBrk="1" hangingPunct="1">
              <a:lnSpc>
                <a:spcPct val="80000"/>
              </a:lnSpc>
              <a:defRPr/>
            </a:pPr>
            <a:endParaRPr lang="en-US" sz="1400" dirty="0"/>
          </a:p>
          <a:p>
            <a:pPr eaLnBrk="1" hangingPunct="1">
              <a:lnSpc>
                <a:spcPct val="80000"/>
              </a:lnSpc>
              <a:defRPr/>
            </a:pPr>
            <a:r>
              <a:rPr lang="en-US" sz="2000" dirty="0"/>
              <a:t>Yu Jin, Tuber </a:t>
            </a:r>
            <a:r>
              <a:rPr lang="en-US" sz="2000" dirty="0" err="1"/>
              <a:t>Curcumae</a:t>
            </a:r>
            <a:r>
              <a:rPr lang="en-US" sz="2000" dirty="0"/>
              <a:t>- -</a:t>
            </a:r>
            <a:r>
              <a:rPr lang="en-US" sz="2000" i="1" dirty="0"/>
              <a:t>Wax gourd</a:t>
            </a:r>
          </a:p>
          <a:p>
            <a:pPr lvl="4" eaLnBrk="1" hangingPunct="1">
              <a:lnSpc>
                <a:spcPct val="80000"/>
              </a:lnSpc>
              <a:defRPr/>
            </a:pPr>
            <a:endParaRPr lang="en-US" sz="1400" dirty="0"/>
          </a:p>
          <a:p>
            <a:pPr eaLnBrk="1" hangingPunct="1">
              <a:lnSpc>
                <a:spcPct val="80000"/>
              </a:lnSpc>
              <a:defRPr/>
            </a:pPr>
            <a:r>
              <a:rPr lang="en-US" sz="2000" dirty="0"/>
              <a:t>Chuan </a:t>
            </a:r>
            <a:r>
              <a:rPr lang="en-US" sz="2000" dirty="0" err="1"/>
              <a:t>Lian</a:t>
            </a:r>
            <a:r>
              <a:rPr lang="en-US" sz="2000" dirty="0"/>
              <a:t> </a:t>
            </a:r>
            <a:r>
              <a:rPr lang="en-US" sz="2000" dirty="0" err="1"/>
              <a:t>Zi</a:t>
            </a:r>
            <a:r>
              <a:rPr lang="en-US" sz="2000" dirty="0"/>
              <a:t>, </a:t>
            </a:r>
            <a:r>
              <a:rPr lang="en-US" sz="2000" dirty="0" err="1"/>
              <a:t>Fructus</a:t>
            </a:r>
            <a:r>
              <a:rPr lang="en-US" sz="2000" dirty="0"/>
              <a:t> </a:t>
            </a:r>
            <a:r>
              <a:rPr lang="en-US" sz="2000" dirty="0" err="1"/>
              <a:t>Meliae</a:t>
            </a:r>
            <a:r>
              <a:rPr lang="en-US" sz="2000" dirty="0"/>
              <a:t> </a:t>
            </a:r>
            <a:r>
              <a:rPr lang="en-US" sz="2000" dirty="0" err="1"/>
              <a:t>Toosendan</a:t>
            </a:r>
            <a:r>
              <a:rPr lang="en-US" sz="2000" dirty="0"/>
              <a:t>- -</a:t>
            </a:r>
            <a:r>
              <a:rPr lang="en-US" sz="2000" i="1" dirty="0"/>
              <a:t>Mackerel</a:t>
            </a:r>
          </a:p>
          <a:p>
            <a:pPr lvl="4" eaLnBrk="1" hangingPunct="1">
              <a:lnSpc>
                <a:spcPct val="80000"/>
              </a:lnSpc>
              <a:defRPr/>
            </a:pPr>
            <a:endParaRPr lang="en-US" sz="1400" dirty="0"/>
          </a:p>
          <a:p>
            <a:pPr eaLnBrk="1" hangingPunct="1">
              <a:lnSpc>
                <a:spcPct val="80000"/>
              </a:lnSpc>
              <a:defRPr/>
            </a:pPr>
            <a:r>
              <a:rPr lang="en-US" sz="2000" dirty="0"/>
              <a:t>Xia Ku Cao, </a:t>
            </a:r>
            <a:r>
              <a:rPr lang="en-US" sz="2000" dirty="0" err="1"/>
              <a:t>Spica</a:t>
            </a:r>
            <a:r>
              <a:rPr lang="en-US" sz="2000" dirty="0"/>
              <a:t> </a:t>
            </a:r>
            <a:r>
              <a:rPr lang="en-US" sz="2000" dirty="0" err="1"/>
              <a:t>Prunellae</a:t>
            </a:r>
            <a:r>
              <a:rPr lang="en-US" sz="2000" dirty="0"/>
              <a:t> </a:t>
            </a:r>
            <a:r>
              <a:rPr lang="en-US" sz="2000" dirty="0" err="1"/>
              <a:t>Vulgaris</a:t>
            </a:r>
            <a:r>
              <a:rPr lang="en-US" sz="2000" dirty="0"/>
              <a:t>- -</a:t>
            </a:r>
            <a:r>
              <a:rPr lang="en-US" sz="2000" i="1" dirty="0"/>
              <a:t>Kelp</a:t>
            </a:r>
          </a:p>
          <a:p>
            <a:pPr lvl="4" eaLnBrk="1" hangingPunct="1">
              <a:lnSpc>
                <a:spcPct val="80000"/>
              </a:lnSpc>
              <a:defRPr/>
            </a:pPr>
            <a:endParaRPr lang="en-US" sz="1400" dirty="0"/>
          </a:p>
          <a:p>
            <a:pPr eaLnBrk="1" hangingPunct="1">
              <a:lnSpc>
                <a:spcPct val="80000"/>
              </a:lnSpc>
              <a:defRPr/>
            </a:pPr>
            <a:r>
              <a:rPr lang="en-US" sz="2000" dirty="0" err="1"/>
              <a:t>Chai</a:t>
            </a:r>
            <a:r>
              <a:rPr lang="en-US" sz="2000" dirty="0"/>
              <a:t> </a:t>
            </a:r>
            <a:r>
              <a:rPr lang="en-US" sz="2000" dirty="0" err="1"/>
              <a:t>Hu</a:t>
            </a:r>
            <a:r>
              <a:rPr lang="en-US" sz="2000" dirty="0"/>
              <a:t>, Radix </a:t>
            </a:r>
            <a:r>
              <a:rPr lang="en-US" sz="2000" dirty="0" err="1"/>
              <a:t>Bupleuri</a:t>
            </a:r>
            <a:r>
              <a:rPr lang="en-US" sz="2000" dirty="0"/>
              <a:t>- -</a:t>
            </a:r>
            <a:r>
              <a:rPr lang="en-US" sz="2000" i="1" dirty="0" err="1"/>
              <a:t>Daikon</a:t>
            </a:r>
            <a:r>
              <a:rPr lang="en-US" sz="2000" i="1" dirty="0"/>
              <a:t> radish</a:t>
            </a:r>
          </a:p>
          <a:p>
            <a:pPr lvl="4" eaLnBrk="1" hangingPunct="1">
              <a:lnSpc>
                <a:spcPct val="80000"/>
              </a:lnSpc>
              <a:defRPr/>
            </a:pPr>
            <a:endParaRPr lang="en-US" sz="1400" dirty="0"/>
          </a:p>
          <a:p>
            <a:pPr eaLnBrk="1" hangingPunct="1">
              <a:lnSpc>
                <a:spcPct val="80000"/>
              </a:lnSpc>
              <a:defRPr/>
            </a:pPr>
            <a:r>
              <a:rPr lang="en-US" sz="2000" dirty="0"/>
              <a:t>Ma </a:t>
            </a:r>
            <a:r>
              <a:rPr lang="en-US" sz="2000" dirty="0" err="1"/>
              <a:t>Bian</a:t>
            </a:r>
            <a:r>
              <a:rPr lang="en-US" sz="2000" dirty="0"/>
              <a:t> Cao, </a:t>
            </a:r>
            <a:r>
              <a:rPr lang="en-US" sz="2000" dirty="0" err="1"/>
              <a:t>Herba</a:t>
            </a:r>
            <a:r>
              <a:rPr lang="en-US" sz="2000" dirty="0"/>
              <a:t> </a:t>
            </a:r>
            <a:r>
              <a:rPr lang="en-US" sz="2000" dirty="0" err="1"/>
              <a:t>Verbenae</a:t>
            </a:r>
            <a:r>
              <a:rPr lang="en-US" sz="2000" dirty="0"/>
              <a:t>- -</a:t>
            </a:r>
            <a:r>
              <a:rPr lang="en-US" sz="2000" i="1" dirty="0"/>
              <a:t>Rhubarb (Chinese)</a:t>
            </a: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pPr eaLnBrk="1" hangingPunct="1">
              <a:defRPr/>
            </a:pPr>
            <a:r>
              <a:rPr lang="en-US"/>
              <a:t>Herbs to Treat Hepatic Lipidosis</a:t>
            </a:r>
          </a:p>
        </p:txBody>
      </p:sp>
      <p:sp>
        <p:nvSpPr>
          <p:cNvPr id="638979" name="Rectangle 3"/>
          <p:cNvSpPr>
            <a:spLocks noGrp="1" noChangeArrowheads="1"/>
          </p:cNvSpPr>
          <p:nvPr>
            <p:ph type="body" sz="half" idx="1"/>
          </p:nvPr>
        </p:nvSpPr>
        <p:spPr>
          <a:xfrm>
            <a:off x="812800" y="1676400"/>
            <a:ext cx="4152900" cy="4229100"/>
          </a:xfrm>
        </p:spPr>
        <p:txBody>
          <a:bodyPr/>
          <a:lstStyle/>
          <a:p>
            <a:pPr marL="0" indent="0" eaLnBrk="1" hangingPunct="1">
              <a:defRPr/>
            </a:pPr>
            <a:r>
              <a:rPr lang="en-US" sz="2800" dirty="0"/>
              <a:t>Shan </a:t>
            </a:r>
            <a:r>
              <a:rPr lang="en-US" sz="2800" dirty="0" err="1"/>
              <a:t>Zha</a:t>
            </a:r>
            <a:r>
              <a:rPr lang="en-US" sz="2800" dirty="0"/>
              <a:t>, </a:t>
            </a:r>
            <a:r>
              <a:rPr lang="en-US" sz="2800" dirty="0" err="1"/>
              <a:t>Fructus</a:t>
            </a:r>
            <a:r>
              <a:rPr lang="en-US" sz="2800" dirty="0"/>
              <a:t> </a:t>
            </a:r>
            <a:r>
              <a:rPr lang="en-US" sz="2800" dirty="0" err="1"/>
              <a:t>Crataegi</a:t>
            </a:r>
            <a:r>
              <a:rPr lang="en-US" sz="2800" dirty="0"/>
              <a:t>- -</a:t>
            </a:r>
            <a:r>
              <a:rPr lang="en-US" sz="2800" i="1" dirty="0"/>
              <a:t>Alfalfa</a:t>
            </a:r>
          </a:p>
          <a:p>
            <a:pPr marL="1828800" lvl="4" indent="0" eaLnBrk="1" hangingPunct="1">
              <a:defRPr/>
            </a:pPr>
            <a:endParaRPr lang="en-US" sz="1800" dirty="0"/>
          </a:p>
          <a:p>
            <a:pPr marL="0" indent="0" eaLnBrk="1" hangingPunct="1">
              <a:defRPr/>
            </a:pPr>
            <a:r>
              <a:rPr lang="en-US" sz="2800" dirty="0"/>
              <a:t>Shi </a:t>
            </a:r>
            <a:r>
              <a:rPr lang="en-US" sz="2800" dirty="0" err="1"/>
              <a:t>Jue</a:t>
            </a:r>
            <a:r>
              <a:rPr lang="en-US" sz="2800" dirty="0"/>
              <a:t> Ming, </a:t>
            </a:r>
            <a:r>
              <a:rPr lang="en-US" sz="2800" dirty="0" err="1"/>
              <a:t>Concha</a:t>
            </a:r>
            <a:r>
              <a:rPr lang="en-US" sz="2800" dirty="0"/>
              <a:t> </a:t>
            </a:r>
            <a:r>
              <a:rPr lang="en-US" sz="2800" dirty="0" err="1"/>
              <a:t>Haliotidis</a:t>
            </a:r>
            <a:r>
              <a:rPr lang="en-US" sz="2800" dirty="0"/>
              <a:t>- -</a:t>
            </a:r>
            <a:r>
              <a:rPr lang="en-US" sz="2800" i="1" dirty="0"/>
              <a:t>Clams</a:t>
            </a:r>
          </a:p>
          <a:p>
            <a:pPr marL="1828800" lvl="4" indent="0" eaLnBrk="1" hangingPunct="1">
              <a:defRPr/>
            </a:pPr>
            <a:endParaRPr lang="en-US" sz="1800" dirty="0"/>
          </a:p>
          <a:p>
            <a:pPr marL="0" indent="0" eaLnBrk="1" hangingPunct="1">
              <a:defRPr/>
            </a:pPr>
            <a:r>
              <a:rPr lang="en-US" sz="2800" dirty="0"/>
              <a:t>Ling </a:t>
            </a:r>
            <a:r>
              <a:rPr lang="en-US" sz="2800" dirty="0" err="1"/>
              <a:t>Zhi</a:t>
            </a:r>
            <a:r>
              <a:rPr lang="en-US" sz="2800" dirty="0"/>
              <a:t>, </a:t>
            </a:r>
            <a:r>
              <a:rPr lang="en-US" sz="2800" dirty="0" err="1"/>
              <a:t>Fructificatio</a:t>
            </a:r>
            <a:r>
              <a:rPr lang="en-US" sz="2800" dirty="0"/>
              <a:t> </a:t>
            </a:r>
            <a:r>
              <a:rPr lang="en-US" sz="2800" dirty="0" err="1"/>
              <a:t>Ganodermae</a:t>
            </a:r>
            <a:r>
              <a:rPr lang="en-US" sz="2800" dirty="0"/>
              <a:t> </a:t>
            </a:r>
            <a:r>
              <a:rPr lang="en-US" sz="2800" dirty="0" err="1"/>
              <a:t>Lucidi</a:t>
            </a:r>
            <a:r>
              <a:rPr lang="en-US" sz="2800" dirty="0"/>
              <a:t>- -</a:t>
            </a:r>
            <a:r>
              <a:rPr lang="en-US" sz="2800" i="1" dirty="0"/>
              <a:t>Ginger</a:t>
            </a:r>
          </a:p>
        </p:txBody>
      </p:sp>
      <p:pic>
        <p:nvPicPr>
          <p:cNvPr id="65540" name="Picture 4" descr="Cat Grooming from Stomach Heat"/>
          <p:cNvPicPr>
            <a:picLocks noGrp="1" noChangeAspect="1" noChangeArrowheads="1"/>
          </p:cNvPicPr>
          <p:nvPr>
            <p:ph sz="half" idx="2"/>
          </p:nvPr>
        </p:nvPicPr>
        <p:blipFill>
          <a:blip r:embed="rId3" cstate="print"/>
          <a:srcRect/>
          <a:stretch>
            <a:fillRect/>
          </a:stretch>
        </p:blipFill>
        <p:spPr>
          <a:xfrm>
            <a:off x="5102225" y="1960563"/>
            <a:ext cx="3889375" cy="3621087"/>
          </a:xfrm>
          <a:noFill/>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pPr eaLnBrk="1" hangingPunct="1">
              <a:defRPr/>
            </a:pPr>
            <a:r>
              <a:rPr lang="en-US"/>
              <a:t>Liver Pathoetiology in TCVM</a:t>
            </a:r>
          </a:p>
        </p:txBody>
      </p:sp>
      <p:sp>
        <p:nvSpPr>
          <p:cNvPr id="532483" name="Rectangle 3"/>
          <p:cNvSpPr>
            <a:spLocks noGrp="1" noChangeArrowheads="1"/>
          </p:cNvSpPr>
          <p:nvPr>
            <p:ph type="body" idx="1"/>
          </p:nvPr>
        </p:nvSpPr>
        <p:spPr>
          <a:xfrm>
            <a:off x="927100" y="1270000"/>
            <a:ext cx="7924800" cy="4711700"/>
          </a:xfrm>
        </p:spPr>
        <p:txBody>
          <a:bodyPr/>
          <a:lstStyle/>
          <a:p>
            <a:pPr eaLnBrk="1" hangingPunct="1">
              <a:lnSpc>
                <a:spcPct val="90000"/>
              </a:lnSpc>
              <a:defRPr/>
            </a:pPr>
            <a:r>
              <a:rPr lang="en-US" sz="2400" dirty="0"/>
              <a:t>Damp Heat</a:t>
            </a:r>
          </a:p>
          <a:p>
            <a:pPr lvl="1" eaLnBrk="1" hangingPunct="1">
              <a:lnSpc>
                <a:spcPct val="90000"/>
              </a:lnSpc>
              <a:defRPr/>
            </a:pPr>
            <a:r>
              <a:rPr lang="en-US" sz="2000" dirty="0"/>
              <a:t>Obstructs free flow of </a:t>
            </a:r>
            <a:r>
              <a:rPr lang="en-US" sz="2000" dirty="0" err="1"/>
              <a:t>Qi</a:t>
            </a:r>
            <a:r>
              <a:rPr lang="en-US" sz="2000" dirty="0"/>
              <a:t> and Blood</a:t>
            </a:r>
          </a:p>
          <a:p>
            <a:pPr lvl="1" eaLnBrk="1" hangingPunct="1">
              <a:lnSpc>
                <a:spcPct val="90000"/>
              </a:lnSpc>
              <a:defRPr/>
            </a:pPr>
            <a:r>
              <a:rPr lang="en-US" sz="2000" dirty="0"/>
              <a:t>Heat consumes Yin, Blood and Fluids</a:t>
            </a:r>
          </a:p>
          <a:p>
            <a:pPr lvl="1" eaLnBrk="1" hangingPunct="1">
              <a:lnSpc>
                <a:spcPct val="90000"/>
              </a:lnSpc>
              <a:defRPr/>
            </a:pPr>
            <a:r>
              <a:rPr lang="en-US" sz="2000" dirty="0"/>
              <a:t>Results in Yin or Blood Deficiency</a:t>
            </a:r>
          </a:p>
          <a:p>
            <a:pPr lvl="1" eaLnBrk="1" hangingPunct="1">
              <a:lnSpc>
                <a:spcPct val="90000"/>
              </a:lnSpc>
              <a:defRPr/>
            </a:pPr>
            <a:r>
              <a:rPr lang="en-US" sz="2000" dirty="0"/>
              <a:t>Engenders Phlegm and results in Stasis</a:t>
            </a:r>
          </a:p>
          <a:p>
            <a:pPr lvl="4" eaLnBrk="1" hangingPunct="1">
              <a:lnSpc>
                <a:spcPct val="90000"/>
              </a:lnSpc>
              <a:defRPr/>
            </a:pPr>
            <a:endParaRPr lang="en-US" sz="1600" dirty="0"/>
          </a:p>
          <a:p>
            <a:pPr eaLnBrk="1" hangingPunct="1">
              <a:lnSpc>
                <a:spcPct val="90000"/>
              </a:lnSpc>
              <a:defRPr/>
            </a:pPr>
            <a:r>
              <a:rPr lang="en-US" sz="2400" dirty="0"/>
              <a:t>Damp Heat sometimes transforms into Fire</a:t>
            </a:r>
          </a:p>
          <a:p>
            <a:pPr lvl="1" eaLnBrk="1" hangingPunct="1">
              <a:lnSpc>
                <a:spcPct val="90000"/>
              </a:lnSpc>
              <a:defRPr/>
            </a:pPr>
            <a:r>
              <a:rPr lang="en-US" sz="2000" dirty="0"/>
              <a:t>Damages Blood and Yin</a:t>
            </a:r>
          </a:p>
          <a:p>
            <a:pPr lvl="4" eaLnBrk="1" hangingPunct="1">
              <a:lnSpc>
                <a:spcPct val="90000"/>
              </a:lnSpc>
              <a:defRPr/>
            </a:pPr>
            <a:endParaRPr lang="en-US" sz="1600" dirty="0"/>
          </a:p>
          <a:p>
            <a:pPr eaLnBrk="1" hangingPunct="1">
              <a:lnSpc>
                <a:spcPct val="90000"/>
              </a:lnSpc>
              <a:defRPr/>
            </a:pPr>
            <a:r>
              <a:rPr lang="en-US" sz="2400" dirty="0"/>
              <a:t>Chronic Spleen damage leads to Kidney damage</a:t>
            </a:r>
          </a:p>
          <a:p>
            <a:pPr lvl="4" eaLnBrk="1" hangingPunct="1">
              <a:lnSpc>
                <a:spcPct val="90000"/>
              </a:lnSpc>
              <a:defRPr/>
            </a:pPr>
            <a:endParaRPr lang="en-US" sz="1600" dirty="0"/>
          </a:p>
          <a:p>
            <a:pPr eaLnBrk="1" hangingPunct="1">
              <a:lnSpc>
                <a:spcPct val="90000"/>
              </a:lnSpc>
              <a:defRPr/>
            </a:pPr>
            <a:r>
              <a:rPr lang="en-US" sz="2400" dirty="0"/>
              <a:t>Damp commonly predominates over Heat</a:t>
            </a:r>
          </a:p>
          <a:p>
            <a:pPr lvl="1" eaLnBrk="1" hangingPunct="1">
              <a:lnSpc>
                <a:spcPct val="90000"/>
              </a:lnSpc>
              <a:defRPr/>
            </a:pPr>
            <a:r>
              <a:rPr lang="en-US" sz="2000" dirty="0"/>
              <a:t>Heat signs may be hidden or minimal</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pPr eaLnBrk="1" hangingPunct="1">
              <a:defRPr/>
            </a:pPr>
            <a:r>
              <a:rPr lang="en-US" sz="3600"/>
              <a:t>TCVM Patterns correlated with Western Biomedical Hepatopathies</a:t>
            </a:r>
          </a:p>
        </p:txBody>
      </p:sp>
      <p:sp>
        <p:nvSpPr>
          <p:cNvPr id="534531" name="Rectangle 3"/>
          <p:cNvSpPr>
            <a:spLocks noGrp="1" noChangeArrowheads="1"/>
          </p:cNvSpPr>
          <p:nvPr>
            <p:ph type="body" idx="1"/>
          </p:nvPr>
        </p:nvSpPr>
        <p:spPr>
          <a:xfrm>
            <a:off x="1028700" y="1308100"/>
            <a:ext cx="7924800" cy="5168900"/>
          </a:xfrm>
        </p:spPr>
        <p:txBody>
          <a:bodyPr/>
          <a:lstStyle/>
          <a:p>
            <a:pPr eaLnBrk="1" hangingPunct="1">
              <a:lnSpc>
                <a:spcPct val="80000"/>
              </a:lnSpc>
              <a:defRPr/>
            </a:pPr>
            <a:r>
              <a:rPr lang="en-US" sz="2000" dirty="0"/>
              <a:t>Liver </a:t>
            </a:r>
            <a:r>
              <a:rPr lang="en-US" sz="2000" dirty="0" err="1"/>
              <a:t>Qi</a:t>
            </a:r>
            <a:r>
              <a:rPr lang="en-US" sz="2000" dirty="0"/>
              <a:t> Stagnation</a:t>
            </a:r>
          </a:p>
          <a:p>
            <a:pPr lvl="4" eaLnBrk="1" hangingPunct="1">
              <a:lnSpc>
                <a:spcPct val="80000"/>
              </a:lnSpc>
              <a:defRPr/>
            </a:pPr>
            <a:endParaRPr lang="en-US" sz="1400" dirty="0"/>
          </a:p>
          <a:p>
            <a:pPr eaLnBrk="1" hangingPunct="1">
              <a:lnSpc>
                <a:spcPct val="80000"/>
              </a:lnSpc>
              <a:defRPr/>
            </a:pPr>
            <a:r>
              <a:rPr lang="en-US" sz="2000" dirty="0"/>
              <a:t>Liver-Spleen Disharmony</a:t>
            </a:r>
          </a:p>
          <a:p>
            <a:pPr lvl="4" eaLnBrk="1" hangingPunct="1">
              <a:lnSpc>
                <a:spcPct val="80000"/>
              </a:lnSpc>
              <a:defRPr/>
            </a:pPr>
            <a:endParaRPr lang="en-US" sz="1400" dirty="0"/>
          </a:p>
          <a:p>
            <a:pPr eaLnBrk="1" hangingPunct="1">
              <a:lnSpc>
                <a:spcPct val="80000"/>
              </a:lnSpc>
              <a:defRPr/>
            </a:pPr>
            <a:r>
              <a:rPr lang="en-US" sz="2000" dirty="0"/>
              <a:t>Spleen-Stomach Damp-Heat</a:t>
            </a:r>
          </a:p>
          <a:p>
            <a:pPr lvl="4" eaLnBrk="1" hangingPunct="1">
              <a:lnSpc>
                <a:spcPct val="80000"/>
              </a:lnSpc>
              <a:defRPr/>
            </a:pPr>
            <a:endParaRPr lang="en-US" sz="1400" dirty="0"/>
          </a:p>
          <a:p>
            <a:pPr eaLnBrk="1" hangingPunct="1">
              <a:lnSpc>
                <a:spcPct val="80000"/>
              </a:lnSpc>
              <a:defRPr/>
            </a:pPr>
            <a:r>
              <a:rPr lang="en-US" sz="2000" dirty="0"/>
              <a:t>Liver-Gallbladder Damp-Heat</a:t>
            </a:r>
          </a:p>
          <a:p>
            <a:pPr lvl="4" eaLnBrk="1" hangingPunct="1">
              <a:lnSpc>
                <a:spcPct val="80000"/>
              </a:lnSpc>
              <a:defRPr/>
            </a:pPr>
            <a:endParaRPr lang="en-US" sz="1400" dirty="0"/>
          </a:p>
          <a:p>
            <a:pPr eaLnBrk="1" hangingPunct="1">
              <a:lnSpc>
                <a:spcPct val="80000"/>
              </a:lnSpc>
              <a:defRPr/>
            </a:pPr>
            <a:r>
              <a:rPr lang="en-US" sz="2000" dirty="0"/>
              <a:t>Damp-Heat transforming into Fire</a:t>
            </a:r>
          </a:p>
          <a:p>
            <a:pPr lvl="4" eaLnBrk="1" hangingPunct="1">
              <a:lnSpc>
                <a:spcPct val="80000"/>
              </a:lnSpc>
              <a:defRPr/>
            </a:pPr>
            <a:endParaRPr lang="en-US" sz="1400" dirty="0"/>
          </a:p>
          <a:p>
            <a:pPr eaLnBrk="1" hangingPunct="1">
              <a:lnSpc>
                <a:spcPct val="80000"/>
              </a:lnSpc>
              <a:defRPr/>
            </a:pPr>
            <a:r>
              <a:rPr lang="en-US" sz="2000" dirty="0"/>
              <a:t>Damp-Heat injuring Yin and Blood</a:t>
            </a:r>
          </a:p>
          <a:p>
            <a:pPr lvl="4" eaLnBrk="1" hangingPunct="1">
              <a:lnSpc>
                <a:spcPct val="80000"/>
              </a:lnSpc>
              <a:defRPr/>
            </a:pPr>
            <a:endParaRPr lang="en-US" sz="1400" dirty="0"/>
          </a:p>
          <a:p>
            <a:pPr eaLnBrk="1" hangingPunct="1">
              <a:lnSpc>
                <a:spcPct val="80000"/>
              </a:lnSpc>
              <a:defRPr/>
            </a:pPr>
            <a:r>
              <a:rPr lang="en-US" sz="2000" dirty="0"/>
              <a:t>Phlegm Nodulation </a:t>
            </a:r>
          </a:p>
          <a:p>
            <a:pPr lvl="4" eaLnBrk="1" hangingPunct="1">
              <a:lnSpc>
                <a:spcPct val="80000"/>
              </a:lnSpc>
              <a:defRPr/>
            </a:pPr>
            <a:endParaRPr lang="en-US" sz="1400" dirty="0"/>
          </a:p>
          <a:p>
            <a:pPr eaLnBrk="1" hangingPunct="1">
              <a:lnSpc>
                <a:spcPct val="80000"/>
              </a:lnSpc>
              <a:defRPr/>
            </a:pPr>
            <a:r>
              <a:rPr lang="en-US" sz="2000" dirty="0"/>
              <a:t>Liver-Kidney Yin Deficiency</a:t>
            </a:r>
          </a:p>
          <a:p>
            <a:pPr lvl="4" eaLnBrk="1" hangingPunct="1">
              <a:lnSpc>
                <a:spcPct val="80000"/>
              </a:lnSpc>
              <a:defRPr/>
            </a:pPr>
            <a:endParaRPr lang="en-US" sz="1400" dirty="0"/>
          </a:p>
          <a:p>
            <a:pPr eaLnBrk="1" hangingPunct="1">
              <a:lnSpc>
                <a:spcPct val="80000"/>
              </a:lnSpc>
              <a:defRPr/>
            </a:pPr>
            <a:r>
              <a:rPr lang="en-US" sz="2000" dirty="0"/>
              <a:t>Spleen-Kidney Yang Deficiency</a:t>
            </a:r>
          </a:p>
          <a:p>
            <a:pPr lvl="4" eaLnBrk="1" hangingPunct="1">
              <a:lnSpc>
                <a:spcPct val="80000"/>
              </a:lnSpc>
              <a:defRPr/>
            </a:pPr>
            <a:endParaRPr lang="en-US" sz="1400" dirty="0"/>
          </a:p>
          <a:p>
            <a:pPr eaLnBrk="1" hangingPunct="1">
              <a:lnSpc>
                <a:spcPct val="80000"/>
              </a:lnSpc>
              <a:defRPr/>
            </a:pPr>
            <a:r>
              <a:rPr lang="en-US" sz="2000" dirty="0"/>
              <a:t>Internal Cold-Damp </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pPr eaLnBrk="1" hangingPunct="1">
              <a:defRPr/>
            </a:pPr>
            <a:r>
              <a:rPr lang="en-US" sz="3600"/>
              <a:t>From </a:t>
            </a:r>
            <a:r>
              <a:rPr lang="en-US" sz="3600" i="1"/>
              <a:t>Bian Zheng</a:t>
            </a:r>
            <a:r>
              <a:rPr lang="en-US" sz="3600"/>
              <a:t>, What Food Categories Will Be Most Important?</a:t>
            </a:r>
          </a:p>
        </p:txBody>
      </p:sp>
      <p:sp>
        <p:nvSpPr>
          <p:cNvPr id="536579" name="Rectangle 3"/>
          <p:cNvSpPr>
            <a:spLocks noGrp="1" noChangeArrowheads="1"/>
          </p:cNvSpPr>
          <p:nvPr>
            <p:ph type="body" idx="1"/>
          </p:nvPr>
        </p:nvSpPr>
        <p:spPr>
          <a:xfrm>
            <a:off x="660400" y="1130300"/>
            <a:ext cx="7924800" cy="5410200"/>
          </a:xfrm>
        </p:spPr>
        <p:txBody>
          <a:bodyPr/>
          <a:lstStyle/>
          <a:p>
            <a:pPr eaLnBrk="1" hangingPunct="1">
              <a:lnSpc>
                <a:spcPct val="80000"/>
              </a:lnSpc>
              <a:defRPr/>
            </a:pPr>
            <a:r>
              <a:rPr lang="en-US" sz="2000"/>
              <a:t>Foods to Soothe the Liver and Relieve Stagnation</a:t>
            </a:r>
          </a:p>
          <a:p>
            <a:pPr lvl="4" eaLnBrk="1" hangingPunct="1">
              <a:lnSpc>
                <a:spcPct val="80000"/>
              </a:lnSpc>
              <a:defRPr/>
            </a:pPr>
            <a:endParaRPr lang="en-US" sz="1400"/>
          </a:p>
          <a:p>
            <a:pPr lvl="1" eaLnBrk="1" hangingPunct="1">
              <a:lnSpc>
                <a:spcPct val="80000"/>
              </a:lnSpc>
              <a:defRPr/>
            </a:pPr>
            <a:r>
              <a:rPr lang="en-US" sz="1800"/>
              <a:t>Pungent and Raw Foods</a:t>
            </a:r>
          </a:p>
          <a:p>
            <a:pPr lvl="2" eaLnBrk="1" hangingPunct="1">
              <a:lnSpc>
                <a:spcPct val="80000"/>
              </a:lnSpc>
              <a:defRPr/>
            </a:pPr>
            <a:r>
              <a:rPr lang="en-US" sz="1600"/>
              <a:t>Watercress, onions, mustard greens, turmeric, basil, bay, cardamom, marjoram, cumin, fennel, ginger, black pepper, rosemary, various mints, sprouted grains, beans, seeds, fresh vegetables, fruit</a:t>
            </a:r>
          </a:p>
          <a:p>
            <a:pPr lvl="4" eaLnBrk="1" hangingPunct="1">
              <a:lnSpc>
                <a:spcPct val="80000"/>
              </a:lnSpc>
              <a:defRPr/>
            </a:pPr>
            <a:endParaRPr lang="en-US" sz="1400"/>
          </a:p>
          <a:p>
            <a:pPr lvl="1" eaLnBrk="1" hangingPunct="1">
              <a:lnSpc>
                <a:spcPct val="80000"/>
              </a:lnSpc>
              <a:defRPr/>
            </a:pPr>
            <a:r>
              <a:rPr lang="en-US" sz="1800"/>
              <a:t>Foods which Harmonize the Liver</a:t>
            </a:r>
          </a:p>
          <a:p>
            <a:pPr lvl="2" eaLnBrk="1" hangingPunct="1">
              <a:lnSpc>
                <a:spcPct val="80000"/>
              </a:lnSpc>
              <a:defRPr/>
            </a:pPr>
            <a:r>
              <a:rPr lang="en-US" sz="1600"/>
              <a:t>Honey, apple cider vinegar, licorice root, molasses, barley malt</a:t>
            </a:r>
          </a:p>
          <a:p>
            <a:pPr lvl="4" eaLnBrk="1" hangingPunct="1">
              <a:lnSpc>
                <a:spcPct val="80000"/>
              </a:lnSpc>
              <a:defRPr/>
            </a:pPr>
            <a:endParaRPr lang="en-US" sz="1400"/>
          </a:p>
          <a:p>
            <a:pPr lvl="1" eaLnBrk="1" hangingPunct="1">
              <a:lnSpc>
                <a:spcPct val="80000"/>
              </a:lnSpc>
              <a:defRPr/>
            </a:pPr>
            <a:r>
              <a:rPr lang="en-US" sz="1800"/>
              <a:t>Bitter and Sour Foods</a:t>
            </a:r>
          </a:p>
          <a:p>
            <a:pPr lvl="2" eaLnBrk="1" hangingPunct="1">
              <a:lnSpc>
                <a:spcPct val="80000"/>
              </a:lnSpc>
              <a:defRPr/>
            </a:pPr>
            <a:r>
              <a:rPr lang="en-US" sz="1600"/>
              <a:t>Rye, romaine lettuce, asparagus, amaranth, quinoa, alfalfa, citrus peel, dandelion root, bupleurum, milk thistle, chamomile</a:t>
            </a:r>
          </a:p>
          <a:p>
            <a:pPr lvl="4" eaLnBrk="1" hangingPunct="1">
              <a:lnSpc>
                <a:spcPct val="80000"/>
              </a:lnSpc>
              <a:defRPr/>
            </a:pPr>
            <a:endParaRPr lang="en-US" sz="1400"/>
          </a:p>
          <a:p>
            <a:pPr lvl="1" eaLnBrk="1" hangingPunct="1">
              <a:lnSpc>
                <a:spcPct val="80000"/>
              </a:lnSpc>
              <a:defRPr/>
            </a:pPr>
            <a:r>
              <a:rPr lang="en-US" sz="1800"/>
              <a:t>Detoxifying and Cooling</a:t>
            </a:r>
          </a:p>
          <a:p>
            <a:pPr lvl="2" eaLnBrk="1" hangingPunct="1">
              <a:lnSpc>
                <a:spcPct val="80000"/>
              </a:lnSpc>
              <a:defRPr/>
            </a:pPr>
            <a:r>
              <a:rPr lang="en-US" sz="1600"/>
              <a:t>Mung beans, celery, seaweeds, cucumber, watercress, millet, mushrooms, daikon radish, rhubarb root</a:t>
            </a:r>
          </a:p>
          <a:p>
            <a:pPr lvl="4" eaLnBrk="1" hangingPunct="1">
              <a:lnSpc>
                <a:spcPct val="80000"/>
              </a:lnSpc>
              <a:defRPr/>
            </a:pPr>
            <a:endParaRPr lang="en-US" sz="1400"/>
          </a:p>
          <a:p>
            <a:pPr lvl="1" eaLnBrk="1" hangingPunct="1">
              <a:lnSpc>
                <a:spcPct val="80000"/>
              </a:lnSpc>
              <a:defRPr/>
            </a:pPr>
            <a:r>
              <a:rPr lang="en-US" sz="1800"/>
              <a:t>Accelerate Liver Rejuvenation</a:t>
            </a:r>
          </a:p>
          <a:p>
            <a:pPr lvl="2" eaLnBrk="1" hangingPunct="1">
              <a:lnSpc>
                <a:spcPct val="80000"/>
              </a:lnSpc>
              <a:defRPr/>
            </a:pPr>
            <a:r>
              <a:rPr lang="en-US" sz="1600"/>
              <a:t>Chlorophyll-rich foods, micro-algae, parsley, kale, watercress, alfalfa, collard greens</a:t>
            </a:r>
          </a:p>
        </p:txBody>
      </p:sp>
    </p:spTree>
  </p:cSld>
  <p:clrMapOvr>
    <a:masterClrMapping/>
  </p:clrMapOvr>
  <p:transition>
    <p:fade thruBlk="1"/>
  </p:transition>
</p:sld>
</file>

<file path=ppt/theme/theme1.xml><?xml version="1.0" encoding="utf-8"?>
<a:theme xmlns:a="http://schemas.openxmlformats.org/drawingml/2006/main" name="01090025">
  <a:themeElements>
    <a:clrScheme name="0109002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1090025">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0109002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109002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109002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109002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109002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109002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109002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01090025</Template>
  <TotalTime>1867</TotalTime>
  <Words>4171</Words>
  <Application>Microsoft Office PowerPoint</Application>
  <PresentationFormat>On-screen Show (4:3)</PresentationFormat>
  <Paragraphs>827</Paragraphs>
  <Slides>66</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宋体</vt:lpstr>
      <vt:lpstr>Arial</vt:lpstr>
      <vt:lpstr>Impact</vt:lpstr>
      <vt:lpstr>01090025</vt:lpstr>
      <vt:lpstr>How to Treat Liver Disease with TCVM Food Therapy</vt:lpstr>
      <vt:lpstr>Liver Pathology in TCVM</vt:lpstr>
      <vt:lpstr>From Pathology, Which Food Categories Most Important?</vt:lpstr>
      <vt:lpstr>From Pathology, Which Food Categories Most Important?</vt:lpstr>
      <vt:lpstr>From Pathology, Which Food Categories Most Important?</vt:lpstr>
      <vt:lpstr>Liver Pathoetiology in TCVM</vt:lpstr>
      <vt:lpstr>Liver Pathoetiology in TCVM</vt:lpstr>
      <vt:lpstr>TCVM Patterns correlated with Western Biomedical Hepatopathies</vt:lpstr>
      <vt:lpstr>From Bian Zheng, What Food Categories Will Be Most Important?</vt:lpstr>
      <vt:lpstr>From Bian Zheng, What Food Categories Will Be Most Important?</vt:lpstr>
      <vt:lpstr>Again, What Food Categories  Will Be Most Important?</vt:lpstr>
      <vt:lpstr>Liver Patterns: Liver Qi Stagnation</vt:lpstr>
      <vt:lpstr>Liver Qi Stagnation</vt:lpstr>
      <vt:lpstr>Liver Patterns: Liver Qi Stagnation</vt:lpstr>
      <vt:lpstr>Liver Qi Stagnation</vt:lpstr>
      <vt:lpstr>Liver Happy Formula Analysis</vt:lpstr>
      <vt:lpstr>“Liver Happy” Food Therapy</vt:lpstr>
      <vt:lpstr>“Liver Happy” Food Therapy</vt:lpstr>
      <vt:lpstr>Liver Happy Food</vt:lpstr>
      <vt:lpstr>Liver Patterns:  Liver-Spleen Disharmony</vt:lpstr>
      <vt:lpstr>Liver-Spleen Disharmony</vt:lpstr>
      <vt:lpstr>Xiao Yao San Formula Analysis</vt:lpstr>
      <vt:lpstr>“Xiao Yao San” Food Therapy</vt:lpstr>
      <vt:lpstr>“Xiao Yao San” Food Therapy</vt:lpstr>
      <vt:lpstr>Xiao Yao San  Food</vt:lpstr>
      <vt:lpstr>Liver Patterns: Liver-Gallbladder Damp-Heat</vt:lpstr>
      <vt:lpstr>Liver-Gallbladder Damp-Heat</vt:lpstr>
      <vt:lpstr>Long Dan Xie Gan Tang  Food</vt:lpstr>
      <vt:lpstr>Liver Patterns: Damp-Heat injuring Ying and Blood</vt:lpstr>
      <vt:lpstr>Damp-Heat injuring Ying and Blood</vt:lpstr>
      <vt:lpstr>Damp-Heat injuring Ying and Blood</vt:lpstr>
      <vt:lpstr>Damp-Heat injuring Ying and Blood</vt:lpstr>
      <vt:lpstr>Yin Hua Jie Du Tang Food</vt:lpstr>
      <vt:lpstr>Phlegm Nodulation </vt:lpstr>
      <vt:lpstr>Phlegm Nodulation</vt:lpstr>
      <vt:lpstr>Liu Jun Zi Tang Formula analysis</vt:lpstr>
      <vt:lpstr>“Liu Jun Zi Tang” Food Therapy</vt:lpstr>
      <vt:lpstr>Lui Jun Zi Tang  Food</vt:lpstr>
      <vt:lpstr>Phlegm Nodulation</vt:lpstr>
      <vt:lpstr>“Max Formula” Formula analysis</vt:lpstr>
      <vt:lpstr>“Max Formula” Food Therapy</vt:lpstr>
      <vt:lpstr>Max’s Formula Food</vt:lpstr>
      <vt:lpstr>Liver Patterns:  Liver-Kidney Yin Deficiency</vt:lpstr>
      <vt:lpstr>Liver-Kidney Yin Deficiency</vt:lpstr>
      <vt:lpstr>Liver-Kidney Yin Deficiency</vt:lpstr>
      <vt:lpstr>Yi Guan Jian Formula Analysis</vt:lpstr>
      <vt:lpstr>“Yi Guan Jian”  Food therapy</vt:lpstr>
      <vt:lpstr>Spleen-Kidney Yang Deficiency</vt:lpstr>
      <vt:lpstr>Spleen-Kidney Yang Deficiency</vt:lpstr>
      <vt:lpstr>Spleen-Kidney Yang Deficiency</vt:lpstr>
      <vt:lpstr>Li zhong wan Formula Analysis</vt:lpstr>
      <vt:lpstr>“Li zhong wan” Food Therapy</vt:lpstr>
      <vt:lpstr>Liver Patterns: Internal Cold-Damp </vt:lpstr>
      <vt:lpstr>Internal Cold-Damp</vt:lpstr>
      <vt:lpstr>Internal Cold-Damp </vt:lpstr>
      <vt:lpstr>Yin Chen Zhu Fu Tang  Formula Analysis</vt:lpstr>
      <vt:lpstr>“Yin Chen Zhu Fu Tang”  Food Therapy</vt:lpstr>
      <vt:lpstr>Yin Chen Zhu Fu Tang Food</vt:lpstr>
      <vt:lpstr>Herbs to Regulate Transaminase</vt:lpstr>
      <vt:lpstr>Herbs to Regulate Transaminase</vt:lpstr>
      <vt:lpstr>Lowering ALT and AST</vt:lpstr>
      <vt:lpstr>Protecting Liver Function and Promoting Regeneration</vt:lpstr>
      <vt:lpstr>Protecting Liver Function and Promoting Regeneration</vt:lpstr>
      <vt:lpstr>Treating Liver Fibrosis</vt:lpstr>
      <vt:lpstr>Treating Hepatomegaly</vt:lpstr>
      <vt:lpstr>Herbs to Treat Hepatic Lipidosis</vt:lpstr>
    </vt:vector>
  </TitlesOfParts>
  <Company>Home 4070-2670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Liver-TCVM_Diet</dc:title>
  <dc:creator>Roger Clemmons</dc:creator>
  <cp:lastModifiedBy>Roger Clemmons</cp:lastModifiedBy>
  <cp:revision>77</cp:revision>
  <dcterms:created xsi:type="dcterms:W3CDTF">2006-04-22T23:00:08Z</dcterms:created>
  <dcterms:modified xsi:type="dcterms:W3CDTF">2017-03-15T16:24:08Z</dcterms:modified>
</cp:coreProperties>
</file>