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309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286" r:id="rId45"/>
    <p:sldId id="289" r:id="rId46"/>
    <p:sldId id="290" r:id="rId47"/>
    <p:sldId id="291" r:id="rId48"/>
    <p:sldId id="292" r:id="rId49"/>
    <p:sldId id="293" r:id="rId50"/>
    <p:sldId id="294" r:id="rId51"/>
    <p:sldId id="295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F6FA6-8FF7-4A63-80F4-F271440A2B16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5D1EF-6A2E-4A62-B031-37BE0116A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77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B97776-BB55-4996-974F-50C9AC8C4629}" type="slidenum">
              <a:rPr lang="en-US"/>
              <a:pPr/>
              <a:t>1</a:t>
            </a:fld>
            <a:endParaRPr lang="en-US"/>
          </a:p>
        </p:txBody>
      </p:sp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39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EF0947-F9F4-4A98-BC5D-D84510A4916A}" type="slidenum">
              <a:rPr lang="en-US"/>
              <a:pPr/>
              <a:t>10</a:t>
            </a:fld>
            <a:endParaRPr lang="en-US"/>
          </a:p>
        </p:txBody>
      </p:sp>
      <p:sp>
        <p:nvSpPr>
          <p:cNvPr id="41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89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05253D-FD59-4524-93C9-42658F2763D7}" type="slidenum">
              <a:rPr lang="en-US"/>
              <a:pPr/>
              <a:t>11</a:t>
            </a:fld>
            <a:endParaRPr lang="en-US"/>
          </a:p>
        </p:txBody>
      </p:sp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96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3C6A4D-0207-44B1-AC5A-5C86E2FD4FFE}" type="slidenum">
              <a:rPr lang="en-US"/>
              <a:pPr/>
              <a:t>12</a:t>
            </a:fld>
            <a:endParaRPr lang="en-US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57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9F3C4A-C8C9-4898-BA6C-50BF6612319D}" type="slidenum">
              <a:rPr lang="en-US"/>
              <a:pPr/>
              <a:t>13</a:t>
            </a:fld>
            <a:endParaRPr lang="en-US"/>
          </a:p>
        </p:txBody>
      </p:sp>
      <p:sp>
        <p:nvSpPr>
          <p:cNvPr id="45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20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AF3DA1-65D8-4EFF-B48D-E67A0BFE5806}" type="slidenum">
              <a:rPr lang="en-US" smtClean="0">
                <a:latin typeface="Arial" pitchFamily="34" charset="0"/>
              </a:rPr>
              <a:pPr/>
              <a:t>14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13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AF3DA1-65D8-4EFF-B48D-E67A0BFE5806}" type="slidenum">
              <a:rPr lang="en-US" smtClean="0">
                <a:latin typeface="Arial" pitchFamily="34" charset="0"/>
              </a:rPr>
              <a:pPr/>
              <a:t>15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747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AF3DA1-65D8-4EFF-B48D-E67A0BFE5806}" type="slidenum">
              <a:rPr lang="en-US" smtClean="0">
                <a:latin typeface="Arial" pitchFamily="34" charset="0"/>
              </a:rPr>
              <a:pPr/>
              <a:t>16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4746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D29CE7-D894-433B-9758-DA6C5BECF31A}" type="slidenum">
              <a:rPr lang="en-US"/>
              <a:pPr/>
              <a:t>17</a:t>
            </a:fld>
            <a:endParaRPr lang="en-US"/>
          </a:p>
        </p:txBody>
      </p:sp>
      <p:sp>
        <p:nvSpPr>
          <p:cNvPr id="47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99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0BE12E-27AA-4267-969F-2533DF89DDBE}" type="slidenum">
              <a:rPr lang="en-US"/>
              <a:pPr/>
              <a:t>18</a:t>
            </a:fld>
            <a:endParaRPr lang="en-US"/>
          </a:p>
        </p:txBody>
      </p:sp>
      <p:sp>
        <p:nvSpPr>
          <p:cNvPr id="47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086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89D282-D7BC-4839-99A7-09B6B1C78FF3}" type="slidenum">
              <a:rPr lang="en-US"/>
              <a:pPr/>
              <a:t>19</a:t>
            </a:fld>
            <a:endParaRPr lang="en-US"/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46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287E26-C660-43D2-85C4-9738B16D5ED8}" type="slidenum">
              <a:rPr lang="en-US"/>
              <a:pPr/>
              <a:t>2</a:t>
            </a:fld>
            <a:endParaRPr lang="en-US"/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99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7A0A38-FCD8-4B21-8922-1B6DEAF693F6}" type="slidenum">
              <a:rPr lang="en-US"/>
              <a:pPr/>
              <a:t>20</a:t>
            </a:fld>
            <a:endParaRPr lang="en-US"/>
          </a:p>
        </p:txBody>
      </p:sp>
      <p:sp>
        <p:nvSpPr>
          <p:cNvPr id="475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5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9657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4DBB7A-39B0-44E4-AB2E-CD8085F6740F}" type="slidenum">
              <a:rPr lang="en-US"/>
              <a:pPr/>
              <a:t>21</a:t>
            </a:fld>
            <a:endParaRPr lang="en-US"/>
          </a:p>
        </p:txBody>
      </p:sp>
      <p:sp>
        <p:nvSpPr>
          <p:cNvPr id="52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4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424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C9DDB7-6442-46B6-B4B2-C8D49DE0937A}" type="slidenum">
              <a:rPr lang="en-US"/>
              <a:pPr/>
              <a:t>22</a:t>
            </a:fld>
            <a:endParaRPr lang="en-US"/>
          </a:p>
        </p:txBody>
      </p:sp>
      <p:sp>
        <p:nvSpPr>
          <p:cNvPr id="52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50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6006DB-872B-46F3-8BBE-6242F9A026D5}" type="slidenum">
              <a:rPr lang="en-US"/>
              <a:pPr/>
              <a:t>23</a:t>
            </a:fld>
            <a:endParaRPr lang="en-US"/>
          </a:p>
        </p:txBody>
      </p:sp>
      <p:sp>
        <p:nvSpPr>
          <p:cNvPr id="52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405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DFA7DB-E3A0-4D24-A516-6A428B50FD62}" type="slidenum">
              <a:rPr lang="en-US"/>
              <a:pPr/>
              <a:t>24</a:t>
            </a:fld>
            <a:endParaRPr lang="en-US"/>
          </a:p>
        </p:txBody>
      </p:sp>
      <p:sp>
        <p:nvSpPr>
          <p:cNvPr id="527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7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695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45C925-7578-445A-BDA5-D9A5338AFCFE}" type="slidenum">
              <a:rPr lang="en-US"/>
              <a:pPr/>
              <a:t>25</a:t>
            </a:fld>
            <a:endParaRPr lang="en-US"/>
          </a:p>
        </p:txBody>
      </p:sp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053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306AE-19AC-46DE-9E7A-DAFBA1FE8331}" type="slidenum">
              <a:rPr lang="en-US"/>
              <a:pPr/>
              <a:t>26</a:t>
            </a:fld>
            <a:endParaRPr lang="en-US"/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480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065BA1-4783-4C52-B63B-E2F4BA172B97}" type="slidenum">
              <a:rPr lang="en-US"/>
              <a:pPr/>
              <a:t>27</a:t>
            </a:fld>
            <a:endParaRPr lang="en-US"/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878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920C35-60DB-4114-9CD4-C4A84D4BE402}" type="slidenum">
              <a:rPr lang="en-US"/>
              <a:pPr/>
              <a:t>28</a:t>
            </a:fld>
            <a:endParaRPr lang="en-US"/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823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B54D2B-99A3-4F6C-9395-6B6D8608E5EB}" type="slidenum">
              <a:rPr lang="en-US"/>
              <a:pPr/>
              <a:t>29</a:t>
            </a:fld>
            <a:endParaRPr lang="en-US"/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69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A17E28-AD38-4764-88FF-703F4EC57693}" type="slidenum">
              <a:rPr lang="en-US"/>
              <a:pPr/>
              <a:t>3</a:t>
            </a:fld>
            <a:endParaRPr lang="en-US"/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917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359BE12-6180-41E1-9A5E-5E52BD2A382B}" type="slidenum">
              <a:rPr lang="en-US" b="0" smtClean="0"/>
              <a:pPr eaLnBrk="1" hangingPunct="1"/>
              <a:t>30</a:t>
            </a:fld>
            <a:endParaRPr lang="en-US" b="0" smtClean="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445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A881BD3-E2AE-448E-9F16-70B1CAD493C9}" type="slidenum">
              <a:rPr lang="en-US" b="0" smtClean="0"/>
              <a:pPr eaLnBrk="1" hangingPunct="1"/>
              <a:t>31</a:t>
            </a:fld>
            <a:endParaRPr lang="en-US" b="0" smtClean="0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2391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50627B-3014-4BCC-93EC-CAA6658110C6}" type="slidenum">
              <a:rPr lang="en-US" b="0" smtClean="0"/>
              <a:pPr eaLnBrk="1" hangingPunct="1"/>
              <a:t>32</a:t>
            </a:fld>
            <a:endParaRPr lang="en-US" b="0" smtClean="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0310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C1D381D-9A1C-4224-99F4-9A8BFAB1694E}" type="slidenum">
              <a:rPr lang="en-US" b="0" smtClean="0"/>
              <a:pPr eaLnBrk="1" hangingPunct="1"/>
              <a:t>33</a:t>
            </a:fld>
            <a:endParaRPr lang="en-US" b="0" smtClean="0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8452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384361A-9CC8-43D5-B735-71FD20BD74F1}" type="slidenum">
              <a:rPr lang="en-US" b="0" smtClean="0"/>
              <a:pPr eaLnBrk="1" hangingPunct="1"/>
              <a:t>34</a:t>
            </a:fld>
            <a:endParaRPr lang="en-US" b="0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2631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D80BF46-028C-4164-A7BB-6FFEE350D66E}" type="slidenum">
              <a:rPr lang="en-US" b="0" smtClean="0"/>
              <a:pPr eaLnBrk="1" hangingPunct="1"/>
              <a:t>35</a:t>
            </a:fld>
            <a:endParaRPr lang="en-US" b="0" smtClean="0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8610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95C0768-D06A-4B86-B509-D8C7B247CA2C}" type="slidenum">
              <a:rPr lang="en-US" b="0" smtClean="0"/>
              <a:pPr eaLnBrk="1" hangingPunct="1"/>
              <a:t>36</a:t>
            </a:fld>
            <a:endParaRPr lang="en-US" b="0" smtClean="0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9261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EC6AF5A-8ED3-47A9-A469-E42881F1F784}" type="slidenum">
              <a:rPr lang="en-US" b="0" smtClean="0"/>
              <a:pPr eaLnBrk="1" hangingPunct="1"/>
              <a:t>37</a:t>
            </a:fld>
            <a:endParaRPr lang="en-US" b="0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2128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CF62FFF-B1D4-441B-A8EC-4D940A131534}" type="slidenum">
              <a:rPr lang="en-US" b="0" smtClean="0"/>
              <a:pPr eaLnBrk="1" hangingPunct="1"/>
              <a:t>38</a:t>
            </a:fld>
            <a:endParaRPr lang="en-US" b="0" smtClean="0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4000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8136AF1-94A6-4072-A14C-5C0F1D6C29CF}" type="slidenum">
              <a:rPr lang="en-US" b="0" smtClean="0"/>
              <a:pPr eaLnBrk="1" hangingPunct="1"/>
              <a:t>39</a:t>
            </a:fld>
            <a:endParaRPr lang="en-US" b="0" smtClean="0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457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5524E1-47FC-4294-AFBF-990D561AF9E2}" type="slidenum">
              <a:rPr lang="en-US"/>
              <a:pPr/>
              <a:t>4</a:t>
            </a:fld>
            <a:endParaRPr lang="en-US"/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239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4ADC3E8-B6D6-433B-A70F-7A05D78F3906}" type="slidenum">
              <a:rPr lang="en-US" b="0" smtClean="0"/>
              <a:pPr eaLnBrk="1" hangingPunct="1"/>
              <a:t>40</a:t>
            </a:fld>
            <a:endParaRPr lang="en-US" b="0" smtClean="0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8491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8921D89-A55E-4391-9BEB-42203274F8D4}" type="slidenum">
              <a:rPr lang="en-US" b="0" smtClean="0"/>
              <a:pPr eaLnBrk="1" hangingPunct="1"/>
              <a:t>41</a:t>
            </a:fld>
            <a:endParaRPr lang="en-US" b="0" smtClean="0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2229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BD3CE33-21F4-48C5-A2A1-81388EDD9B07}" type="slidenum">
              <a:rPr lang="en-US" b="0" smtClean="0"/>
              <a:pPr eaLnBrk="1" hangingPunct="1"/>
              <a:t>42</a:t>
            </a:fld>
            <a:endParaRPr lang="en-US" b="0" smtClean="0"/>
          </a:p>
        </p:txBody>
      </p:sp>
    </p:spTree>
    <p:extLst>
      <p:ext uri="{BB962C8B-B14F-4D97-AF65-F5344CB8AC3E}">
        <p14:creationId xmlns:p14="http://schemas.microsoft.com/office/powerpoint/2010/main" val="42879774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86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2D9E996-A0E1-4D9A-997A-85D1FCBD37DA}" type="slidenum">
              <a:rPr lang="en-US" b="0" smtClean="0"/>
              <a:pPr eaLnBrk="1" hangingPunct="1"/>
              <a:t>43</a:t>
            </a:fld>
            <a:endParaRPr lang="en-US" b="0" smtClean="0"/>
          </a:p>
        </p:txBody>
      </p:sp>
    </p:spTree>
    <p:extLst>
      <p:ext uri="{BB962C8B-B14F-4D97-AF65-F5344CB8AC3E}">
        <p14:creationId xmlns:p14="http://schemas.microsoft.com/office/powerpoint/2010/main" val="40531984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4A6758-0006-4296-B5B5-6BA821DCD639}" type="slidenum">
              <a:rPr lang="en-US"/>
              <a:pPr/>
              <a:t>44</a:t>
            </a:fld>
            <a:endParaRPr lang="en-US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055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5BCD-E12B-4CB3-B092-FDA6A9F6419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52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5BCD-E12B-4CB3-B092-FDA6A9F64197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6621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6ED210-01F3-4EA1-87D4-75FD489551C9}" type="slidenum">
              <a:rPr lang="en-US"/>
              <a:pPr/>
              <a:t>47</a:t>
            </a:fld>
            <a:endParaRPr lang="en-US"/>
          </a:p>
        </p:txBody>
      </p:sp>
      <p:sp>
        <p:nvSpPr>
          <p:cNvPr id="37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476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6C73A2-690F-469B-AE62-B9D2E46106A0}" type="slidenum">
              <a:rPr lang="en-US"/>
              <a:pPr/>
              <a:t>48</a:t>
            </a:fld>
            <a:endParaRPr lang="en-US"/>
          </a:p>
        </p:txBody>
      </p:sp>
      <p:sp>
        <p:nvSpPr>
          <p:cNvPr id="79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9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006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29A579-A83C-4E0F-B704-88EF4E73C828}" type="slidenum">
              <a:rPr lang="en-US"/>
              <a:pPr/>
              <a:t>49</a:t>
            </a:fld>
            <a:endParaRPr lang="en-US"/>
          </a:p>
        </p:txBody>
      </p:sp>
      <p:sp>
        <p:nvSpPr>
          <p:cNvPr id="79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75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9047EB-C737-4C83-9295-4523FD58BBB5}" type="slidenum">
              <a:rPr lang="en-US"/>
              <a:pPr/>
              <a:t>5</a:t>
            </a:fld>
            <a:endParaRPr lang="en-US"/>
          </a:p>
        </p:txBody>
      </p:sp>
      <p:sp>
        <p:nvSpPr>
          <p:cNvPr id="41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355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2F1558-6BD5-4E3A-9E13-C2E04B5A2D08}" type="slidenum">
              <a:rPr lang="en-US"/>
              <a:pPr/>
              <a:t>50</a:t>
            </a:fld>
            <a:endParaRPr lang="en-US"/>
          </a:p>
        </p:txBody>
      </p:sp>
      <p:sp>
        <p:nvSpPr>
          <p:cNvPr id="80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181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44E67A4-D833-431E-AFA1-251F6EC45C62}" type="slidenum">
              <a:rPr lang="en-US" b="0" smtClean="0"/>
              <a:pPr eaLnBrk="1" hangingPunct="1"/>
              <a:t>51</a:t>
            </a:fld>
            <a:endParaRPr lang="en-US" b="0" smtClean="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897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61BD23-C443-4C4E-93ED-D233B815F395}" type="slidenum">
              <a:rPr lang="en-US"/>
              <a:pPr/>
              <a:t>6</a:t>
            </a:fld>
            <a:endParaRPr lang="en-US"/>
          </a:p>
        </p:txBody>
      </p:sp>
      <p:sp>
        <p:nvSpPr>
          <p:cNvPr id="41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96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D29E59-A1B2-4C2B-80AC-E280C3C5581A}" type="slidenum">
              <a:rPr lang="en-US"/>
              <a:pPr/>
              <a:t>7</a:t>
            </a:fld>
            <a:endParaRPr lang="en-US"/>
          </a:p>
        </p:txBody>
      </p:sp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5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9C4984-38FC-47A3-9532-FFB2AEC5A6DA}" type="slidenum">
              <a:rPr lang="en-US"/>
              <a:pPr/>
              <a:t>8</a:t>
            </a:fld>
            <a:endParaRPr lang="en-US"/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17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D187B7-D6DE-4A52-8B06-1E44D8908AC8}" type="slidenum">
              <a:rPr lang="en-US"/>
              <a:pPr/>
              <a:t>9</a:t>
            </a:fld>
            <a:endParaRPr lang="en-US"/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29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E6542-A7D4-4768-91C9-0D43B5389528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4538A7-B6CB-4170-9D70-B53ED244B30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E6542-A7D4-4768-91C9-0D43B5389528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38A7-B6CB-4170-9D70-B53ED244B3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E6542-A7D4-4768-91C9-0D43B5389528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38A7-B6CB-4170-9D70-B53ED244B3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D43B2-A3D8-4EC2-BED6-E0CB9F529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B15A7-516E-4E32-9B5B-91DF83688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44463"/>
            <a:ext cx="77724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67300" y="1981200"/>
            <a:ext cx="38481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67300" y="4114800"/>
            <a:ext cx="38481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154113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592513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21513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2162FA1-8598-48BA-84BE-6A1C644E1B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191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20447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81600" y="20447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2555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63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295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A25D7-AE36-4573-8AFF-640EF6E16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82CC6-8AC3-4AF4-AC20-83D0ECC86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6017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CD3B6-71A3-439F-AEC6-8A5A9674D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9155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FFE6542-A7D4-4768-91C9-0D43B5389528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284538A7-B6CB-4170-9D70-B53ED244B303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E6542-A7D4-4768-91C9-0D43B5389528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38A7-B6CB-4170-9D70-B53ED244B30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E6542-A7D4-4768-91C9-0D43B5389528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38A7-B6CB-4170-9D70-B53ED244B30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38A7-B6CB-4170-9D70-B53ED244B30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E6542-A7D4-4768-91C9-0D43B5389528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E6542-A7D4-4768-91C9-0D43B5389528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38A7-B6CB-4170-9D70-B53ED244B30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E6542-A7D4-4768-91C9-0D43B5389528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38A7-B6CB-4170-9D70-B53ED244B3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FFE6542-A7D4-4768-91C9-0D43B5389528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4538A7-B6CB-4170-9D70-B53ED244B30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E6542-A7D4-4768-91C9-0D43B5389528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4538A7-B6CB-4170-9D70-B53ED244B30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FFE6542-A7D4-4768-91C9-0D43B5389528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284538A7-B6CB-4170-9D70-B53ED244B30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1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54113" y="1881188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en-US" sz="5400" b="0"/>
              <a:t>CNS Neoplasia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4191000"/>
            <a:ext cx="4086225" cy="762000"/>
          </a:xfrm>
        </p:spPr>
        <p:txBody>
          <a:bodyPr/>
          <a:lstStyle/>
          <a:p>
            <a:r>
              <a:rPr lang="en-US" b="0"/>
              <a:t>Today’s Frontier</a:t>
            </a:r>
          </a:p>
        </p:txBody>
      </p:sp>
      <p:pic>
        <p:nvPicPr>
          <p:cNvPr id="158724" name="Picture 4" descr="leb-mri-t2"/>
          <p:cNvPicPr>
            <a:picLocks noChangeAspect="1" noChangeArrowheads="1"/>
          </p:cNvPicPr>
          <p:nvPr/>
        </p:nvPicPr>
        <p:blipFill>
          <a:blip r:embed="rId3" cstate="print">
            <a:lum bright="18000" contrast="12000"/>
          </a:blip>
          <a:srcRect/>
          <a:stretch>
            <a:fillRect/>
          </a:stretch>
        </p:blipFill>
        <p:spPr bwMode="auto">
          <a:xfrm rot="5400000">
            <a:off x="5326396" y="3284204"/>
            <a:ext cx="2582862" cy="3482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814388"/>
            <a:ext cx="7772400" cy="762000"/>
          </a:xfrm>
        </p:spPr>
        <p:txBody>
          <a:bodyPr/>
          <a:lstStyle/>
          <a:p>
            <a:r>
              <a:rPr lang="en-US"/>
              <a:t>Chemotherapy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057400"/>
            <a:ext cx="4038600" cy="4525963"/>
          </a:xfrm>
        </p:spPr>
        <p:txBody>
          <a:bodyPr/>
          <a:lstStyle/>
          <a:p>
            <a:r>
              <a:rPr lang="en-US" dirty="0"/>
              <a:t>5-hydroxyurea</a:t>
            </a:r>
          </a:p>
          <a:p>
            <a:pPr lvl="1"/>
            <a:r>
              <a:rPr lang="en-US" dirty="0" err="1"/>
              <a:t>Meningiomas</a:t>
            </a:r>
            <a:endParaRPr lang="en-US" dirty="0"/>
          </a:p>
          <a:p>
            <a:pPr lvl="1"/>
            <a:r>
              <a:rPr lang="en-US" dirty="0"/>
              <a:t>50 mg/M</a:t>
            </a:r>
            <a:r>
              <a:rPr lang="en-US" baseline="30000" dirty="0"/>
              <a:t>2</a:t>
            </a:r>
            <a:r>
              <a:rPr lang="en-US" dirty="0"/>
              <a:t> given</a:t>
            </a:r>
          </a:p>
          <a:p>
            <a:pPr lvl="1"/>
            <a:r>
              <a:rPr lang="en-US" dirty="0"/>
              <a:t>Monitor CBC weekly</a:t>
            </a:r>
          </a:p>
          <a:p>
            <a:pPr lvl="1"/>
            <a:r>
              <a:rPr lang="en-US" dirty="0"/>
              <a:t>Repeat every 3-4 weeks</a:t>
            </a:r>
            <a:endParaRPr lang="en-US" baseline="30000" dirty="0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2057400"/>
            <a:ext cx="4038600" cy="4525963"/>
          </a:xfrm>
        </p:spPr>
        <p:txBody>
          <a:bodyPr/>
          <a:lstStyle/>
          <a:p>
            <a:r>
              <a:rPr lang="en-US" dirty="0"/>
              <a:t>Melatonin</a:t>
            </a:r>
          </a:p>
          <a:p>
            <a:pPr lvl="1"/>
            <a:r>
              <a:rPr lang="en-US" dirty="0" err="1"/>
              <a:t>Gliomas</a:t>
            </a:r>
            <a:endParaRPr lang="en-US" dirty="0"/>
          </a:p>
          <a:p>
            <a:pPr lvl="1"/>
            <a:r>
              <a:rPr lang="en-US" dirty="0"/>
              <a:t>0.1-0.2 mg/kg once a day in the evening</a:t>
            </a:r>
          </a:p>
          <a:p>
            <a:pPr lvl="1"/>
            <a:r>
              <a:rPr lang="en-US" dirty="0"/>
              <a:t>Reduces growth of many tumors by 50%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814388"/>
            <a:ext cx="7772400" cy="762000"/>
          </a:xfrm>
        </p:spPr>
        <p:txBody>
          <a:bodyPr/>
          <a:lstStyle/>
          <a:p>
            <a:r>
              <a:rPr lang="en-US"/>
              <a:t>Treatment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981200"/>
            <a:ext cx="4800600" cy="434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Diet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Low carbohydrate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Supplements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Antioxidants &amp; membrane stabilizers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Herbal medications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Western- -</a:t>
            </a:r>
            <a:r>
              <a:rPr lang="en-US" sz="2400" i="1" dirty="0"/>
              <a:t>Canine Cancer formula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Traditional Chinese medicine- -</a:t>
            </a:r>
            <a:r>
              <a:rPr lang="en-US" sz="2400" i="1" dirty="0"/>
              <a:t>Stasis in the Mansion of the Mind</a:t>
            </a:r>
          </a:p>
        </p:txBody>
      </p:sp>
      <p:pic>
        <p:nvPicPr>
          <p:cNvPr id="165892" name="Picture 4" descr="j021593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15000" y="2438400"/>
            <a:ext cx="2711450" cy="1981200"/>
          </a:xfrm>
        </p:spPr>
      </p:pic>
      <p:pic>
        <p:nvPicPr>
          <p:cNvPr id="165893" name="Picture 5" descr="j019931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943600" y="4267200"/>
            <a:ext cx="2673350" cy="1752600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814388"/>
            <a:ext cx="7772400" cy="762000"/>
          </a:xfrm>
        </p:spPr>
        <p:txBody>
          <a:bodyPr/>
          <a:lstStyle/>
          <a:p>
            <a:r>
              <a:rPr lang="en-US"/>
              <a:t>Blood Stagnation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848100" cy="4572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Hz: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Acute Seizures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Head Injury</a:t>
            </a:r>
          </a:p>
          <a:p>
            <a:pPr lvl="4">
              <a:lnSpc>
                <a:spcPct val="80000"/>
              </a:lnSpc>
            </a:pPr>
            <a:endParaRPr lang="en-US" sz="1400"/>
          </a:p>
          <a:p>
            <a:pPr>
              <a:lnSpc>
                <a:spcPct val="80000"/>
              </a:lnSpc>
            </a:pPr>
            <a:r>
              <a:rPr lang="en-US" sz="2000"/>
              <a:t>Tongue 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red &amp; greasy</a:t>
            </a:r>
          </a:p>
          <a:p>
            <a:pPr lvl="4">
              <a:lnSpc>
                <a:spcPct val="80000"/>
              </a:lnSpc>
            </a:pPr>
            <a:endParaRPr lang="en-US" sz="1400"/>
          </a:p>
          <a:p>
            <a:pPr>
              <a:lnSpc>
                <a:spcPct val="80000"/>
              </a:lnSpc>
            </a:pPr>
            <a:r>
              <a:rPr lang="en-US" sz="2000"/>
              <a:t>Pulse 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Fast, wiry &amp; slippery</a:t>
            </a:r>
          </a:p>
          <a:p>
            <a:pPr lvl="4">
              <a:lnSpc>
                <a:spcPct val="80000"/>
              </a:lnSpc>
            </a:pPr>
            <a:endParaRPr lang="en-US" sz="1400"/>
          </a:p>
          <a:p>
            <a:pPr>
              <a:lnSpc>
                <a:spcPct val="80000"/>
              </a:lnSpc>
            </a:pPr>
            <a:r>
              <a:rPr lang="en-US" sz="2000"/>
              <a:t>Rx Principle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expel phlegm, extinguish the wind, open the orifice, stabilize the seizures and invigorate blood</a:t>
            </a:r>
          </a:p>
        </p:txBody>
      </p:sp>
      <p:sp>
        <p:nvSpPr>
          <p:cNvPr id="31539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67300" y="1981200"/>
            <a:ext cx="3848100" cy="4495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AP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CV-15, ST-40, PC-5, HT-7, LI-11, LIV-3, An Shen, </a:t>
            </a:r>
            <a:r>
              <a:rPr lang="en-US" sz="1800" dirty="0" err="1"/>
              <a:t>Da</a:t>
            </a:r>
            <a:r>
              <a:rPr lang="en-US" sz="1800" dirty="0"/>
              <a:t> </a:t>
            </a:r>
            <a:r>
              <a:rPr lang="en-US" sz="1800" dirty="0" err="1"/>
              <a:t>Feng</a:t>
            </a:r>
            <a:r>
              <a:rPr lang="en-US" sz="1800" dirty="0"/>
              <a:t> Men</a:t>
            </a:r>
          </a:p>
          <a:p>
            <a:pPr lvl="4">
              <a:lnSpc>
                <a:spcPct val="80000"/>
              </a:lnSpc>
            </a:pP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2000" dirty="0"/>
              <a:t>TCM Herbal</a:t>
            </a:r>
          </a:p>
          <a:p>
            <a:pPr lvl="1">
              <a:lnSpc>
                <a:spcPct val="80000"/>
              </a:lnSpc>
            </a:pPr>
            <a:r>
              <a:rPr lang="en-US" sz="1800" i="1" dirty="0"/>
              <a:t>Ding Xian Wan</a:t>
            </a:r>
          </a:p>
          <a:p>
            <a:pPr lvl="1">
              <a:lnSpc>
                <a:spcPct val="80000"/>
              </a:lnSpc>
            </a:pPr>
            <a:r>
              <a:rPr lang="en-US" sz="1800" i="1" dirty="0" smtClean="0"/>
              <a:t>TCVM Cancer Treatment</a:t>
            </a:r>
            <a:endParaRPr lang="en-US" sz="18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814388"/>
            <a:ext cx="7772400" cy="762000"/>
          </a:xfrm>
        </p:spPr>
        <p:txBody>
          <a:bodyPr/>
          <a:lstStyle/>
          <a:p>
            <a:r>
              <a:rPr lang="en-US"/>
              <a:t>Stasis in Mansion of Mind </a:t>
            </a:r>
          </a:p>
        </p:txBody>
      </p:sp>
      <p:sp>
        <p:nvSpPr>
          <p:cNvPr id="318468" name="Text Box 4"/>
          <p:cNvSpPr txBox="1">
            <a:spLocks noChangeArrowheads="1"/>
          </p:cNvSpPr>
          <p:nvPr/>
        </p:nvSpPr>
        <p:spPr bwMode="auto">
          <a:xfrm>
            <a:off x="914400" y="2133600"/>
            <a:ext cx="7772400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defTabSz="3094038">
              <a:tabLst>
                <a:tab pos="1493838" algn="l"/>
              </a:tabLst>
            </a:pP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Angelica 	</a:t>
            </a:r>
            <a:r>
              <a:rPr lang="en-US" sz="1800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Bai</a:t>
            </a:r>
            <a:r>
              <a:rPr lang="en-US" sz="1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800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Zhi</a:t>
            </a:r>
            <a:r>
              <a:rPr lang="en-US" sz="1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	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Warm the Channel, relieve pain </a:t>
            </a:r>
          </a:p>
          <a:p>
            <a:pPr algn="l" defTabSz="3094038">
              <a:tabLst>
                <a:tab pos="1493838" algn="l"/>
              </a:tabLst>
            </a:pPr>
            <a:r>
              <a:rPr lang="en-US" sz="1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Pinellia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	</a:t>
            </a:r>
            <a:r>
              <a:rPr lang="en-US" sz="1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Ban Xia 	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Transform phlegm </a:t>
            </a:r>
          </a:p>
          <a:p>
            <a:pPr algn="l" defTabSz="3094038">
              <a:tabLst>
                <a:tab pos="1493838" algn="l"/>
              </a:tabLst>
            </a:pPr>
            <a:r>
              <a:rPr lang="en-US" sz="1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Ligusticum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	</a:t>
            </a:r>
            <a:r>
              <a:rPr lang="en-US" sz="1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Chuan </a:t>
            </a:r>
            <a:r>
              <a:rPr lang="en-US" sz="1800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Xiong</a:t>
            </a:r>
            <a:r>
              <a:rPr lang="en-US" sz="1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	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Move Blood </a:t>
            </a:r>
          </a:p>
          <a:p>
            <a:pPr algn="l" defTabSz="3094038">
              <a:tabLst>
                <a:tab pos="1493838" algn="l"/>
              </a:tabLst>
            </a:pP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Salvia 	</a:t>
            </a:r>
            <a:r>
              <a:rPr lang="en-US" sz="1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Dan Shen 	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Move Blood </a:t>
            </a:r>
          </a:p>
          <a:p>
            <a:pPr algn="l" defTabSz="3094038">
              <a:tabLst>
                <a:tab pos="1493838" algn="l"/>
              </a:tabLst>
            </a:pPr>
            <a:r>
              <a:rPr lang="en-US" sz="1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Lumbricus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	</a:t>
            </a:r>
            <a:r>
              <a:rPr lang="en-US" sz="1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Di Long 	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Clear Wind, invigorate Channel </a:t>
            </a:r>
          </a:p>
          <a:p>
            <a:pPr algn="l" defTabSz="3094038">
              <a:tabLst>
                <a:tab pos="1493838" algn="l"/>
              </a:tabLst>
            </a:pPr>
            <a:r>
              <a:rPr lang="en-US" sz="1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Ligusticum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	</a:t>
            </a:r>
            <a:r>
              <a:rPr lang="en-US" sz="1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Gao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Ben 	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Relieve pain </a:t>
            </a:r>
          </a:p>
          <a:p>
            <a:pPr algn="l" defTabSz="3094038">
              <a:tabLst>
                <a:tab pos="1493838" algn="l"/>
              </a:tabLst>
            </a:pPr>
            <a:r>
              <a:rPr lang="en-US" sz="1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Pueraria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	</a:t>
            </a:r>
            <a:r>
              <a:rPr lang="en-US" sz="1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Ge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Gen 	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Bring Qi upward </a:t>
            </a:r>
          </a:p>
          <a:p>
            <a:pPr algn="l" defTabSz="3094038">
              <a:tabLst>
                <a:tab pos="1493838" algn="l"/>
              </a:tabLst>
            </a:pPr>
            <a:r>
              <a:rPr lang="en-US" sz="1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Carthamus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	</a:t>
            </a:r>
            <a:r>
              <a:rPr lang="en-US" sz="1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Hong </a:t>
            </a:r>
            <a:r>
              <a:rPr lang="en-US" sz="1800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Hua</a:t>
            </a:r>
            <a:r>
              <a:rPr lang="en-US" sz="1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	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Break down Blood Stasis </a:t>
            </a:r>
          </a:p>
          <a:p>
            <a:pPr algn="l" defTabSz="3094038">
              <a:tabLst>
                <a:tab pos="1493838" algn="l"/>
              </a:tabLst>
            </a:pPr>
            <a:r>
              <a:rPr lang="en-US" sz="1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Bombyx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	</a:t>
            </a:r>
            <a:r>
              <a:rPr lang="en-US" sz="1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Jiang Can 	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Transform phlegm, resolve nodule </a:t>
            </a:r>
          </a:p>
          <a:p>
            <a:pPr algn="l" defTabSz="3094038">
              <a:tabLst>
                <a:tab pos="1493838" algn="l"/>
              </a:tabLst>
            </a:pP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Scorpion 	</a:t>
            </a:r>
            <a:r>
              <a:rPr lang="en-US" sz="1800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Quan</a:t>
            </a:r>
            <a:r>
              <a:rPr lang="en-US" sz="1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Xie 	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Break down Blood Stasis </a:t>
            </a:r>
          </a:p>
          <a:p>
            <a:pPr algn="l" defTabSz="3094038">
              <a:tabLst>
                <a:tab pos="1493838" algn="l"/>
              </a:tabLst>
            </a:pPr>
            <a:r>
              <a:rPr lang="en-US" sz="1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Cimicifuga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	</a:t>
            </a:r>
            <a:r>
              <a:rPr lang="en-US" sz="1800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Sheng</a:t>
            </a:r>
            <a:r>
              <a:rPr lang="en-US" sz="1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Ma 	Ascend Qi </a:t>
            </a:r>
          </a:p>
          <a:p>
            <a:pPr algn="l" defTabSz="3094038">
              <a:tabLst>
                <a:tab pos="1493838" algn="l"/>
              </a:tabLst>
            </a:pP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Fritillary 	</a:t>
            </a:r>
            <a:r>
              <a:rPr lang="en-US" sz="1800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Zhe</a:t>
            </a:r>
            <a:r>
              <a:rPr lang="en-US" sz="1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800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Bei</a:t>
            </a:r>
            <a:r>
              <a:rPr lang="en-US" sz="1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Mu 	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Transform phlegm, resolve nodules </a:t>
            </a:r>
          </a:p>
          <a:p>
            <a:pPr algn="l" defTabSz="3094038">
              <a:tabLst>
                <a:tab pos="1493838" algn="l"/>
              </a:tabLst>
            </a:pPr>
            <a:r>
              <a:rPr lang="en-US" sz="1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Scolopendra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sz="1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Wu Gong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	Detoxify, resolve nodules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11213"/>
            <a:ext cx="8229600" cy="6064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Max’s Formula</a:t>
            </a:r>
          </a:p>
        </p:txBody>
      </p:sp>
      <p:sp>
        <p:nvSpPr>
          <p:cNvPr id="484355" name="Text Box 3"/>
          <p:cNvSpPr txBox="1">
            <a:spLocks noChangeArrowheads="1"/>
          </p:cNvSpPr>
          <p:nvPr/>
        </p:nvSpPr>
        <p:spPr bwMode="auto">
          <a:xfrm>
            <a:off x="838200" y="2514600"/>
            <a:ext cx="8305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554163">
              <a:tabLst>
                <a:tab pos="1463040" algn="l"/>
                <a:tab pos="2926080" algn="l"/>
              </a:tabLst>
              <a:defRPr/>
            </a:pPr>
            <a:r>
              <a:rPr lang="en-US" dirty="0" err="1"/>
              <a:t>Bai</a:t>
            </a:r>
            <a:r>
              <a:rPr lang="en-US" dirty="0"/>
              <a:t> </a:t>
            </a:r>
            <a:r>
              <a:rPr lang="en-US" dirty="0" err="1" smtClean="0"/>
              <a:t>Zhi</a:t>
            </a:r>
            <a:r>
              <a:rPr lang="en-US" dirty="0" smtClean="0"/>
              <a:t>	Angelica	Clear </a:t>
            </a:r>
            <a:r>
              <a:rPr lang="en-US" dirty="0"/>
              <a:t>Wind-Cold and relieve </a:t>
            </a:r>
            <a:r>
              <a:rPr lang="en-US" dirty="0" smtClean="0"/>
              <a:t>pain</a:t>
            </a:r>
          </a:p>
          <a:p>
            <a:pPr defTabSz="1554163">
              <a:tabLst>
                <a:tab pos="1463040" algn="l"/>
                <a:tab pos="2926080" algn="l"/>
              </a:tabLst>
              <a:defRPr/>
            </a:pPr>
            <a:r>
              <a:rPr lang="en-US" dirty="0" err="1" smtClean="0"/>
              <a:t>Da</a:t>
            </a:r>
            <a:r>
              <a:rPr lang="en-US" dirty="0" smtClean="0"/>
              <a:t> Huang	Rheum	Clear </a:t>
            </a:r>
            <a:r>
              <a:rPr lang="en-US" dirty="0"/>
              <a:t>stagnation/stasis and clear </a:t>
            </a:r>
            <a:r>
              <a:rPr lang="en-US" dirty="0" smtClean="0"/>
              <a:t>Heat</a:t>
            </a:r>
          </a:p>
          <a:p>
            <a:pPr defTabSz="1554163">
              <a:tabLst>
                <a:tab pos="1463040" algn="l"/>
                <a:tab pos="2926080" algn="l"/>
              </a:tabLst>
              <a:defRPr/>
            </a:pPr>
            <a:r>
              <a:rPr lang="en-US" dirty="0" err="1" smtClean="0"/>
              <a:t>Jie</a:t>
            </a:r>
            <a:r>
              <a:rPr lang="en-US" dirty="0" smtClean="0"/>
              <a:t> </a:t>
            </a:r>
            <a:r>
              <a:rPr lang="en-US" dirty="0" err="1" smtClean="0"/>
              <a:t>Geng</a:t>
            </a:r>
            <a:r>
              <a:rPr lang="en-US" dirty="0" smtClean="0"/>
              <a:t>	</a:t>
            </a:r>
            <a:r>
              <a:rPr lang="en-US" dirty="0" err="1" smtClean="0"/>
              <a:t>Platycodon</a:t>
            </a:r>
            <a:r>
              <a:rPr lang="en-US" dirty="0" smtClean="0"/>
              <a:t>	Open </a:t>
            </a:r>
            <a:r>
              <a:rPr lang="en-US" dirty="0"/>
              <a:t>the Upper Jiao and transform </a:t>
            </a:r>
            <a:r>
              <a:rPr lang="en-US" dirty="0" smtClean="0"/>
              <a:t>phlegm</a:t>
            </a:r>
          </a:p>
          <a:p>
            <a:pPr defTabSz="1554163">
              <a:tabLst>
                <a:tab pos="1463040" algn="l"/>
                <a:tab pos="2926080" algn="l"/>
              </a:tabLst>
              <a:defRPr/>
            </a:pPr>
            <a:r>
              <a:rPr lang="en-US" dirty="0" smtClean="0"/>
              <a:t>Mu Li(</a:t>
            </a:r>
            <a:r>
              <a:rPr lang="en-US" dirty="0" err="1" smtClean="0"/>
              <a:t>Shu</a:t>
            </a:r>
            <a:r>
              <a:rPr lang="en-US" dirty="0" smtClean="0"/>
              <a:t>)	</a:t>
            </a:r>
            <a:r>
              <a:rPr lang="en-US" dirty="0" err="1" smtClean="0"/>
              <a:t>Ostrea</a:t>
            </a:r>
            <a:r>
              <a:rPr lang="en-US" dirty="0" smtClean="0"/>
              <a:t>	Soften </a:t>
            </a:r>
            <a:r>
              <a:rPr lang="en-US" dirty="0"/>
              <a:t>hardness and clear </a:t>
            </a:r>
            <a:r>
              <a:rPr lang="en-US" dirty="0" smtClean="0"/>
              <a:t>mass</a:t>
            </a:r>
          </a:p>
          <a:p>
            <a:pPr defTabSz="1554163">
              <a:tabLst>
                <a:tab pos="1463040" algn="l"/>
                <a:tab pos="2926080" algn="l"/>
              </a:tabLst>
              <a:defRPr/>
            </a:pPr>
            <a:r>
              <a:rPr lang="en-US" dirty="0" err="1" smtClean="0"/>
              <a:t>Tian</a:t>
            </a:r>
            <a:r>
              <a:rPr lang="en-US" dirty="0" smtClean="0"/>
              <a:t> </a:t>
            </a:r>
            <a:r>
              <a:rPr lang="en-US" dirty="0" err="1"/>
              <a:t>Hua</a:t>
            </a:r>
            <a:r>
              <a:rPr lang="en-US" dirty="0"/>
              <a:t> </a:t>
            </a:r>
            <a:r>
              <a:rPr lang="en-US" dirty="0" smtClean="0"/>
              <a:t>Fen	</a:t>
            </a:r>
            <a:r>
              <a:rPr lang="en-US" dirty="0" err="1" smtClean="0"/>
              <a:t>Trichosanthes</a:t>
            </a:r>
            <a:r>
              <a:rPr lang="en-US" dirty="0" smtClean="0"/>
              <a:t>	Clear </a:t>
            </a:r>
            <a:r>
              <a:rPr lang="en-US" dirty="0"/>
              <a:t>Heat and promote body </a:t>
            </a:r>
            <a:r>
              <a:rPr lang="en-US" dirty="0" smtClean="0"/>
              <a:t>fluids</a:t>
            </a:r>
          </a:p>
          <a:p>
            <a:pPr defTabSz="1554163">
              <a:tabLst>
                <a:tab pos="1463040" algn="l"/>
                <a:tab pos="2926080" algn="l"/>
              </a:tabLst>
              <a:defRPr/>
            </a:pPr>
            <a:r>
              <a:rPr lang="en-US" dirty="0" smtClean="0"/>
              <a:t>Xia </a:t>
            </a:r>
            <a:r>
              <a:rPr lang="en-US" dirty="0"/>
              <a:t>Ku </a:t>
            </a:r>
            <a:r>
              <a:rPr lang="en-US" dirty="0" smtClean="0"/>
              <a:t>Cao	</a:t>
            </a:r>
            <a:r>
              <a:rPr lang="en-US" dirty="0" err="1" smtClean="0"/>
              <a:t>Prunella</a:t>
            </a:r>
            <a:r>
              <a:rPr lang="en-US" dirty="0" smtClean="0"/>
              <a:t>	Clear </a:t>
            </a:r>
            <a:r>
              <a:rPr lang="en-US" dirty="0"/>
              <a:t>Liver Heat and resolve </a:t>
            </a:r>
            <a:r>
              <a:rPr lang="en-US" dirty="0" smtClean="0"/>
              <a:t>nodules</a:t>
            </a:r>
          </a:p>
          <a:p>
            <a:pPr defTabSz="1554163">
              <a:tabLst>
                <a:tab pos="1463040" algn="l"/>
                <a:tab pos="2926080" algn="l"/>
              </a:tabLst>
              <a:defRPr/>
            </a:pPr>
            <a:r>
              <a:rPr lang="en-US" dirty="0" err="1" smtClean="0"/>
              <a:t>Xuan</a:t>
            </a:r>
            <a:r>
              <a:rPr lang="en-US" dirty="0" smtClean="0"/>
              <a:t> Shen	</a:t>
            </a:r>
            <a:r>
              <a:rPr lang="en-US" dirty="0" err="1" smtClean="0"/>
              <a:t>Scrophularia</a:t>
            </a:r>
            <a:r>
              <a:rPr lang="en-US" dirty="0" smtClean="0"/>
              <a:t>	Clear </a:t>
            </a:r>
            <a:r>
              <a:rPr lang="en-US" dirty="0"/>
              <a:t>Heat and cool </a:t>
            </a:r>
            <a:r>
              <a:rPr lang="en-US" dirty="0" smtClean="0"/>
              <a:t>Blood</a:t>
            </a:r>
          </a:p>
          <a:p>
            <a:pPr defTabSz="1554163">
              <a:tabLst>
                <a:tab pos="1463040" algn="l"/>
                <a:tab pos="2926080" algn="l"/>
              </a:tabLst>
              <a:defRPr/>
            </a:pPr>
            <a:r>
              <a:rPr lang="en-US" dirty="0" err="1" smtClean="0"/>
              <a:t>Zhe</a:t>
            </a:r>
            <a:r>
              <a:rPr lang="en-US" dirty="0" smtClean="0"/>
              <a:t> </a:t>
            </a:r>
            <a:r>
              <a:rPr lang="en-US" dirty="0" err="1"/>
              <a:t>Bei</a:t>
            </a:r>
            <a:r>
              <a:rPr lang="en-US" dirty="0"/>
              <a:t> </a:t>
            </a:r>
            <a:r>
              <a:rPr lang="en-US" dirty="0" smtClean="0"/>
              <a:t>Mu	</a:t>
            </a:r>
            <a:r>
              <a:rPr lang="en-US" dirty="0" err="1" smtClean="0"/>
              <a:t>Fritillaria</a:t>
            </a:r>
            <a:r>
              <a:rPr lang="en-US" dirty="0" smtClean="0"/>
              <a:t>	Soften </a:t>
            </a:r>
            <a:r>
              <a:rPr lang="en-US" dirty="0"/>
              <a:t>hardness and clear nodules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11213"/>
            <a:ext cx="8229600" cy="6064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err="1" smtClean="0"/>
              <a:t>Wie</a:t>
            </a:r>
            <a:r>
              <a:rPr lang="en-US" dirty="0" smtClean="0"/>
              <a:t> Qi Booster</a:t>
            </a:r>
          </a:p>
        </p:txBody>
      </p:sp>
      <p:sp>
        <p:nvSpPr>
          <p:cNvPr id="484355" name="Text Box 3"/>
          <p:cNvSpPr txBox="1">
            <a:spLocks noChangeArrowheads="1"/>
          </p:cNvSpPr>
          <p:nvPr/>
        </p:nvSpPr>
        <p:spPr bwMode="auto">
          <a:xfrm>
            <a:off x="381000" y="2438400"/>
            <a:ext cx="8534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554163">
              <a:tabLst>
                <a:tab pos="2194560" algn="l"/>
                <a:tab pos="3840480" algn="l"/>
              </a:tabLst>
              <a:defRPr/>
            </a:pPr>
            <a:r>
              <a:rPr lang="en-US" dirty="0" err="1" smtClean="0"/>
              <a:t>Bai</a:t>
            </a:r>
            <a:r>
              <a:rPr lang="en-US" dirty="0" smtClean="0"/>
              <a:t> </a:t>
            </a:r>
            <a:r>
              <a:rPr lang="en-US" dirty="0" err="1"/>
              <a:t>Hua</a:t>
            </a:r>
            <a:r>
              <a:rPr lang="en-US" dirty="0"/>
              <a:t> She </a:t>
            </a:r>
            <a:r>
              <a:rPr lang="en-US" dirty="0" err="1"/>
              <a:t>She</a:t>
            </a:r>
            <a:r>
              <a:rPr lang="en-US" dirty="0"/>
              <a:t> </a:t>
            </a:r>
            <a:r>
              <a:rPr lang="en-US" dirty="0" smtClean="0"/>
              <a:t>Cao	</a:t>
            </a:r>
            <a:r>
              <a:rPr lang="en-US" dirty="0" err="1" smtClean="0"/>
              <a:t>Oldenlandia</a:t>
            </a:r>
            <a:r>
              <a:rPr lang="en-US" dirty="0" smtClean="0"/>
              <a:t>	Inhibit </a:t>
            </a:r>
            <a:r>
              <a:rPr lang="en-US" dirty="0"/>
              <a:t>cell mutation and tumor </a:t>
            </a:r>
            <a:r>
              <a:rPr lang="en-US" dirty="0" smtClean="0"/>
              <a:t>growth</a:t>
            </a:r>
          </a:p>
          <a:p>
            <a:pPr defTabSz="1554163">
              <a:tabLst>
                <a:tab pos="2194560" algn="l"/>
                <a:tab pos="3840480" algn="l"/>
              </a:tabLst>
              <a:defRPr/>
            </a:pPr>
            <a:r>
              <a:rPr lang="en-US" dirty="0" smtClean="0"/>
              <a:t>Ban </a:t>
            </a:r>
            <a:r>
              <a:rPr lang="en-US" dirty="0" err="1"/>
              <a:t>Zhi</a:t>
            </a:r>
            <a:r>
              <a:rPr lang="en-US" dirty="0"/>
              <a:t> </a:t>
            </a:r>
            <a:r>
              <a:rPr lang="en-US" dirty="0" err="1" smtClean="0"/>
              <a:t>Lian</a:t>
            </a:r>
            <a:r>
              <a:rPr lang="en-US" dirty="0" smtClean="0"/>
              <a:t>	</a:t>
            </a:r>
            <a:r>
              <a:rPr lang="en-US" dirty="0" err="1" smtClean="0"/>
              <a:t>Scutellaria</a:t>
            </a:r>
            <a:r>
              <a:rPr lang="en-US" dirty="0" smtClean="0"/>
              <a:t>	Inhibit </a:t>
            </a:r>
            <a:r>
              <a:rPr lang="en-US" dirty="0"/>
              <a:t>cell mutation, inhibit tumor </a:t>
            </a:r>
            <a:r>
              <a:rPr lang="en-US" dirty="0" smtClean="0"/>
              <a:t>growth</a:t>
            </a:r>
          </a:p>
          <a:p>
            <a:pPr defTabSz="1554163">
              <a:tabLst>
                <a:tab pos="2194560" algn="l"/>
                <a:tab pos="3840480" algn="l"/>
              </a:tabLst>
              <a:defRPr/>
            </a:pPr>
            <a:r>
              <a:rPr lang="en-US" dirty="0"/>
              <a:t>C</a:t>
            </a:r>
            <a:r>
              <a:rPr lang="en-US" dirty="0" smtClean="0"/>
              <a:t>hen Pi	Citrus	Move </a:t>
            </a:r>
            <a:r>
              <a:rPr lang="en-US" dirty="0"/>
              <a:t>Qi and transform </a:t>
            </a:r>
            <a:r>
              <a:rPr lang="en-US" dirty="0" smtClean="0"/>
              <a:t>phlegm</a:t>
            </a:r>
          </a:p>
          <a:p>
            <a:pPr defTabSz="1554163">
              <a:tabLst>
                <a:tab pos="2194560" algn="l"/>
                <a:tab pos="3840480" algn="l"/>
              </a:tabLst>
              <a:defRPr/>
            </a:pPr>
            <a:r>
              <a:rPr lang="en-US" dirty="0" smtClean="0"/>
              <a:t>Dang </a:t>
            </a:r>
            <a:r>
              <a:rPr lang="en-US" dirty="0" err="1" smtClean="0"/>
              <a:t>Gui</a:t>
            </a:r>
            <a:r>
              <a:rPr lang="en-US" dirty="0" smtClean="0"/>
              <a:t>	Angelica	</a:t>
            </a:r>
            <a:r>
              <a:rPr lang="en-US" dirty="0" err="1" smtClean="0"/>
              <a:t>Tonifies</a:t>
            </a:r>
            <a:r>
              <a:rPr lang="en-US" dirty="0" smtClean="0"/>
              <a:t> Blood</a:t>
            </a:r>
          </a:p>
          <a:p>
            <a:pPr defTabSz="1554163">
              <a:tabLst>
                <a:tab pos="2194560" algn="l"/>
                <a:tab pos="3840480" algn="l"/>
              </a:tabLst>
              <a:defRPr/>
            </a:pPr>
            <a:r>
              <a:rPr lang="en-US" dirty="0" smtClean="0"/>
              <a:t>Dang Shen	</a:t>
            </a:r>
            <a:r>
              <a:rPr lang="en-US" dirty="0" err="1" smtClean="0"/>
              <a:t>Codonopsis</a:t>
            </a:r>
            <a:r>
              <a:rPr lang="en-US" dirty="0" smtClean="0"/>
              <a:t>	</a:t>
            </a:r>
            <a:r>
              <a:rPr lang="en-US" dirty="0" err="1" smtClean="0"/>
              <a:t>Tonify</a:t>
            </a:r>
            <a:r>
              <a:rPr lang="en-US" dirty="0" smtClean="0"/>
              <a:t> </a:t>
            </a:r>
            <a:r>
              <a:rPr lang="en-US" dirty="0"/>
              <a:t>Qi and boost Wei </a:t>
            </a:r>
            <a:r>
              <a:rPr lang="en-US" dirty="0" smtClean="0"/>
              <a:t>Qi</a:t>
            </a:r>
          </a:p>
          <a:p>
            <a:pPr defTabSz="1554163">
              <a:tabLst>
                <a:tab pos="2194560" algn="l"/>
                <a:tab pos="3840480" algn="l"/>
              </a:tabLst>
              <a:defRPr/>
            </a:pPr>
            <a:r>
              <a:rPr lang="en-US" dirty="0" smtClean="0"/>
              <a:t>Huang Qi	</a:t>
            </a:r>
            <a:r>
              <a:rPr lang="en-US" dirty="0" err="1" smtClean="0"/>
              <a:t>Astragalus</a:t>
            </a:r>
            <a:r>
              <a:rPr lang="en-US" dirty="0" smtClean="0"/>
              <a:t>	</a:t>
            </a:r>
            <a:r>
              <a:rPr lang="en-US" dirty="0" err="1" smtClean="0"/>
              <a:t>Tonifies</a:t>
            </a:r>
            <a:r>
              <a:rPr lang="en-US" dirty="0" smtClean="0"/>
              <a:t> </a:t>
            </a:r>
            <a:r>
              <a:rPr lang="en-US" dirty="0"/>
              <a:t>Qi in whole body and Wei </a:t>
            </a:r>
            <a:r>
              <a:rPr lang="en-US" dirty="0" smtClean="0"/>
              <a:t>Qi</a:t>
            </a:r>
          </a:p>
          <a:p>
            <a:pPr defTabSz="1554163">
              <a:tabLst>
                <a:tab pos="2194560" algn="l"/>
                <a:tab pos="3840480" algn="l"/>
              </a:tabLst>
              <a:defRPr/>
            </a:pPr>
            <a:r>
              <a:rPr lang="en-US" dirty="0" smtClean="0"/>
              <a:t>Wu Yao	</a:t>
            </a:r>
            <a:r>
              <a:rPr lang="en-US" dirty="0" err="1" smtClean="0"/>
              <a:t>Lindera</a:t>
            </a:r>
            <a:r>
              <a:rPr lang="en-US" dirty="0" smtClean="0"/>
              <a:t>	Move </a:t>
            </a:r>
            <a:r>
              <a:rPr lang="en-US" dirty="0"/>
              <a:t>Qi and clear </a:t>
            </a:r>
            <a:r>
              <a:rPr lang="en-US" dirty="0" smtClean="0"/>
              <a:t>stagnation</a:t>
            </a:r>
          </a:p>
          <a:p>
            <a:pPr defTabSz="1554163">
              <a:tabLst>
                <a:tab pos="2194560" algn="l"/>
                <a:tab pos="3840480" algn="l"/>
              </a:tabLst>
              <a:defRPr/>
            </a:pPr>
            <a:r>
              <a:rPr lang="en-US" dirty="0" err="1" smtClean="0"/>
              <a:t>Xuan</a:t>
            </a:r>
            <a:r>
              <a:rPr lang="en-US" dirty="0" smtClean="0"/>
              <a:t> Shen	</a:t>
            </a:r>
            <a:r>
              <a:rPr lang="en-US" dirty="0" err="1" smtClean="0"/>
              <a:t>Scrophularia</a:t>
            </a:r>
            <a:r>
              <a:rPr lang="en-US" dirty="0" smtClean="0"/>
              <a:t>	Cool </a:t>
            </a:r>
            <a:r>
              <a:rPr lang="en-US" dirty="0"/>
              <a:t>Blood and nourish Yi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11213"/>
            <a:ext cx="8229600" cy="6064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Stasis Breaker</a:t>
            </a:r>
          </a:p>
        </p:txBody>
      </p:sp>
      <p:sp>
        <p:nvSpPr>
          <p:cNvPr id="484355" name="Text Box 3"/>
          <p:cNvSpPr txBox="1">
            <a:spLocks noChangeArrowheads="1"/>
          </p:cNvSpPr>
          <p:nvPr/>
        </p:nvSpPr>
        <p:spPr bwMode="auto">
          <a:xfrm>
            <a:off x="381000" y="2438400"/>
            <a:ext cx="85344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554163">
              <a:tabLst>
                <a:tab pos="2194560" algn="l"/>
                <a:tab pos="3840480" algn="l"/>
              </a:tabLst>
              <a:defRPr/>
            </a:pPr>
            <a:r>
              <a:rPr lang="en-US" dirty="0" err="1"/>
              <a:t>Bai</a:t>
            </a:r>
            <a:r>
              <a:rPr lang="en-US" dirty="0"/>
              <a:t> </a:t>
            </a:r>
            <a:r>
              <a:rPr lang="en-US" dirty="0" err="1"/>
              <a:t>Hua</a:t>
            </a:r>
            <a:r>
              <a:rPr lang="en-US" dirty="0"/>
              <a:t> She </a:t>
            </a:r>
            <a:r>
              <a:rPr lang="en-US" dirty="0" err="1"/>
              <a:t>She</a:t>
            </a:r>
            <a:r>
              <a:rPr lang="en-US" dirty="0"/>
              <a:t> </a:t>
            </a:r>
            <a:r>
              <a:rPr lang="en-US" dirty="0" smtClean="0"/>
              <a:t>Cao	</a:t>
            </a:r>
            <a:r>
              <a:rPr lang="en-US" dirty="0" err="1" smtClean="0"/>
              <a:t>Oldenlandia</a:t>
            </a:r>
            <a:r>
              <a:rPr lang="en-US" dirty="0" smtClean="0"/>
              <a:t>	Inhibit </a:t>
            </a:r>
            <a:r>
              <a:rPr lang="en-US" dirty="0"/>
              <a:t>cell mutation and tumor </a:t>
            </a:r>
            <a:r>
              <a:rPr lang="en-US" dirty="0" smtClean="0"/>
              <a:t>growth</a:t>
            </a:r>
          </a:p>
          <a:p>
            <a:pPr defTabSz="1554163">
              <a:tabLst>
                <a:tab pos="2194560" algn="l"/>
                <a:tab pos="3840480" algn="l"/>
              </a:tabLst>
              <a:defRPr/>
            </a:pPr>
            <a:r>
              <a:rPr lang="en-US" dirty="0" smtClean="0"/>
              <a:t>Ban </a:t>
            </a:r>
            <a:r>
              <a:rPr lang="en-US" dirty="0" err="1"/>
              <a:t>Zhi</a:t>
            </a:r>
            <a:r>
              <a:rPr lang="en-US" dirty="0"/>
              <a:t> </a:t>
            </a:r>
            <a:r>
              <a:rPr lang="en-US" dirty="0" err="1" smtClean="0"/>
              <a:t>Lian</a:t>
            </a:r>
            <a:r>
              <a:rPr lang="en-US" dirty="0" smtClean="0"/>
              <a:t>	</a:t>
            </a:r>
            <a:r>
              <a:rPr lang="en-US" dirty="0" err="1" smtClean="0"/>
              <a:t>Scutellaria</a:t>
            </a:r>
            <a:r>
              <a:rPr lang="en-US" dirty="0" smtClean="0"/>
              <a:t>	Clear </a:t>
            </a:r>
            <a:r>
              <a:rPr lang="en-US" dirty="0"/>
              <a:t>Heat-toxin, inhibit cell </a:t>
            </a:r>
            <a:r>
              <a:rPr lang="en-US" dirty="0" smtClean="0"/>
              <a:t>mutation,</a:t>
            </a:r>
          </a:p>
          <a:p>
            <a:pPr defTabSz="1554163">
              <a:tabLst>
                <a:tab pos="2194560" algn="l"/>
                <a:tab pos="3840480" algn="l"/>
              </a:tabLst>
              <a:defRPr/>
            </a:pPr>
            <a:r>
              <a:rPr lang="en-US" dirty="0"/>
              <a:t>	</a:t>
            </a:r>
            <a:r>
              <a:rPr lang="en-US" dirty="0" smtClean="0"/>
              <a:t>	inhibit </a:t>
            </a:r>
            <a:r>
              <a:rPr lang="en-US" dirty="0"/>
              <a:t>tumor </a:t>
            </a:r>
            <a:r>
              <a:rPr lang="en-US" dirty="0" smtClean="0"/>
              <a:t>growth</a:t>
            </a:r>
          </a:p>
          <a:p>
            <a:pPr defTabSz="1554163">
              <a:tabLst>
                <a:tab pos="2194560" algn="l"/>
                <a:tab pos="3840480" algn="l"/>
              </a:tabLst>
              <a:defRPr/>
            </a:pPr>
            <a:r>
              <a:rPr lang="en-US" dirty="0" smtClean="0"/>
              <a:t>E Zhu	</a:t>
            </a:r>
            <a:r>
              <a:rPr lang="en-US" dirty="0" err="1" smtClean="0"/>
              <a:t>Zedoaria</a:t>
            </a:r>
            <a:r>
              <a:rPr lang="en-US" dirty="0" smtClean="0"/>
              <a:t>	Purge </a:t>
            </a:r>
            <a:r>
              <a:rPr lang="en-US" dirty="0"/>
              <a:t>the interior, break Blood stasis and </a:t>
            </a:r>
            <a:endParaRPr lang="en-US" dirty="0" smtClean="0"/>
          </a:p>
          <a:p>
            <a:pPr defTabSz="1554163">
              <a:tabLst>
                <a:tab pos="2194560" algn="l"/>
                <a:tab pos="3840480" algn="l"/>
              </a:tabLst>
              <a:defRPr/>
            </a:pPr>
            <a:r>
              <a:rPr lang="en-US" dirty="0"/>
              <a:t>	</a:t>
            </a:r>
            <a:r>
              <a:rPr lang="en-US" dirty="0" smtClean="0"/>
              <a:t>	clear mass</a:t>
            </a:r>
          </a:p>
          <a:p>
            <a:pPr defTabSz="1554163">
              <a:tabLst>
                <a:tab pos="2194560" algn="l"/>
                <a:tab pos="3840480" algn="l"/>
              </a:tabLst>
              <a:defRPr/>
            </a:pPr>
            <a:r>
              <a:rPr lang="en-US" dirty="0" smtClean="0"/>
              <a:t>Mu Li(</a:t>
            </a:r>
            <a:r>
              <a:rPr lang="en-US" dirty="0" err="1" smtClean="0"/>
              <a:t>Shu</a:t>
            </a:r>
            <a:r>
              <a:rPr lang="en-US" dirty="0" smtClean="0"/>
              <a:t>)	</a:t>
            </a:r>
            <a:r>
              <a:rPr lang="en-US" dirty="0" err="1" smtClean="0"/>
              <a:t>Ostrea</a:t>
            </a:r>
            <a:r>
              <a:rPr lang="en-US" dirty="0" smtClean="0"/>
              <a:t>	Soften </a:t>
            </a:r>
            <a:r>
              <a:rPr lang="en-US" dirty="0"/>
              <a:t>hardness and clear </a:t>
            </a:r>
            <a:r>
              <a:rPr lang="en-US" dirty="0" smtClean="0"/>
              <a:t>mass</a:t>
            </a:r>
          </a:p>
          <a:p>
            <a:pPr defTabSz="1554163">
              <a:tabLst>
                <a:tab pos="2194560" algn="l"/>
                <a:tab pos="3840480" algn="l"/>
              </a:tabLst>
              <a:defRPr/>
            </a:pPr>
            <a:r>
              <a:rPr lang="en-US" dirty="0" smtClean="0"/>
              <a:t>San </a:t>
            </a:r>
            <a:r>
              <a:rPr lang="en-US" dirty="0" err="1" smtClean="0"/>
              <a:t>Leng</a:t>
            </a:r>
            <a:r>
              <a:rPr lang="en-US" dirty="0" smtClean="0"/>
              <a:t>	</a:t>
            </a:r>
            <a:r>
              <a:rPr lang="en-US" dirty="0" err="1" smtClean="0"/>
              <a:t>Sparganium</a:t>
            </a:r>
            <a:r>
              <a:rPr lang="en-US" dirty="0" smtClean="0"/>
              <a:t>	Purge </a:t>
            </a:r>
            <a:r>
              <a:rPr lang="en-US" dirty="0"/>
              <a:t>the interior, break stasis and clear </a:t>
            </a:r>
            <a:endParaRPr lang="en-US" dirty="0" smtClean="0"/>
          </a:p>
          <a:p>
            <a:pPr defTabSz="1554163">
              <a:tabLst>
                <a:tab pos="2194560" algn="l"/>
                <a:tab pos="3840480" algn="l"/>
              </a:tabLst>
              <a:defRPr/>
            </a:pPr>
            <a:r>
              <a:rPr lang="en-US" dirty="0"/>
              <a:t>	</a:t>
            </a:r>
            <a:r>
              <a:rPr lang="en-US" dirty="0" smtClean="0"/>
              <a:t>	mass</a:t>
            </a:r>
          </a:p>
          <a:p>
            <a:pPr defTabSz="1554163">
              <a:tabLst>
                <a:tab pos="2194560" algn="l"/>
                <a:tab pos="3840480" algn="l"/>
              </a:tabLst>
              <a:defRPr/>
            </a:pPr>
            <a:r>
              <a:rPr lang="en-US" dirty="0" err="1" smtClean="0"/>
              <a:t>Zhe</a:t>
            </a:r>
            <a:r>
              <a:rPr lang="en-US" dirty="0" smtClean="0"/>
              <a:t> </a:t>
            </a:r>
            <a:r>
              <a:rPr lang="en-US" dirty="0" err="1"/>
              <a:t>Bei</a:t>
            </a:r>
            <a:r>
              <a:rPr lang="en-US" dirty="0"/>
              <a:t> </a:t>
            </a:r>
            <a:r>
              <a:rPr lang="en-US" dirty="0" smtClean="0"/>
              <a:t>Mu	</a:t>
            </a:r>
            <a:r>
              <a:rPr lang="en-US" dirty="0" err="1" smtClean="0"/>
              <a:t>Fritillaria</a:t>
            </a:r>
            <a:r>
              <a:rPr lang="en-US" dirty="0" smtClean="0"/>
              <a:t>	Soften </a:t>
            </a:r>
            <a:r>
              <a:rPr lang="en-US" dirty="0"/>
              <a:t>harness and clear nodules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814388"/>
            <a:ext cx="7772400" cy="762000"/>
          </a:xfrm>
        </p:spPr>
        <p:txBody>
          <a:bodyPr/>
          <a:lstStyle/>
          <a:p>
            <a:r>
              <a:rPr lang="en-US"/>
              <a:t>Reba</a:t>
            </a:r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2057400"/>
            <a:ext cx="3848100" cy="4267200"/>
          </a:xfrm>
        </p:spPr>
        <p:txBody>
          <a:bodyPr/>
          <a:lstStyle/>
          <a:p>
            <a:r>
              <a:rPr lang="en-US" sz="2400"/>
              <a:t>5 year old, German Shorthair Pointer</a:t>
            </a:r>
          </a:p>
          <a:p>
            <a:pPr lvl="4"/>
            <a:endParaRPr lang="en-US" sz="1600"/>
          </a:p>
          <a:p>
            <a:r>
              <a:rPr lang="en-US" sz="2400"/>
              <a:t>History of seizures starting 1 month prior</a:t>
            </a:r>
          </a:p>
          <a:p>
            <a:pPr lvl="1"/>
            <a:r>
              <a:rPr lang="en-US" sz="2000"/>
              <a:t>Responsive to phenobarbital</a:t>
            </a:r>
          </a:p>
          <a:p>
            <a:pPr lvl="4"/>
            <a:endParaRPr lang="en-US" sz="1600"/>
          </a:p>
          <a:p>
            <a:r>
              <a:rPr lang="en-US" sz="2400"/>
              <a:t>Tongue: purple</a:t>
            </a:r>
          </a:p>
          <a:p>
            <a:pPr lvl="4"/>
            <a:endParaRPr lang="en-US" sz="1600"/>
          </a:p>
          <a:p>
            <a:r>
              <a:rPr lang="en-US" sz="2400"/>
              <a:t>Pulse: fast &amp; wiry</a:t>
            </a:r>
          </a:p>
        </p:txBody>
      </p:sp>
      <p:pic>
        <p:nvPicPr>
          <p:cNvPr id="344068" name="Picture 4" descr="reba-pr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29200" y="2681288"/>
            <a:ext cx="3886200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814388"/>
            <a:ext cx="7772400" cy="762000"/>
          </a:xfrm>
        </p:spPr>
        <p:txBody>
          <a:bodyPr/>
          <a:lstStyle/>
          <a:p>
            <a:r>
              <a:rPr lang="en-US"/>
              <a:t>Reba</a:t>
            </a:r>
          </a:p>
        </p:txBody>
      </p:sp>
      <p:sp>
        <p:nvSpPr>
          <p:cNvPr id="3450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905000"/>
            <a:ext cx="3848100" cy="4495800"/>
          </a:xfrm>
        </p:spPr>
        <p:txBody>
          <a:bodyPr/>
          <a:lstStyle/>
          <a:p>
            <a:r>
              <a:rPr lang="en-US" sz="2800"/>
              <a:t>Neurologic Exam</a:t>
            </a:r>
          </a:p>
          <a:p>
            <a:pPr lvl="1"/>
            <a:r>
              <a:rPr lang="en-US" sz="2400"/>
              <a:t>Mild dementia</a:t>
            </a:r>
          </a:p>
          <a:p>
            <a:pPr lvl="1"/>
            <a:r>
              <a:rPr lang="en-US" sz="2400"/>
              <a:t>CP deficits in both hind legs</a:t>
            </a:r>
          </a:p>
          <a:p>
            <a:pPr lvl="1"/>
            <a:r>
              <a:rPr lang="en-US" sz="2400"/>
              <a:t>Babinski’s sign on left side of the body</a:t>
            </a:r>
          </a:p>
          <a:p>
            <a:r>
              <a:rPr lang="en-US" sz="2800"/>
              <a:t>Localization</a:t>
            </a:r>
          </a:p>
          <a:p>
            <a:pPr lvl="1"/>
            <a:r>
              <a:rPr lang="en-US" sz="2400"/>
              <a:t>Cerebrum affecting both side (&gt;right)</a:t>
            </a:r>
          </a:p>
        </p:txBody>
      </p:sp>
      <p:pic>
        <p:nvPicPr>
          <p:cNvPr id="6" name="reba-pre-eval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800599" y="2561864"/>
            <a:ext cx="3954039" cy="2695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814388"/>
            <a:ext cx="7772400" cy="762000"/>
          </a:xfrm>
        </p:spPr>
        <p:txBody>
          <a:bodyPr/>
          <a:lstStyle/>
          <a:p>
            <a:r>
              <a:rPr lang="en-US"/>
              <a:t>Reba- -1</a:t>
            </a:r>
            <a:r>
              <a:rPr lang="en-US" baseline="30000"/>
              <a:t>st</a:t>
            </a:r>
            <a:r>
              <a:rPr lang="en-US"/>
              <a:t> CT scan</a:t>
            </a:r>
          </a:p>
        </p:txBody>
      </p:sp>
      <p:pic>
        <p:nvPicPr>
          <p:cNvPr id="346115" name="Picture 3" descr="reba-mri-ho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43000" y="1752600"/>
            <a:ext cx="3090862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6116" name="Picture 4" descr="reba-mri-co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694362" y="1752600"/>
            <a:ext cx="1914525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6117" name="Picture 5" descr="reba-mri-sa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078412" y="4038600"/>
            <a:ext cx="32004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814388"/>
            <a:ext cx="7772400" cy="762000"/>
          </a:xfrm>
        </p:spPr>
        <p:txBody>
          <a:bodyPr/>
          <a:lstStyle/>
          <a:p>
            <a:r>
              <a:rPr lang="en-US"/>
              <a:t>CNS Neoplasia- -Dogs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905000"/>
            <a:ext cx="4194175" cy="4267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Common Types</a:t>
            </a:r>
          </a:p>
          <a:p>
            <a:pPr lvl="1">
              <a:lnSpc>
                <a:spcPct val="90000"/>
              </a:lnSpc>
            </a:pPr>
            <a:r>
              <a:rPr lang="en-US" sz="2400" dirty="0" err="1"/>
              <a:t>Meningioma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 err="1"/>
              <a:t>Astocytoma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 err="1"/>
              <a:t>Oligodendroglioma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Choroid plexus </a:t>
            </a:r>
            <a:r>
              <a:rPr lang="en-US" sz="2400" dirty="0" err="1"/>
              <a:t>papilloma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Lymphoma</a:t>
            </a:r>
          </a:p>
          <a:p>
            <a:pPr lvl="1">
              <a:lnSpc>
                <a:spcPct val="90000"/>
              </a:lnSpc>
            </a:pPr>
            <a:r>
              <a:rPr lang="en-US" sz="2400" dirty="0" err="1"/>
              <a:t>Neuroectodermal</a:t>
            </a:r>
            <a:r>
              <a:rPr lang="en-US" sz="2400" dirty="0"/>
              <a:t> tumors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Metastatic tumor</a:t>
            </a:r>
          </a:p>
        </p:txBody>
      </p:sp>
      <p:pic>
        <p:nvPicPr>
          <p:cNvPr id="159748" name="Picture 4" descr="lib-trans+c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91201" y="1793631"/>
            <a:ext cx="2355850" cy="2625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9749" name="Picture 5" descr="leb-sag+C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767876" y="4443168"/>
            <a:ext cx="2460137" cy="1803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814388"/>
            <a:ext cx="7772400" cy="762000"/>
          </a:xfrm>
        </p:spPr>
        <p:txBody>
          <a:bodyPr/>
          <a:lstStyle/>
          <a:p>
            <a:r>
              <a:rPr lang="en-US"/>
              <a:t>Reba</a:t>
            </a:r>
          </a:p>
        </p:txBody>
      </p:sp>
      <p:sp>
        <p:nvSpPr>
          <p:cNvPr id="34304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2286000"/>
            <a:ext cx="3848100" cy="3657600"/>
          </a:xfrm>
        </p:spPr>
        <p:txBody>
          <a:bodyPr/>
          <a:lstStyle/>
          <a:p>
            <a:r>
              <a:rPr lang="en-US" sz="2800"/>
              <a:t>Di Tan Tang</a:t>
            </a:r>
          </a:p>
          <a:p>
            <a:pPr lvl="4"/>
            <a:endParaRPr lang="en-US" sz="1800"/>
          </a:p>
          <a:p>
            <a:r>
              <a:rPr lang="en-US" sz="2800"/>
              <a:t>Stasis in Mansion of Mind</a:t>
            </a:r>
          </a:p>
          <a:p>
            <a:pPr lvl="4"/>
            <a:endParaRPr lang="en-US" sz="1800"/>
          </a:p>
          <a:p>
            <a:r>
              <a:rPr lang="en-US" sz="2800"/>
              <a:t>Wei Qi Booster</a:t>
            </a:r>
          </a:p>
          <a:p>
            <a:pPr lvl="4"/>
            <a:endParaRPr lang="en-US" sz="1800"/>
          </a:p>
          <a:p>
            <a:r>
              <a:rPr lang="en-US" sz="2800"/>
              <a:t>Western herbs</a:t>
            </a:r>
          </a:p>
        </p:txBody>
      </p:sp>
      <p:pic>
        <p:nvPicPr>
          <p:cNvPr id="343046" name="Picture 6" descr="MCj0351100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81600" y="2514600"/>
            <a:ext cx="3308350" cy="3352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814388"/>
            <a:ext cx="7772400" cy="762000"/>
          </a:xfrm>
        </p:spPr>
        <p:txBody>
          <a:bodyPr/>
          <a:lstStyle/>
          <a:p>
            <a:r>
              <a:rPr lang="en-US"/>
              <a:t>Jerry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2209800"/>
            <a:ext cx="3848100" cy="4114800"/>
          </a:xfrm>
        </p:spPr>
        <p:txBody>
          <a:bodyPr/>
          <a:lstStyle/>
          <a:p>
            <a:r>
              <a:rPr lang="en-US" sz="2400" dirty="0"/>
              <a:t>10 year old, </a:t>
            </a:r>
            <a:r>
              <a:rPr lang="en-US" sz="2400" dirty="0" err="1"/>
              <a:t>Mx</a:t>
            </a:r>
            <a:endParaRPr lang="en-US" sz="2400" dirty="0"/>
          </a:p>
          <a:p>
            <a:pPr lvl="4"/>
            <a:endParaRPr lang="en-US" sz="1600" dirty="0"/>
          </a:p>
          <a:p>
            <a:r>
              <a:rPr lang="en-US" sz="2400" dirty="0"/>
              <a:t>Progressive loss of coordination and head tilt</a:t>
            </a:r>
          </a:p>
          <a:p>
            <a:pPr lvl="4"/>
            <a:endParaRPr lang="en-US" sz="1600" dirty="0"/>
          </a:p>
          <a:p>
            <a:r>
              <a:rPr lang="en-US" sz="2400" dirty="0"/>
              <a:t>Personality change</a:t>
            </a:r>
          </a:p>
          <a:p>
            <a:pPr lvl="4"/>
            <a:endParaRPr lang="en-US" sz="1600" dirty="0"/>
          </a:p>
          <a:p>
            <a:r>
              <a:rPr lang="en-US" sz="2400" dirty="0"/>
              <a:t>Tongue: purple</a:t>
            </a:r>
          </a:p>
          <a:p>
            <a:pPr lvl="4"/>
            <a:endParaRPr lang="en-US" sz="1600" dirty="0"/>
          </a:p>
          <a:p>
            <a:r>
              <a:rPr lang="en-US" sz="2400" dirty="0"/>
              <a:t>Pulse: fast &amp; wiry</a:t>
            </a:r>
          </a:p>
        </p:txBody>
      </p:sp>
      <p:pic>
        <p:nvPicPr>
          <p:cNvPr id="385028" name="Picture 4" descr="choroid-plex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0" y="2057400"/>
            <a:ext cx="3143250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814388"/>
            <a:ext cx="7772400" cy="762000"/>
          </a:xfrm>
        </p:spPr>
        <p:txBody>
          <a:bodyPr/>
          <a:lstStyle/>
          <a:p>
            <a:r>
              <a:rPr lang="en-US"/>
              <a:t>Jerry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848100" cy="4572000"/>
          </a:xfrm>
        </p:spPr>
        <p:txBody>
          <a:bodyPr/>
          <a:lstStyle/>
          <a:p>
            <a:r>
              <a:rPr lang="en-US" sz="2400"/>
              <a:t>Neurologic Exam</a:t>
            </a:r>
          </a:p>
          <a:p>
            <a:pPr lvl="1"/>
            <a:r>
              <a:rPr lang="en-US" sz="2000"/>
              <a:t>Left head tilt</a:t>
            </a:r>
          </a:p>
          <a:p>
            <a:pPr lvl="1"/>
            <a:r>
              <a:rPr lang="en-US" sz="2000"/>
              <a:t>Positional, vertical nystagmus</a:t>
            </a:r>
          </a:p>
          <a:p>
            <a:pPr lvl="1"/>
            <a:r>
              <a:rPr lang="en-US" sz="2000"/>
              <a:t>Mild CP deficits in rear L&gt;R</a:t>
            </a:r>
          </a:p>
          <a:p>
            <a:pPr lvl="1"/>
            <a:r>
              <a:rPr lang="en-US" sz="2000"/>
              <a:t>Xextensor R -&gt; L in rear</a:t>
            </a:r>
          </a:p>
          <a:p>
            <a:pPr lvl="4"/>
            <a:endParaRPr lang="en-US" sz="1600"/>
          </a:p>
          <a:p>
            <a:r>
              <a:rPr lang="en-US" sz="2400"/>
              <a:t>Localization</a:t>
            </a:r>
          </a:p>
          <a:p>
            <a:pPr lvl="1"/>
            <a:r>
              <a:rPr lang="en-US" sz="2000"/>
              <a:t>L Cerebellar pontine angle with cerebral signs</a:t>
            </a:r>
          </a:p>
        </p:txBody>
      </p:sp>
      <p:pic>
        <p:nvPicPr>
          <p:cNvPr id="6" name="choroid-plexus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953000" y="2590800"/>
            <a:ext cx="3768195" cy="2826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814388"/>
            <a:ext cx="7772400" cy="762000"/>
          </a:xfrm>
        </p:spPr>
        <p:txBody>
          <a:bodyPr/>
          <a:lstStyle/>
          <a:p>
            <a:r>
              <a:rPr lang="en-US"/>
              <a:t>Jerry</a:t>
            </a:r>
          </a:p>
        </p:txBody>
      </p:sp>
      <p:sp>
        <p:nvSpPr>
          <p:cNvPr id="3881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2209800"/>
            <a:ext cx="4114800" cy="4114800"/>
          </a:xfrm>
        </p:spPr>
        <p:txBody>
          <a:bodyPr/>
          <a:lstStyle/>
          <a:p>
            <a:r>
              <a:rPr lang="en-US" sz="2800"/>
              <a:t>TCM Dx:</a:t>
            </a:r>
          </a:p>
          <a:p>
            <a:pPr lvl="1"/>
            <a:r>
              <a:rPr lang="en-US" sz="2400"/>
              <a:t>Liver Blood Stagnation</a:t>
            </a:r>
          </a:p>
          <a:p>
            <a:endParaRPr lang="en-US" sz="2800"/>
          </a:p>
          <a:p>
            <a:r>
              <a:rPr lang="en-US" sz="2800"/>
              <a:t>TCM Rx:</a:t>
            </a:r>
          </a:p>
          <a:p>
            <a:pPr lvl="1"/>
            <a:r>
              <a:rPr lang="en-US" sz="2400"/>
              <a:t>Stasis in Mansion of Mind</a:t>
            </a:r>
          </a:p>
          <a:p>
            <a:pPr lvl="1"/>
            <a:r>
              <a:rPr lang="en-US" sz="2400"/>
              <a:t>Wie Chi Booster</a:t>
            </a:r>
          </a:p>
        </p:txBody>
      </p:sp>
      <p:pic>
        <p:nvPicPr>
          <p:cNvPr id="388102" name="Picture 6" descr="MCj0217142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0" y="2743200"/>
            <a:ext cx="2971800" cy="284003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814388"/>
            <a:ext cx="7772400" cy="762000"/>
          </a:xfrm>
        </p:spPr>
        <p:txBody>
          <a:bodyPr/>
          <a:lstStyle/>
          <a:p>
            <a:r>
              <a:rPr lang="en-US"/>
              <a:t>Jerry- -MRI scan</a:t>
            </a:r>
          </a:p>
        </p:txBody>
      </p:sp>
      <p:pic>
        <p:nvPicPr>
          <p:cNvPr id="387075" name="Picture 3" descr="choroid-plexus-mri-ho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62000" y="2133600"/>
            <a:ext cx="3948113" cy="401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7076" name="Picture 4" descr="choroid-plexus-mri-co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181600" y="1828800"/>
            <a:ext cx="2963863" cy="212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7077" name="Picture 5" descr="choroid-plexus-mri-tran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953000" y="4114800"/>
            <a:ext cx="3505200" cy="2274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Radiosurgery </a:t>
            </a:r>
            <a:r>
              <a:rPr lang="en-US" sz="4000"/>
              <a:t>(3D radiation therapy)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905000"/>
            <a:ext cx="3810000" cy="4584700"/>
          </a:xfrm>
        </p:spPr>
        <p:txBody>
          <a:bodyPr/>
          <a:lstStyle/>
          <a:p>
            <a:r>
              <a:rPr lang="en-US" sz="2800" dirty="0"/>
              <a:t>McKnight Brain Institute at UF</a:t>
            </a:r>
          </a:p>
          <a:p>
            <a:r>
              <a:rPr lang="en-US" sz="2800" dirty="0"/>
              <a:t>High, single dose radiotherapy</a:t>
            </a:r>
          </a:p>
          <a:p>
            <a:r>
              <a:rPr lang="en-US" sz="2800" dirty="0"/>
              <a:t>5 arcs of radiation provide sphere of death</a:t>
            </a:r>
          </a:p>
          <a:p>
            <a:pPr lvl="1"/>
            <a:r>
              <a:rPr lang="en-US" sz="2400" dirty="0"/>
              <a:t>Based upon the focal size and tissue treated</a:t>
            </a:r>
          </a:p>
          <a:p>
            <a:pPr>
              <a:buFontTx/>
              <a:buNone/>
            </a:pPr>
            <a:endParaRPr lang="en-US" sz="2800" dirty="0"/>
          </a:p>
        </p:txBody>
      </p:sp>
      <p:pic>
        <p:nvPicPr>
          <p:cNvPr id="166916" name="Picture 4" descr="Radi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0600" y="2438400"/>
            <a:ext cx="3975100" cy="3441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Radiosurgery- -Treatment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2044700"/>
            <a:ext cx="4038600" cy="4813300"/>
          </a:xfrm>
        </p:spPr>
        <p:txBody>
          <a:bodyPr/>
          <a:lstStyle/>
          <a:p>
            <a:r>
              <a:rPr lang="en-US" sz="2800" dirty="0"/>
              <a:t>Treatment is applied with LINAC unit at UFBI</a:t>
            </a:r>
          </a:p>
          <a:p>
            <a:endParaRPr lang="en-US" sz="2800" dirty="0"/>
          </a:p>
          <a:p>
            <a:r>
              <a:rPr lang="en-US" sz="2800" dirty="0"/>
              <a:t>Cost of </a:t>
            </a:r>
            <a:r>
              <a:rPr lang="en-US" sz="2800" dirty="0" err="1"/>
              <a:t>radiosurgery</a:t>
            </a:r>
            <a:endParaRPr lang="en-US" sz="2800" dirty="0"/>
          </a:p>
          <a:p>
            <a:pPr lvl="1"/>
            <a:r>
              <a:rPr lang="en-US" sz="2400" dirty="0"/>
              <a:t>procedure is around $3000.00 </a:t>
            </a:r>
          </a:p>
          <a:p>
            <a:pPr lvl="1"/>
            <a:r>
              <a:rPr lang="en-US" sz="2400" dirty="0"/>
              <a:t>plus workup &amp; conventional surgery</a:t>
            </a:r>
          </a:p>
        </p:txBody>
      </p:sp>
      <p:pic>
        <p:nvPicPr>
          <p:cNvPr id="178180" name="Picture 4" descr="Liebschen_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667000"/>
            <a:ext cx="3733800" cy="280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4" name="Rectangle 4"/>
          <p:cNvSpPr>
            <a:spLocks noGrp="1" noChangeArrowheads="1"/>
          </p:cNvSpPr>
          <p:nvPr>
            <p:ph type="title"/>
          </p:nvPr>
        </p:nvSpPr>
        <p:spPr>
          <a:xfrm>
            <a:off x="1143000" y="814388"/>
            <a:ext cx="7772400" cy="762000"/>
          </a:xfrm>
        </p:spPr>
        <p:txBody>
          <a:bodyPr/>
          <a:lstStyle/>
          <a:p>
            <a:r>
              <a:rPr lang="en-US"/>
              <a:t>Radiosurgery Success</a:t>
            </a:r>
          </a:p>
        </p:txBody>
      </p:sp>
      <p:sp>
        <p:nvSpPr>
          <p:cNvPr id="17920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828800"/>
            <a:ext cx="3848100" cy="4572000"/>
          </a:xfrm>
        </p:spPr>
        <p:txBody>
          <a:bodyPr/>
          <a:lstStyle/>
          <a:p>
            <a:r>
              <a:rPr lang="en-US" sz="2800" dirty="0"/>
              <a:t>Overall ED50 is around 13 months</a:t>
            </a:r>
          </a:p>
          <a:p>
            <a:pPr lvl="4"/>
            <a:endParaRPr lang="en-US" sz="1800" dirty="0"/>
          </a:p>
          <a:p>
            <a:r>
              <a:rPr lang="en-US" sz="2800" dirty="0"/>
              <a:t>Some patients survive much longer</a:t>
            </a:r>
          </a:p>
          <a:p>
            <a:pPr lvl="4"/>
            <a:endParaRPr lang="en-US" sz="1800" dirty="0"/>
          </a:p>
          <a:p>
            <a:r>
              <a:rPr lang="en-US" sz="2800" dirty="0"/>
              <a:t>Prognosis for </a:t>
            </a:r>
            <a:r>
              <a:rPr lang="en-US" sz="2800" dirty="0" err="1"/>
              <a:t>meningiomas</a:t>
            </a:r>
            <a:r>
              <a:rPr lang="en-US" sz="2800" dirty="0"/>
              <a:t> is better than others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572000" y="2667000"/>
            <a:ext cx="4114800" cy="2667000"/>
            <a:chOff x="3168" y="1824"/>
            <a:chExt cx="2448" cy="1584"/>
          </a:xfrm>
        </p:grpSpPr>
        <p:pic>
          <p:nvPicPr>
            <p:cNvPr id="179207" name="Picture 7" descr="tumor survival ED5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" y="1824"/>
              <a:ext cx="2448" cy="15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9208" name="Line 8"/>
            <p:cNvSpPr>
              <a:spLocks noChangeShapeType="1"/>
            </p:cNvSpPr>
            <p:nvPr/>
          </p:nvSpPr>
          <p:spPr bwMode="auto">
            <a:xfrm>
              <a:off x="3552" y="2928"/>
              <a:ext cx="134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814388"/>
            <a:ext cx="7772400" cy="762000"/>
          </a:xfrm>
        </p:spPr>
        <p:txBody>
          <a:bodyPr/>
          <a:lstStyle/>
          <a:p>
            <a:r>
              <a:rPr lang="en-US"/>
              <a:t>Cancer Recommendations</a:t>
            </a: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828800"/>
            <a:ext cx="7848600" cy="46482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US" sz="2800" dirty="0">
                <a:solidFill>
                  <a:schemeClr val="tx2"/>
                </a:solidFill>
              </a:rPr>
              <a:t>Low-Carbohydrate food</a:t>
            </a:r>
            <a:r>
              <a:rPr lang="en-US" sz="2800" dirty="0"/>
              <a:t> </a:t>
            </a:r>
            <a:r>
              <a:rPr lang="en-US" sz="1800" dirty="0"/>
              <a:t>(home prepared is best or use Pedigree Weight Loss Formula)</a:t>
            </a:r>
          </a:p>
          <a:p>
            <a:pPr marL="2209800" lvl="4" indent="-381000">
              <a:lnSpc>
                <a:spcPct val="90000"/>
              </a:lnSpc>
              <a:buFontTx/>
              <a:buAutoNum type="arabicPeriod"/>
            </a:pPr>
            <a:endParaRPr lang="en-US" sz="1200" dirty="0"/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US" sz="2800" dirty="0">
                <a:solidFill>
                  <a:schemeClr val="tx2"/>
                </a:solidFill>
              </a:rPr>
              <a:t>Canine basic antioxidant formula</a:t>
            </a:r>
            <a:r>
              <a:rPr lang="en-US" sz="2800" dirty="0"/>
              <a:t> </a:t>
            </a:r>
            <a:r>
              <a:rPr lang="en-US" sz="1800" dirty="0"/>
              <a:t>(</a:t>
            </a:r>
            <a:r>
              <a:rPr lang="en-US" sz="1800" dirty="0" err="1"/>
              <a:t>Westlab</a:t>
            </a:r>
            <a:r>
              <a:rPr lang="en-US" sz="1800" dirty="0"/>
              <a:t> Pharmacy 1-800-4WESTLA)</a:t>
            </a:r>
          </a:p>
          <a:p>
            <a:pPr marL="2209800" lvl="4" indent="-381000">
              <a:lnSpc>
                <a:spcPct val="90000"/>
              </a:lnSpc>
              <a:buFontTx/>
              <a:buAutoNum type="arabicPeriod"/>
            </a:pPr>
            <a:endParaRPr lang="en-US" sz="1200" dirty="0"/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US" sz="2800" dirty="0">
                <a:solidFill>
                  <a:schemeClr val="tx2"/>
                </a:solidFill>
              </a:rPr>
              <a:t>Canine arthritis formula</a:t>
            </a:r>
            <a:r>
              <a:rPr lang="en-US" sz="2800" dirty="0"/>
              <a:t> </a:t>
            </a:r>
            <a:r>
              <a:rPr lang="en-US" sz="1800" dirty="0"/>
              <a:t>(</a:t>
            </a:r>
            <a:r>
              <a:rPr lang="en-US" sz="1800" dirty="0" err="1"/>
              <a:t>Westlab</a:t>
            </a:r>
            <a:r>
              <a:rPr lang="en-US" sz="1800" dirty="0"/>
              <a:t>)</a:t>
            </a:r>
          </a:p>
          <a:p>
            <a:pPr marL="2209800" lvl="4" indent="-381000">
              <a:lnSpc>
                <a:spcPct val="90000"/>
              </a:lnSpc>
              <a:buFontTx/>
              <a:buAutoNum type="arabicPeriod"/>
            </a:pPr>
            <a:endParaRPr lang="en-US" sz="1200" dirty="0"/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US" sz="2800" dirty="0">
                <a:solidFill>
                  <a:schemeClr val="tx2"/>
                </a:solidFill>
              </a:rPr>
              <a:t>Canine cancer formula</a:t>
            </a:r>
            <a:r>
              <a:rPr lang="en-US" sz="2800" dirty="0"/>
              <a:t> </a:t>
            </a:r>
            <a:r>
              <a:rPr lang="en-US" sz="1800" dirty="0"/>
              <a:t>(</a:t>
            </a:r>
            <a:r>
              <a:rPr lang="en-US" sz="1800" dirty="0" err="1"/>
              <a:t>Westlab</a:t>
            </a:r>
            <a:r>
              <a:rPr lang="en-US" sz="1800" dirty="0"/>
              <a:t>)- -use at 2 times prevention dose</a:t>
            </a:r>
          </a:p>
          <a:p>
            <a:pPr marL="2209800" lvl="4" indent="-381000">
              <a:lnSpc>
                <a:spcPct val="90000"/>
              </a:lnSpc>
              <a:buFontTx/>
              <a:buAutoNum type="arabicPeriod"/>
            </a:pPr>
            <a:endParaRPr lang="en-US" sz="1200" dirty="0"/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US" sz="2800" dirty="0">
                <a:solidFill>
                  <a:schemeClr val="tx2"/>
                </a:solidFill>
              </a:rPr>
              <a:t>COX-2 inhibitor</a:t>
            </a:r>
            <a:r>
              <a:rPr lang="en-US" sz="2800" dirty="0"/>
              <a:t> </a:t>
            </a:r>
            <a:r>
              <a:rPr lang="en-US" sz="1800" dirty="0"/>
              <a:t>(daily- -particularly for carcinomas)</a:t>
            </a:r>
          </a:p>
          <a:p>
            <a:pPr marL="2209800" lvl="4" indent="-381000">
              <a:lnSpc>
                <a:spcPct val="90000"/>
              </a:lnSpc>
              <a:buFontTx/>
              <a:buAutoNum type="arabicPeriod"/>
            </a:pPr>
            <a:endParaRPr lang="en-US" sz="1200" dirty="0"/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US" sz="2800" dirty="0">
                <a:solidFill>
                  <a:schemeClr val="tx2"/>
                </a:solidFill>
              </a:rPr>
              <a:t>Melatonin at night</a:t>
            </a:r>
            <a:r>
              <a:rPr lang="en-US" sz="2800" dirty="0"/>
              <a:t> </a:t>
            </a:r>
            <a:r>
              <a:rPr lang="en-US" sz="1800" dirty="0"/>
              <a:t>(0.1-0.2 mg/kg)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814388"/>
            <a:ext cx="7772400" cy="762000"/>
          </a:xfrm>
        </p:spPr>
        <p:txBody>
          <a:bodyPr/>
          <a:lstStyle/>
          <a:p>
            <a:r>
              <a:rPr lang="en-US"/>
              <a:t>TCVM Brain Cancer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2286000"/>
            <a:ext cx="3848100" cy="3657600"/>
          </a:xfrm>
        </p:spPr>
        <p:txBody>
          <a:bodyPr/>
          <a:lstStyle/>
          <a:p>
            <a:r>
              <a:rPr lang="en-US" sz="2800"/>
              <a:t>Max Formula</a:t>
            </a:r>
          </a:p>
          <a:p>
            <a:pPr lvl="4"/>
            <a:endParaRPr lang="en-US" sz="1800"/>
          </a:p>
          <a:p>
            <a:r>
              <a:rPr lang="en-US" sz="2800"/>
              <a:t>Stasis in Mansion of Mind</a:t>
            </a:r>
          </a:p>
          <a:p>
            <a:pPr lvl="4"/>
            <a:endParaRPr lang="en-US" sz="1800"/>
          </a:p>
          <a:p>
            <a:r>
              <a:rPr lang="en-US" sz="2800"/>
              <a:t>Wei Qi Booster</a:t>
            </a:r>
          </a:p>
          <a:p>
            <a:pPr lvl="4"/>
            <a:endParaRPr lang="en-US" sz="1800"/>
          </a:p>
          <a:p>
            <a:r>
              <a:rPr lang="en-US" sz="2800"/>
              <a:t>Western herbs</a:t>
            </a:r>
          </a:p>
        </p:txBody>
      </p:sp>
      <p:pic>
        <p:nvPicPr>
          <p:cNvPr id="281604" name="Picture 4" descr="MCj0351100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81600" y="2590800"/>
            <a:ext cx="3308350" cy="3352800"/>
          </a:xfrm>
        </p:spPr>
      </p:pic>
      <p:sp>
        <p:nvSpPr>
          <p:cNvPr id="281605" name="Text Box 5"/>
          <p:cNvSpPr txBox="1">
            <a:spLocks noChangeArrowheads="1"/>
          </p:cNvSpPr>
          <p:nvPr/>
        </p:nvSpPr>
        <p:spPr bwMode="auto">
          <a:xfrm>
            <a:off x="2057400" y="28194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or</a:t>
            </a:r>
          </a:p>
        </p:txBody>
      </p:sp>
      <p:sp>
        <p:nvSpPr>
          <p:cNvPr id="281606" name="Text Box 6"/>
          <p:cNvSpPr txBox="1">
            <a:spLocks noChangeArrowheads="1"/>
          </p:cNvSpPr>
          <p:nvPr/>
        </p:nvSpPr>
        <p:spPr bwMode="auto">
          <a:xfrm>
            <a:off x="2057400" y="40386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and</a:t>
            </a:r>
          </a:p>
        </p:txBody>
      </p:sp>
      <p:sp>
        <p:nvSpPr>
          <p:cNvPr id="281607" name="Text Box 7"/>
          <p:cNvSpPr txBox="1">
            <a:spLocks noChangeArrowheads="1"/>
          </p:cNvSpPr>
          <p:nvPr/>
        </p:nvSpPr>
        <p:spPr bwMode="auto">
          <a:xfrm>
            <a:off x="2057400" y="49530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and</a:t>
            </a:r>
          </a:p>
        </p:txBody>
      </p:sp>
      <p:sp>
        <p:nvSpPr>
          <p:cNvPr id="281608" name="Line 8"/>
          <p:cNvSpPr>
            <a:spLocks noChangeShapeType="1"/>
          </p:cNvSpPr>
          <p:nvPr/>
        </p:nvSpPr>
        <p:spPr bwMode="auto">
          <a:xfrm flipV="1">
            <a:off x="4419600" y="3124200"/>
            <a:ext cx="29718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81609" name="Text Box 9"/>
          <p:cNvSpPr txBox="1">
            <a:spLocks noChangeArrowheads="1"/>
          </p:cNvSpPr>
          <p:nvPr/>
        </p:nvSpPr>
        <p:spPr bwMode="auto">
          <a:xfrm>
            <a:off x="5029200" y="3124200"/>
            <a:ext cx="1828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Transports to Head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814388"/>
            <a:ext cx="7772400" cy="762000"/>
          </a:xfrm>
        </p:spPr>
        <p:txBody>
          <a:bodyPr/>
          <a:lstStyle/>
          <a:p>
            <a:r>
              <a:rPr lang="en-US"/>
              <a:t>CNS Neoplasia- -Dogs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2057400"/>
            <a:ext cx="3848100" cy="4114800"/>
          </a:xfrm>
        </p:spPr>
        <p:txBody>
          <a:bodyPr>
            <a:normAutofit/>
          </a:bodyPr>
          <a:lstStyle/>
          <a:p>
            <a:r>
              <a:rPr lang="en-US" sz="2800" dirty="0"/>
              <a:t>Dog has 1-18 months average survival time</a:t>
            </a:r>
          </a:p>
          <a:p>
            <a:pPr lvl="1"/>
            <a:r>
              <a:rPr lang="en-US" sz="2400" dirty="0"/>
              <a:t>1-3 with nothing</a:t>
            </a:r>
          </a:p>
          <a:p>
            <a:pPr lvl="1"/>
            <a:r>
              <a:rPr lang="en-US" sz="2400" dirty="0"/>
              <a:t>6-9 with surgery</a:t>
            </a:r>
          </a:p>
          <a:p>
            <a:pPr lvl="1"/>
            <a:r>
              <a:rPr lang="en-US" sz="2400" dirty="0"/>
              <a:t>12-18 with radiation treatment</a:t>
            </a:r>
          </a:p>
          <a:p>
            <a:r>
              <a:rPr lang="en-US" sz="2800" dirty="0"/>
              <a:t>All tumors are invasive (malignant)</a:t>
            </a:r>
          </a:p>
        </p:txBody>
      </p:sp>
      <p:pic>
        <p:nvPicPr>
          <p:cNvPr id="160772" name="Picture 4" descr="100-0023_IMG_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18000" contrast="6000"/>
          </a:blip>
          <a:srcRect/>
          <a:stretch>
            <a:fillRect/>
          </a:stretch>
        </p:blipFill>
        <p:spPr>
          <a:xfrm>
            <a:off x="5448300" y="2114550"/>
            <a:ext cx="2986088" cy="3981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Wonderland</a:t>
            </a:r>
          </a:p>
        </p:txBody>
      </p:sp>
      <p:pic>
        <p:nvPicPr>
          <p:cNvPr id="21507" name="Picture 8" descr="IMGP022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1691322"/>
            <a:ext cx="6035040" cy="452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30149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Thor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828800"/>
            <a:ext cx="4033838" cy="3733800"/>
          </a:xfrm>
        </p:spPr>
        <p:txBody>
          <a:bodyPr/>
          <a:lstStyle/>
          <a:p>
            <a:pPr eaLnBrk="1" hangingPunct="1"/>
            <a:r>
              <a:rPr lang="en-US" sz="2800" smtClean="0"/>
              <a:t>7 year old M/C Rottweiller</a:t>
            </a:r>
          </a:p>
          <a:p>
            <a:pPr lvl="3" eaLnBrk="1" hangingPunct="1"/>
            <a:endParaRPr lang="en-US" sz="1800" smtClean="0"/>
          </a:p>
          <a:p>
            <a:pPr eaLnBrk="1" hangingPunct="1"/>
            <a:r>
              <a:rPr lang="en-US" sz="2800" smtClean="0"/>
              <a:t>2 month history neck and back pain</a:t>
            </a:r>
          </a:p>
          <a:p>
            <a:pPr lvl="3" eaLnBrk="1" hangingPunct="1"/>
            <a:endParaRPr lang="en-US" sz="1800" smtClean="0"/>
          </a:p>
          <a:p>
            <a:pPr eaLnBrk="1" hangingPunct="1"/>
            <a:r>
              <a:rPr lang="en-US" sz="2800" smtClean="0"/>
              <a:t>Minimal response to carprofen</a:t>
            </a:r>
          </a:p>
        </p:txBody>
      </p:sp>
      <p:pic>
        <p:nvPicPr>
          <p:cNvPr id="22532" name="Picture 4" descr="tl-tumr-rot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057400"/>
            <a:ext cx="4033838" cy="3141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2495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Thor</a:t>
            </a:r>
          </a:p>
        </p:txBody>
      </p:sp>
      <p:pic>
        <p:nvPicPr>
          <p:cNvPr id="482309" name="tl-tumr-rott.avi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347788"/>
            <a:ext cx="64008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4999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15" fill="hold"/>
                                        <p:tgtEl>
                                          <p:spTgt spid="4823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8230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82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823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2309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Thor</a:t>
            </a:r>
          </a:p>
        </p:txBody>
      </p:sp>
      <p:sp>
        <p:nvSpPr>
          <p:cNvPr id="57037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Localization of Lesion</a:t>
            </a:r>
          </a:p>
        </p:txBody>
      </p:sp>
      <p:sp>
        <p:nvSpPr>
          <p:cNvPr id="57037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8200" y="1600200"/>
            <a:ext cx="4038600" cy="4876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</a:p>
          <a:p>
            <a:pPr eaLnBrk="1" hangingPunct="1"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</a:p>
          <a:p>
            <a:pPr eaLnBrk="1" hangingPunct="1"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</a:p>
          <a:p>
            <a:pPr eaLnBrk="1" hangingPunct="1"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  <a:p>
            <a:pPr eaLnBrk="1" hangingPunct="1"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  <a:p>
            <a:pPr eaLnBrk="1" hangingPunct="1"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</a:p>
          <a:p>
            <a:pPr eaLnBrk="1" hangingPunct="1"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</a:p>
          <a:p>
            <a:pPr eaLnBrk="1" hangingPunct="1"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</a:p>
          <a:p>
            <a:pPr eaLnBrk="1" hangingPunct="1"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</a:p>
          <a:p>
            <a:pPr eaLnBrk="1" hangingPunct="1"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</a:p>
          <a:p>
            <a:pPr eaLnBrk="1" hangingPunct="1"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V</a:t>
            </a:r>
          </a:p>
        </p:txBody>
      </p:sp>
      <p:sp>
        <p:nvSpPr>
          <p:cNvPr id="570373" name="Text Box 5"/>
          <p:cNvSpPr txBox="1">
            <a:spLocks noChangeArrowheads="1"/>
          </p:cNvSpPr>
          <p:nvPr/>
        </p:nvSpPr>
        <p:spPr bwMode="auto">
          <a:xfrm>
            <a:off x="228600" y="5943600"/>
            <a:ext cx="60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</a:t>
            </a:r>
          </a:p>
        </p:txBody>
      </p:sp>
      <p:sp>
        <p:nvSpPr>
          <p:cNvPr id="570374" name="Text Box 6"/>
          <p:cNvSpPr txBox="1">
            <a:spLocks noChangeArrowheads="1"/>
          </p:cNvSpPr>
          <p:nvPr/>
        </p:nvSpPr>
        <p:spPr bwMode="auto">
          <a:xfrm>
            <a:off x="381000" y="3124200"/>
            <a:ext cx="4114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C1-T2 (particularly C6-T2 exramedullary)</a:t>
            </a:r>
          </a:p>
        </p:txBody>
      </p:sp>
      <p:sp>
        <p:nvSpPr>
          <p:cNvPr id="570375" name="Text Box 7"/>
          <p:cNvSpPr txBox="1">
            <a:spLocks noChangeArrowheads="1"/>
          </p:cNvSpPr>
          <p:nvPr/>
        </p:nvSpPr>
        <p:spPr bwMode="auto">
          <a:xfrm>
            <a:off x="5791200" y="16002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IVDD (Wobblers)</a:t>
            </a:r>
          </a:p>
        </p:txBody>
      </p:sp>
      <p:sp>
        <p:nvSpPr>
          <p:cNvPr id="570376" name="Text Box 8"/>
          <p:cNvSpPr txBox="1">
            <a:spLocks noChangeArrowheads="1"/>
          </p:cNvSpPr>
          <p:nvPr/>
        </p:nvSpPr>
        <p:spPr bwMode="auto">
          <a:xfrm>
            <a:off x="5791200" y="38100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Myelitis</a:t>
            </a:r>
          </a:p>
        </p:txBody>
      </p:sp>
      <p:sp>
        <p:nvSpPr>
          <p:cNvPr id="570377" name="Text Box 9"/>
          <p:cNvSpPr txBox="1">
            <a:spLocks noChangeArrowheads="1"/>
          </p:cNvSpPr>
          <p:nvPr/>
        </p:nvSpPr>
        <p:spPr bwMode="auto">
          <a:xfrm>
            <a:off x="5791200" y="4267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GME</a:t>
            </a:r>
          </a:p>
        </p:txBody>
      </p:sp>
      <p:sp>
        <p:nvSpPr>
          <p:cNvPr id="570378" name="Text Box 10"/>
          <p:cNvSpPr txBox="1">
            <a:spLocks noChangeArrowheads="1"/>
          </p:cNvSpPr>
          <p:nvPr/>
        </p:nvSpPr>
        <p:spPr bwMode="auto">
          <a:xfrm>
            <a:off x="5791200" y="33528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Spinal Tumor</a:t>
            </a:r>
          </a:p>
        </p:txBody>
      </p:sp>
    </p:spTree>
    <p:extLst>
      <p:ext uri="{BB962C8B-B14F-4D97-AF65-F5344CB8AC3E}">
        <p14:creationId xmlns:p14="http://schemas.microsoft.com/office/powerpoint/2010/main" val="7065203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0374" grpId="0"/>
      <p:bldP spid="570375" grpId="0"/>
      <p:bldP spid="570376" grpId="0"/>
      <p:bldP spid="570377" grpId="0"/>
      <p:bldP spid="57037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Thor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800600" y="1752600"/>
            <a:ext cx="4038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smtClean="0"/>
              <a:t>Differential Dx</a:t>
            </a:r>
          </a:p>
          <a:p>
            <a:pPr lvl="1" eaLnBrk="1" hangingPunct="1"/>
            <a:r>
              <a:rPr lang="en-US" sz="2400" smtClean="0"/>
              <a:t>?</a:t>
            </a:r>
          </a:p>
          <a:p>
            <a:pPr lvl="1" eaLnBrk="1" hangingPunct="1"/>
            <a:endParaRPr lang="en-US" sz="2400" smtClean="0"/>
          </a:p>
          <a:p>
            <a:pPr lvl="1" eaLnBrk="1" hangingPunct="1"/>
            <a:endParaRPr lang="en-US" sz="2400" smtClean="0"/>
          </a:p>
          <a:p>
            <a:pPr eaLnBrk="1" hangingPunct="1"/>
            <a:r>
              <a:rPr lang="en-US" sz="2800" smtClean="0"/>
              <a:t>Diagnostic Approach</a:t>
            </a:r>
          </a:p>
          <a:p>
            <a:pPr lvl="1" eaLnBrk="1" hangingPunct="1"/>
            <a:r>
              <a:rPr lang="en-US" sz="2400" smtClean="0"/>
              <a:t>?</a:t>
            </a:r>
          </a:p>
          <a:p>
            <a:pPr lvl="1" eaLnBrk="1" hangingPunct="1"/>
            <a:endParaRPr lang="en-US" sz="2400" smtClean="0"/>
          </a:p>
          <a:p>
            <a:pPr lvl="1" eaLnBrk="1" hangingPunct="1"/>
            <a:endParaRPr lang="en-US" sz="2400" smtClean="0"/>
          </a:p>
          <a:p>
            <a:pPr eaLnBrk="1" hangingPunct="1"/>
            <a:r>
              <a:rPr lang="en-US" sz="2800" smtClean="0"/>
              <a:t>Treatment</a:t>
            </a:r>
          </a:p>
          <a:p>
            <a:pPr lvl="1" eaLnBrk="1" hangingPunct="1"/>
            <a:r>
              <a:rPr lang="en-US" sz="2400" smtClean="0"/>
              <a:t>?</a:t>
            </a:r>
          </a:p>
        </p:txBody>
      </p:sp>
      <p:sp>
        <p:nvSpPr>
          <p:cNvPr id="572419" name="Text Box 3"/>
          <p:cNvSpPr txBox="1">
            <a:spLocks noChangeArrowheads="1"/>
          </p:cNvSpPr>
          <p:nvPr/>
        </p:nvSpPr>
        <p:spPr bwMode="auto">
          <a:xfrm>
            <a:off x="228600" y="5943600"/>
            <a:ext cx="60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609600" y="1752600"/>
            <a:ext cx="4038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0"/>
              <a:t>Problem List</a:t>
            </a:r>
          </a:p>
        </p:txBody>
      </p:sp>
      <p:sp>
        <p:nvSpPr>
          <p:cNvPr id="572422" name="Text Box 6"/>
          <p:cNvSpPr txBox="1">
            <a:spLocks noChangeArrowheads="1"/>
          </p:cNvSpPr>
          <p:nvPr/>
        </p:nvSpPr>
        <p:spPr bwMode="auto">
          <a:xfrm>
            <a:off x="914400" y="2514600"/>
            <a:ext cx="33528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l">
              <a:spcBef>
                <a:spcPct val="50000"/>
              </a:spcBef>
              <a:buFontTx/>
              <a:buAutoNum type="arabicPeriod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Neck Pain</a:t>
            </a:r>
          </a:p>
          <a:p>
            <a:pPr marL="342900" indent="-342900" algn="l">
              <a:spcBef>
                <a:spcPct val="50000"/>
              </a:spcBef>
              <a:buFontTx/>
              <a:buAutoNum type="arabicPeriod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Back Pain</a:t>
            </a:r>
          </a:p>
          <a:p>
            <a:pPr marL="342900" indent="-342900" algn="l">
              <a:spcBef>
                <a:spcPct val="50000"/>
              </a:spcBef>
              <a:buFontTx/>
              <a:buAutoNum type="arabicPeriod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Foreleg Lameness</a:t>
            </a:r>
          </a:p>
          <a:p>
            <a:pPr marL="342900" indent="-342900" algn="l">
              <a:spcBef>
                <a:spcPct val="50000"/>
              </a:spcBef>
              <a:buFontTx/>
              <a:buAutoNum type="arabicPeriod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Posterior Paresis</a:t>
            </a:r>
          </a:p>
        </p:txBody>
      </p:sp>
      <p:sp>
        <p:nvSpPr>
          <p:cNvPr id="572423" name="Text Box 7"/>
          <p:cNvSpPr txBox="1">
            <a:spLocks noChangeArrowheads="1"/>
          </p:cNvSpPr>
          <p:nvPr/>
        </p:nvSpPr>
        <p:spPr bwMode="auto">
          <a:xfrm>
            <a:off x="5943600" y="2362200"/>
            <a:ext cx="1981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l">
              <a:buFontTx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IVDD</a:t>
            </a:r>
          </a:p>
          <a:p>
            <a:pPr marL="342900" indent="-342900" algn="l">
              <a:buFontTx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Infection</a:t>
            </a:r>
          </a:p>
          <a:p>
            <a:pPr marL="342900" indent="-342900" algn="l">
              <a:buFontTx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Inflammation</a:t>
            </a:r>
          </a:p>
          <a:p>
            <a:pPr marL="342900" indent="-342900" algn="l">
              <a:buFontTx/>
              <a:buAutoNum type="arabicPeriod"/>
              <a:defRPr/>
            </a:pP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Neoplasia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9499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2422" grpId="0"/>
      <p:bldP spid="5724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Thor- -Diagnostic Approach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47800"/>
            <a:ext cx="40386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smtClean="0"/>
              <a:t>MDB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CBC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Chemistry Profile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UA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Chest &amp; Abdominal Radiographs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Abdominal Ultrasound</a:t>
            </a:r>
          </a:p>
          <a:p>
            <a:pPr lvl="4" eaLnBrk="1" hangingPunct="1">
              <a:lnSpc>
                <a:spcPct val="90000"/>
              </a:lnSpc>
            </a:pPr>
            <a:endParaRPr lang="en-US" sz="1400" smtClean="0"/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Neurologic Tests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EMG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CSF Analysis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smtClean="0"/>
              <a:t>Cisternal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smtClean="0"/>
              <a:t>Lumbar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Myelogram </a:t>
            </a:r>
            <a:r>
              <a:rPr lang="en-US" sz="1800" smtClean="0">
                <a:sym typeface="WP MathA" pitchFamily="2" charset="2"/>
              </a:rPr>
              <a:t>± CT scan</a:t>
            </a:r>
          </a:p>
          <a:p>
            <a:pPr lvl="4" eaLnBrk="1" hangingPunct="1">
              <a:lnSpc>
                <a:spcPct val="90000"/>
              </a:lnSpc>
            </a:pPr>
            <a:endParaRPr lang="en-US" sz="1400" smtClean="0"/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Client Education</a:t>
            </a:r>
          </a:p>
        </p:txBody>
      </p:sp>
      <p:graphicFrame>
        <p:nvGraphicFramePr>
          <p:cNvPr id="1026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4267200" y="2832100"/>
          <a:ext cx="4572000" cy="211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Clip" r:id="rId4" imgW="8136720" imgH="3768120" progId="">
                  <p:embed/>
                </p:oleObj>
              </mc:Choice>
              <mc:Fallback>
                <p:oleObj name="Clip" r:id="rId4" imgW="8136720" imgH="3768120" progId="">
                  <p:embed/>
                  <p:pic>
                    <p:nvPicPr>
                      <p:cNvPr id="0" name="Picture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2832100"/>
                        <a:ext cx="4572000" cy="211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4468" name="Text Box 4"/>
          <p:cNvSpPr txBox="1">
            <a:spLocks noChangeArrowheads="1"/>
          </p:cNvSpPr>
          <p:nvPr/>
        </p:nvSpPr>
        <p:spPr bwMode="auto">
          <a:xfrm>
            <a:off x="228600" y="5943600"/>
            <a:ext cx="60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907064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Thor- -MDB</a:t>
            </a:r>
          </a:p>
        </p:txBody>
      </p:sp>
      <p:sp>
        <p:nvSpPr>
          <p:cNvPr id="26627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1219200"/>
            <a:ext cx="3848100" cy="4114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Unremarkable</a:t>
            </a:r>
          </a:p>
        </p:txBody>
      </p:sp>
      <p:pic>
        <p:nvPicPr>
          <p:cNvPr id="26628" name="Picture 8" descr="IMGP019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1905000"/>
            <a:ext cx="3011488" cy="4014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0" name="Picture 10" descr="IMGP019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1" b="8275"/>
          <a:stretch>
            <a:fillRect/>
          </a:stretch>
        </p:blipFill>
        <p:spPr>
          <a:xfrm>
            <a:off x="1295400" y="1905000"/>
            <a:ext cx="2974003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6291" name="Text Box 3"/>
          <p:cNvSpPr txBox="1">
            <a:spLocks noChangeArrowheads="1"/>
          </p:cNvSpPr>
          <p:nvPr/>
        </p:nvSpPr>
        <p:spPr bwMode="auto">
          <a:xfrm>
            <a:off x="228600" y="5943600"/>
            <a:ext cx="60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4164957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Thor- -CT/Myelogram</a:t>
            </a:r>
          </a:p>
        </p:txBody>
      </p:sp>
      <p:pic>
        <p:nvPicPr>
          <p:cNvPr id="27651" name="Picture 3" descr="tl-tumr-rott-c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9788" y="1600200"/>
            <a:ext cx="326866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 descr="tl-tumr-rott-ct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0500" y="1600200"/>
            <a:ext cx="2797175" cy="2179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3" name="Picture 5" descr="tl-tumr-rott-ct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0500" y="3946525"/>
            <a:ext cx="2797175" cy="2179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8082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Thor- -TL Myelogram</a:t>
            </a:r>
          </a:p>
        </p:txBody>
      </p:sp>
      <p:pic>
        <p:nvPicPr>
          <p:cNvPr id="28675" name="Picture 3" descr="tl-tumr-rott-mye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6875" y="1851025"/>
            <a:ext cx="5486400" cy="4275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9113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Thor- -TL CT</a:t>
            </a:r>
          </a:p>
        </p:txBody>
      </p:sp>
      <p:pic>
        <p:nvPicPr>
          <p:cNvPr id="29699" name="Picture 3" descr="tl-tumr-rott-ct-b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9788" y="1781175"/>
            <a:ext cx="3136900" cy="4344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0" name="Picture 4" descr="tl-tumr-rott-ct-b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0700" y="2039938"/>
            <a:ext cx="4356100" cy="3394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4611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814388"/>
            <a:ext cx="7772400" cy="762000"/>
          </a:xfrm>
        </p:spPr>
        <p:txBody>
          <a:bodyPr/>
          <a:lstStyle/>
          <a:p>
            <a:r>
              <a:rPr lang="en-US"/>
              <a:t>CNS Neoplasia- -Cats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2133600"/>
            <a:ext cx="3848100" cy="4114800"/>
          </a:xfrm>
        </p:spPr>
        <p:txBody>
          <a:bodyPr/>
          <a:lstStyle/>
          <a:p>
            <a:r>
              <a:rPr lang="en-US" sz="2800"/>
              <a:t>Most common is meningioma</a:t>
            </a:r>
          </a:p>
          <a:p>
            <a:r>
              <a:rPr lang="en-US" sz="2800"/>
              <a:t>Usually extra-axial and benign</a:t>
            </a:r>
          </a:p>
          <a:p>
            <a:r>
              <a:rPr lang="en-US" sz="2800"/>
              <a:t>Seen in aged cats</a:t>
            </a:r>
          </a:p>
          <a:p>
            <a:r>
              <a:rPr lang="en-US" sz="2800"/>
              <a:t>Present with depression and dementia</a:t>
            </a:r>
          </a:p>
        </p:txBody>
      </p:sp>
      <p:pic>
        <p:nvPicPr>
          <p:cNvPr id="161796" name="Picture 4" descr="BT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19800" y="2133600"/>
            <a:ext cx="1801813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1797" name="Picture 5" descr="BT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486400" y="4343400"/>
            <a:ext cx="3028950" cy="1890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Thor- -Final Diagnosis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Caudal Cervical IVDD</a:t>
            </a:r>
          </a:p>
          <a:p>
            <a:pPr eaLnBrk="1" hangingPunct="1"/>
            <a:r>
              <a:rPr lang="en-US" smtClean="0"/>
              <a:t>Lumbar Neoplasia</a:t>
            </a:r>
          </a:p>
        </p:txBody>
      </p:sp>
      <p:sp>
        <p:nvSpPr>
          <p:cNvPr id="576516" name="Text Box 4"/>
          <p:cNvSpPr txBox="1">
            <a:spLocks noChangeArrowheads="1"/>
          </p:cNvSpPr>
          <p:nvPr/>
        </p:nvSpPr>
        <p:spPr bwMode="auto">
          <a:xfrm>
            <a:off x="228600" y="5943600"/>
            <a:ext cx="60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782130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Thor- -Client Education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752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Without aggressive surgery, chemotherapy or radiation therapy, the prognosis is poor</a:t>
            </a:r>
          </a:p>
          <a:p>
            <a:pPr lvl="4" eaLnBrk="1" hangingPunct="1"/>
            <a:endParaRPr lang="en-US" sz="1800" smtClean="0"/>
          </a:p>
          <a:p>
            <a:pPr eaLnBrk="1" hangingPunct="1"/>
            <a:r>
              <a:rPr lang="en-US" sz="2800" smtClean="0"/>
              <a:t>May continue to progress over 1-18 months</a:t>
            </a:r>
          </a:p>
          <a:p>
            <a:pPr lvl="4" eaLnBrk="1" hangingPunct="1"/>
            <a:endParaRPr lang="en-US" sz="1800" smtClean="0"/>
          </a:p>
          <a:p>
            <a:pPr eaLnBrk="1" hangingPunct="1"/>
            <a:r>
              <a:rPr lang="en-US" sz="2800" smtClean="0"/>
              <a:t>Treat for pain as needed</a:t>
            </a:r>
          </a:p>
          <a:p>
            <a:pPr lvl="4" eaLnBrk="1" hangingPunct="1"/>
            <a:endParaRPr lang="en-US" sz="1800" smtClean="0"/>
          </a:p>
          <a:p>
            <a:pPr eaLnBrk="1" hangingPunct="1"/>
            <a:r>
              <a:rPr lang="en-US" sz="2800" smtClean="0"/>
              <a:t>Consider CAVM &amp; TCVM approaches to augment or instead of Western therapy</a:t>
            </a:r>
          </a:p>
        </p:txBody>
      </p:sp>
      <p:sp>
        <p:nvSpPr>
          <p:cNvPr id="578564" name="Text Box 4"/>
          <p:cNvSpPr txBox="1">
            <a:spLocks noChangeArrowheads="1"/>
          </p:cNvSpPr>
          <p:nvPr/>
        </p:nvSpPr>
        <p:spPr bwMode="auto">
          <a:xfrm>
            <a:off x="228600" y="5943600"/>
            <a:ext cx="60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110541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Thor- -TCVM exam</a:t>
            </a:r>
          </a:p>
        </p:txBody>
      </p:sp>
      <p:sp>
        <p:nvSpPr>
          <p:cNvPr id="32771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mtClean="0"/>
              <a:t>Tongue</a:t>
            </a:r>
          </a:p>
          <a:p>
            <a:pPr lvl="1" eaLnBrk="1" hangingPunct="1"/>
            <a:r>
              <a:rPr lang="en-US" smtClean="0"/>
              <a:t>Red/purple</a:t>
            </a:r>
          </a:p>
          <a:p>
            <a:pPr lvl="4" eaLnBrk="1" hangingPunct="1"/>
            <a:endParaRPr lang="en-US" smtClean="0"/>
          </a:p>
          <a:p>
            <a:pPr eaLnBrk="1" hangingPunct="1"/>
            <a:r>
              <a:rPr lang="en-US" smtClean="0"/>
              <a:t>Pulse</a:t>
            </a:r>
          </a:p>
          <a:p>
            <a:pPr lvl="1" eaLnBrk="1" hangingPunct="1"/>
            <a:r>
              <a:rPr lang="en-US" smtClean="0"/>
              <a:t>Weak bilaterally</a:t>
            </a:r>
          </a:p>
          <a:p>
            <a:pPr lvl="1" eaLnBrk="1" hangingPunct="1"/>
            <a:r>
              <a:rPr lang="en-US" smtClean="0"/>
              <a:t>Fast</a:t>
            </a:r>
          </a:p>
          <a:p>
            <a:pPr lvl="4" eaLnBrk="1" hangingPunct="1"/>
            <a:endParaRPr lang="en-US" smtClean="0"/>
          </a:p>
          <a:p>
            <a:pPr eaLnBrk="1" hangingPunct="1"/>
            <a:r>
              <a:rPr lang="en-US" smtClean="0"/>
              <a:t>Sensitivity</a:t>
            </a:r>
          </a:p>
          <a:p>
            <a:pPr lvl="1" eaLnBrk="1" hangingPunct="1"/>
            <a:r>
              <a:rPr lang="en-US" smtClean="0"/>
              <a:t>GB 21</a:t>
            </a:r>
          </a:p>
          <a:p>
            <a:pPr lvl="1" eaLnBrk="1" hangingPunct="1"/>
            <a:r>
              <a:rPr lang="en-US" smtClean="0"/>
              <a:t>BL 18</a:t>
            </a:r>
          </a:p>
          <a:p>
            <a:pPr lvl="1" eaLnBrk="1" hangingPunct="1"/>
            <a:r>
              <a:rPr lang="en-US" smtClean="0"/>
              <a:t>BL 23</a:t>
            </a:r>
          </a:p>
        </p:txBody>
      </p:sp>
      <p:sp>
        <p:nvSpPr>
          <p:cNvPr id="32772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TCVM Diagnosis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r>
              <a:rPr lang="en-US" dirty="0" smtClean="0"/>
              <a:t>Combined Qi/Yin Deficiency with Blood Stagnation</a:t>
            </a:r>
          </a:p>
        </p:txBody>
      </p:sp>
    </p:spTree>
    <p:extLst>
      <p:ext uri="{BB962C8B-B14F-4D97-AF65-F5344CB8AC3E}">
        <p14:creationId xmlns:p14="http://schemas.microsoft.com/office/powerpoint/2010/main" val="2304024483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Thor- -TCVM Therapy</a:t>
            </a:r>
          </a:p>
        </p:txBody>
      </p:sp>
      <p:sp>
        <p:nvSpPr>
          <p:cNvPr id="33795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400" dirty="0" smtClean="0"/>
              <a:t>AP</a:t>
            </a:r>
          </a:p>
          <a:p>
            <a:pPr lvl="1" eaLnBrk="1" hangingPunct="1"/>
            <a:r>
              <a:rPr lang="en-US" sz="2000" dirty="0" smtClean="0"/>
              <a:t>Cervical points</a:t>
            </a:r>
          </a:p>
          <a:p>
            <a:pPr lvl="2" eaLnBrk="1" hangingPunct="1"/>
            <a:r>
              <a:rPr lang="en-US" sz="1800" dirty="0" smtClean="0"/>
              <a:t>BL10</a:t>
            </a:r>
          </a:p>
          <a:p>
            <a:pPr lvl="2" eaLnBrk="1" hangingPunct="1"/>
            <a:r>
              <a:rPr lang="en-US" sz="1800" dirty="0" smtClean="0"/>
              <a:t>GB 21</a:t>
            </a:r>
          </a:p>
          <a:p>
            <a:pPr lvl="2" eaLnBrk="1" hangingPunct="1"/>
            <a:r>
              <a:rPr lang="en-US" sz="1800" dirty="0" smtClean="0"/>
              <a:t>Cervical </a:t>
            </a:r>
            <a:r>
              <a:rPr lang="en-US" altLang="zh-CN" sz="1800" b="1" dirty="0" err="1" smtClean="0">
                <a:ea typeface="宋体" pitchFamily="2" charset="-122"/>
              </a:rPr>
              <a:t>Hua-tuo-jia-ji</a:t>
            </a:r>
            <a:endParaRPr lang="en-US" altLang="zh-CN" sz="1800" b="1" dirty="0" smtClean="0">
              <a:ea typeface="宋体" pitchFamily="2" charset="-122"/>
            </a:endParaRPr>
          </a:p>
          <a:p>
            <a:pPr lvl="1" eaLnBrk="1" hangingPunct="1"/>
            <a:r>
              <a:rPr lang="en-US" sz="2000" dirty="0" smtClean="0"/>
              <a:t>Lumbar points</a:t>
            </a:r>
          </a:p>
          <a:p>
            <a:pPr lvl="2" eaLnBrk="1" hangingPunct="1"/>
            <a:r>
              <a:rPr lang="en-US" sz="1800" dirty="0" err="1" smtClean="0"/>
              <a:t>Bai</a:t>
            </a:r>
            <a:r>
              <a:rPr lang="en-US" sz="1800" dirty="0" smtClean="0"/>
              <a:t> </a:t>
            </a:r>
            <a:r>
              <a:rPr lang="en-US" sz="1800" dirty="0" err="1" smtClean="0"/>
              <a:t>Hui</a:t>
            </a:r>
            <a:endParaRPr lang="en-US" sz="1800" dirty="0" smtClean="0"/>
          </a:p>
          <a:p>
            <a:pPr lvl="2" eaLnBrk="1" hangingPunct="1"/>
            <a:r>
              <a:rPr lang="en-US" sz="1800" dirty="0" smtClean="0"/>
              <a:t>BL40</a:t>
            </a:r>
          </a:p>
          <a:p>
            <a:pPr lvl="2" eaLnBrk="1" hangingPunct="1"/>
            <a:r>
              <a:rPr lang="en-US" sz="1800" dirty="0" smtClean="0"/>
              <a:t>BL62</a:t>
            </a:r>
          </a:p>
          <a:p>
            <a:pPr lvl="1" eaLnBrk="1" hangingPunct="1"/>
            <a:r>
              <a:rPr lang="en-US" sz="2000" dirty="0" smtClean="0"/>
              <a:t>Cancer points</a:t>
            </a:r>
          </a:p>
          <a:p>
            <a:pPr lvl="2" eaLnBrk="1" hangingPunct="1"/>
            <a:r>
              <a:rPr lang="en-US" sz="1800" dirty="0" smtClean="0"/>
              <a:t>TH 5</a:t>
            </a:r>
          </a:p>
          <a:p>
            <a:pPr lvl="2" eaLnBrk="1" hangingPunct="1"/>
            <a:r>
              <a:rPr lang="en-US" sz="1800" dirty="0" smtClean="0"/>
              <a:t>GV14</a:t>
            </a:r>
          </a:p>
          <a:p>
            <a:pPr lvl="2" eaLnBrk="1" hangingPunct="1"/>
            <a:r>
              <a:rPr lang="en-US" sz="1800" dirty="0" smtClean="0"/>
              <a:t>ST36</a:t>
            </a:r>
          </a:p>
          <a:p>
            <a:pPr lvl="2" eaLnBrk="1" hangingPunct="1"/>
            <a:r>
              <a:rPr lang="en-US" sz="1800" dirty="0" smtClean="0"/>
              <a:t>LIV3</a:t>
            </a:r>
          </a:p>
        </p:txBody>
      </p:sp>
      <p:sp>
        <p:nvSpPr>
          <p:cNvPr id="33796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 smtClean="0"/>
              <a:t>Herbal</a:t>
            </a:r>
          </a:p>
          <a:p>
            <a:pPr lvl="8"/>
            <a:endParaRPr lang="en-US" dirty="0" smtClean="0"/>
          </a:p>
          <a:p>
            <a:pPr lvl="1" eaLnBrk="1" hangingPunct="1"/>
            <a:r>
              <a:rPr lang="en-US" dirty="0" smtClean="0"/>
              <a:t>Max Formula</a:t>
            </a:r>
          </a:p>
          <a:p>
            <a:pPr lvl="2" eaLnBrk="1" hangingPunct="1"/>
            <a:r>
              <a:rPr lang="en-US" dirty="0" smtClean="0"/>
              <a:t>½ dose</a:t>
            </a:r>
          </a:p>
          <a:p>
            <a:pPr lvl="2" eaLnBrk="1" hangingPunct="1"/>
            <a:r>
              <a:rPr lang="en-US" dirty="0" smtClean="0"/>
              <a:t>Jing Tang</a:t>
            </a:r>
          </a:p>
          <a:p>
            <a:pPr lvl="8"/>
            <a:endParaRPr lang="en-US" dirty="0" smtClean="0"/>
          </a:p>
          <a:p>
            <a:pPr lvl="1" eaLnBrk="1" hangingPunct="1"/>
            <a:r>
              <a:rPr lang="en-US" dirty="0" smtClean="0"/>
              <a:t>Stasis in Mansion of Mind Formula</a:t>
            </a:r>
          </a:p>
          <a:p>
            <a:pPr lvl="2" eaLnBrk="1" hangingPunct="1"/>
            <a:r>
              <a:rPr lang="en-US" dirty="0" smtClean="0"/>
              <a:t>full dose</a:t>
            </a:r>
          </a:p>
          <a:p>
            <a:pPr lvl="2" eaLnBrk="1" hangingPunct="1"/>
            <a:r>
              <a:rPr lang="en-US" dirty="0" smtClean="0"/>
              <a:t>Jing Tang</a:t>
            </a:r>
          </a:p>
          <a:p>
            <a:pPr lvl="8"/>
            <a:endParaRPr lang="en-US" dirty="0" smtClean="0"/>
          </a:p>
          <a:p>
            <a:pPr lvl="1" eaLnBrk="1" hangingPunct="1"/>
            <a:r>
              <a:rPr lang="en-US" dirty="0" smtClean="0"/>
              <a:t>Hindquarter Formula</a:t>
            </a:r>
          </a:p>
          <a:p>
            <a:pPr lvl="2" eaLnBrk="1" hangingPunct="1"/>
            <a:r>
              <a:rPr lang="en-US" dirty="0" smtClean="0"/>
              <a:t>½  dose</a:t>
            </a:r>
          </a:p>
          <a:p>
            <a:pPr lvl="2" eaLnBrk="1" hangingPunct="1"/>
            <a:r>
              <a:rPr lang="en-US" dirty="0" smtClean="0"/>
              <a:t>Jing Tang</a:t>
            </a:r>
          </a:p>
        </p:txBody>
      </p:sp>
    </p:spTree>
    <p:extLst>
      <p:ext uri="{BB962C8B-B14F-4D97-AF65-F5344CB8AC3E}">
        <p14:creationId xmlns:p14="http://schemas.microsoft.com/office/powerpoint/2010/main" val="1494236101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Cervical Neoplasia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133600"/>
            <a:ext cx="4194175" cy="4117975"/>
          </a:xfrm>
        </p:spPr>
        <p:txBody>
          <a:bodyPr/>
          <a:lstStyle/>
          <a:p>
            <a:r>
              <a:rPr lang="en-US" sz="2800" dirty="0"/>
              <a:t>Acute or chronic progressive </a:t>
            </a:r>
            <a:r>
              <a:rPr lang="en-US" sz="2800" dirty="0" err="1"/>
              <a:t>quadriparesis</a:t>
            </a:r>
            <a:endParaRPr lang="en-US" sz="2800" dirty="0"/>
          </a:p>
          <a:p>
            <a:pPr lvl="3"/>
            <a:endParaRPr lang="en-US" sz="1800" dirty="0"/>
          </a:p>
          <a:p>
            <a:r>
              <a:rPr lang="en-US" sz="2800" dirty="0"/>
              <a:t>Usually has neck pain</a:t>
            </a:r>
          </a:p>
          <a:p>
            <a:pPr lvl="3"/>
            <a:endParaRPr lang="en-US" sz="1800" dirty="0"/>
          </a:p>
          <a:p>
            <a:r>
              <a:rPr lang="en-US" sz="2800" dirty="0"/>
              <a:t>Often in older animals</a:t>
            </a:r>
          </a:p>
        </p:txBody>
      </p:sp>
      <p:pic>
        <p:nvPicPr>
          <p:cNvPr id="208900" name="Picture 4" descr="100-0070_IM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590800"/>
            <a:ext cx="3846513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MVC-011F"/>
          <p:cNvPicPr>
            <a:picLocks noChangeAspect="1" noChangeArrowheads="1"/>
          </p:cNvPicPr>
          <p:nvPr/>
        </p:nvPicPr>
        <p:blipFill>
          <a:blip r:embed="rId3" cstate="print"/>
          <a:srcRect t="11111" r="34167" b="45556"/>
          <a:stretch>
            <a:fillRect/>
          </a:stretch>
        </p:blipFill>
        <p:spPr bwMode="auto">
          <a:xfrm>
            <a:off x="457200" y="3962400"/>
            <a:ext cx="5334000" cy="2633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7043" name="Picture 3" descr="MVC-008F"/>
          <p:cNvPicPr>
            <a:picLocks noChangeAspect="1" noChangeArrowheads="1"/>
          </p:cNvPicPr>
          <p:nvPr/>
        </p:nvPicPr>
        <p:blipFill>
          <a:blip r:embed="rId4" cstate="print"/>
          <a:srcRect l="32308" t="6452" r="23077" b="12903"/>
          <a:stretch>
            <a:fillRect/>
          </a:stretch>
        </p:blipFill>
        <p:spPr bwMode="auto">
          <a:xfrm>
            <a:off x="5867400" y="1447800"/>
            <a:ext cx="3005328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5800" y="3810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Cervical Neoplasia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09600" y="1371600"/>
            <a:ext cx="4033838" cy="4530725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Acute or chronic progressive quadriparesis</a:t>
            </a:r>
          </a:p>
          <a:p>
            <a:pPr marL="1188720" marR="0" lvl="3" indent="-210312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65000"/>
              <a:buFont typeface="Wingdings 2"/>
              <a:buChar char="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Usually has neck pain</a:t>
            </a:r>
          </a:p>
          <a:p>
            <a:pPr marL="1188720" marR="0" lvl="3" indent="-210312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65000"/>
              <a:buFont typeface="Wingdings 2"/>
              <a:buChar char="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Often in older animals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/>
              <a:t>Cervical Neoplasia</a:t>
            </a:r>
          </a:p>
        </p:txBody>
      </p:sp>
      <p:pic>
        <p:nvPicPr>
          <p:cNvPr id="61445" name="Picture 5" descr="spinal-meningiom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91038" y="2033588"/>
            <a:ext cx="4033837" cy="3763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46" name="Line 6"/>
          <p:cNvSpPr>
            <a:spLocks noChangeShapeType="1"/>
          </p:cNvSpPr>
          <p:nvPr/>
        </p:nvSpPr>
        <p:spPr bwMode="auto">
          <a:xfrm>
            <a:off x="5867400" y="4267200"/>
            <a:ext cx="457200" cy="685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1508125" y="5984875"/>
            <a:ext cx="6162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Surgery with follow up fractionated radiotherapy</a:t>
            </a:r>
          </a:p>
        </p:txBody>
      </p:sp>
      <p:pic>
        <p:nvPicPr>
          <p:cNvPr id="61449" name="Picture 9" descr="spinal tumor"/>
          <p:cNvPicPr>
            <a:picLocks noChangeAspect="1" noChangeArrowheads="1"/>
          </p:cNvPicPr>
          <p:nvPr/>
        </p:nvPicPr>
        <p:blipFill>
          <a:blip r:embed="rId4" cstate="print"/>
          <a:srcRect l="20408" t="1811" r="20408" b="22113"/>
          <a:stretch>
            <a:fillRect/>
          </a:stretch>
        </p:blipFill>
        <p:spPr bwMode="auto">
          <a:xfrm>
            <a:off x="838200" y="1371600"/>
            <a:ext cx="3200400" cy="4635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/>
              <a:t>Spinal Cord- -Neoplasia</a:t>
            </a:r>
          </a:p>
        </p:txBody>
      </p:sp>
      <p:pic>
        <p:nvPicPr>
          <p:cNvPr id="373763" name="Picture 3" descr="C2-3_T~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lum bright="12000" contrast="6000"/>
          </a:blip>
          <a:srcRect/>
          <a:stretch>
            <a:fillRect/>
          </a:stretch>
        </p:blipFill>
        <p:spPr>
          <a:xfrm>
            <a:off x="1117600" y="2189163"/>
            <a:ext cx="3344863" cy="2070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3764" name="Picture 4" descr="C2-3_T~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lum bright="12000" contrast="6000"/>
          </a:blip>
          <a:srcRect/>
          <a:stretch>
            <a:fillRect/>
          </a:stretch>
        </p:blipFill>
        <p:spPr>
          <a:xfrm>
            <a:off x="5003800" y="2189163"/>
            <a:ext cx="2786063" cy="2093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3765" name="Picture 5" descr="C2-3_T~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lum bright="12000" contrast="6000"/>
          </a:blip>
          <a:srcRect/>
          <a:stretch>
            <a:fillRect/>
          </a:stretch>
        </p:blipFill>
        <p:spPr>
          <a:xfrm>
            <a:off x="914400" y="4419600"/>
            <a:ext cx="3630613" cy="1868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3766" name="Picture 6" descr="C2-3_T~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>
            <a:lum bright="18000" contrast="6000"/>
          </a:blip>
          <a:srcRect/>
          <a:stretch>
            <a:fillRect/>
          </a:stretch>
        </p:blipFill>
        <p:spPr>
          <a:xfrm>
            <a:off x="4978400" y="4403725"/>
            <a:ext cx="3570288" cy="1874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3767" name="Text Box 7"/>
          <p:cNvSpPr txBox="1">
            <a:spLocks noChangeArrowheads="1"/>
          </p:cNvSpPr>
          <p:nvPr/>
        </p:nvSpPr>
        <p:spPr bwMode="auto">
          <a:xfrm>
            <a:off x="3468688" y="6400800"/>
            <a:ext cx="3151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latin typeface="Comic Sans MS" pitchFamily="66" charset="0"/>
              </a:rPr>
              <a:t>Neurofibrosarcoma</a:t>
            </a:r>
          </a:p>
        </p:txBody>
      </p:sp>
      <p:sp>
        <p:nvSpPr>
          <p:cNvPr id="373768" name="Line 8"/>
          <p:cNvSpPr>
            <a:spLocks noChangeShapeType="1"/>
          </p:cNvSpPr>
          <p:nvPr/>
        </p:nvSpPr>
        <p:spPr bwMode="auto">
          <a:xfrm flipV="1">
            <a:off x="4848225" y="3581400"/>
            <a:ext cx="1400175" cy="28479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3769" name="Line 9"/>
          <p:cNvSpPr>
            <a:spLocks noChangeShapeType="1"/>
          </p:cNvSpPr>
          <p:nvPr/>
        </p:nvSpPr>
        <p:spPr bwMode="auto">
          <a:xfrm flipH="1" flipV="1">
            <a:off x="2667000" y="3581400"/>
            <a:ext cx="2166938" cy="2862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3770" name="Line 10"/>
          <p:cNvSpPr>
            <a:spLocks noChangeShapeType="1"/>
          </p:cNvSpPr>
          <p:nvPr/>
        </p:nvSpPr>
        <p:spPr bwMode="auto">
          <a:xfrm flipV="1">
            <a:off x="4833938" y="5602288"/>
            <a:ext cx="1146175" cy="857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3771" name="Line 11"/>
          <p:cNvSpPr>
            <a:spLocks noChangeShapeType="1"/>
          </p:cNvSpPr>
          <p:nvPr/>
        </p:nvSpPr>
        <p:spPr bwMode="auto">
          <a:xfrm flipH="1" flipV="1">
            <a:off x="2209800" y="5334000"/>
            <a:ext cx="2638425" cy="11255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Rudy</a:t>
            </a:r>
          </a:p>
        </p:txBody>
      </p:sp>
      <p:pic>
        <p:nvPicPr>
          <p:cNvPr id="796675" name="rudy.avi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752600" y="1600200"/>
            <a:ext cx="5791200" cy="4440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547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49" fill="hold"/>
                                        <p:tgtEl>
                                          <p:spTgt spid="7966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9667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966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966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6675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Rudy</a:t>
            </a:r>
          </a:p>
        </p:txBody>
      </p:sp>
      <p:sp>
        <p:nvSpPr>
          <p:cNvPr id="798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752600"/>
            <a:ext cx="4038600" cy="4525963"/>
          </a:xfrm>
        </p:spPr>
        <p:txBody>
          <a:bodyPr/>
          <a:lstStyle/>
          <a:p>
            <a:r>
              <a:rPr lang="en-US" sz="2800"/>
              <a:t>Localization of Lesion</a:t>
            </a:r>
          </a:p>
        </p:txBody>
      </p:sp>
      <p:sp>
        <p:nvSpPr>
          <p:cNvPr id="798724" name="Text Box 4"/>
          <p:cNvSpPr txBox="1">
            <a:spLocks noChangeArrowheads="1"/>
          </p:cNvSpPr>
          <p:nvPr/>
        </p:nvSpPr>
        <p:spPr bwMode="auto">
          <a:xfrm>
            <a:off x="228600" y="5943600"/>
            <a:ext cx="60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</a:p>
        </p:txBody>
      </p:sp>
      <p:pic>
        <p:nvPicPr>
          <p:cNvPr id="798725" name="Picture 5" descr="ed79fe0e-1fbc-4691-8c91-4aeaf2b933d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905000"/>
            <a:ext cx="3294063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98726" name="Text Box 6"/>
          <p:cNvSpPr txBox="1">
            <a:spLocks noChangeArrowheads="1"/>
          </p:cNvSpPr>
          <p:nvPr/>
        </p:nvSpPr>
        <p:spPr bwMode="auto">
          <a:xfrm>
            <a:off x="1295400" y="3200400"/>
            <a:ext cx="2874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T3-L3 (close to T3)</a:t>
            </a:r>
          </a:p>
        </p:txBody>
      </p:sp>
    </p:spTree>
    <p:extLst>
      <p:ext uri="{BB962C8B-B14F-4D97-AF65-F5344CB8AC3E}">
        <p14:creationId xmlns:p14="http://schemas.microsoft.com/office/powerpoint/2010/main" val="26283224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814388"/>
            <a:ext cx="7772400" cy="762000"/>
          </a:xfrm>
        </p:spPr>
        <p:txBody>
          <a:bodyPr/>
          <a:lstStyle/>
          <a:p>
            <a:r>
              <a:rPr lang="en-US"/>
              <a:t>Elvis</a:t>
            </a:r>
          </a:p>
        </p:txBody>
      </p:sp>
      <p:pic>
        <p:nvPicPr>
          <p:cNvPr id="264195" name="Picture 3" descr="elvis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219200" y="2709863"/>
            <a:ext cx="3505200" cy="26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elvis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105400" y="2667000"/>
            <a:ext cx="35560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Rudy- -MRI</a:t>
            </a:r>
          </a:p>
        </p:txBody>
      </p:sp>
      <p:sp>
        <p:nvSpPr>
          <p:cNvPr id="800771" name="Text Box 3"/>
          <p:cNvSpPr txBox="1">
            <a:spLocks noChangeArrowheads="1"/>
          </p:cNvSpPr>
          <p:nvPr/>
        </p:nvSpPr>
        <p:spPr bwMode="auto">
          <a:xfrm>
            <a:off x="228600" y="5943600"/>
            <a:ext cx="60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</a:p>
        </p:txBody>
      </p:sp>
      <p:pic>
        <p:nvPicPr>
          <p:cNvPr id="800772" name="Picture 4" descr="I0005_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22641" t="5298" r="24529" b="6358"/>
          <a:stretch>
            <a:fillRect/>
          </a:stretch>
        </p:blipFill>
        <p:spPr>
          <a:xfrm>
            <a:off x="788988" y="1752600"/>
            <a:ext cx="3427412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0773" name="Picture 5" descr="I0006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20755" t="11713" r="18867"/>
          <a:stretch>
            <a:fillRect/>
          </a:stretch>
        </p:blipFill>
        <p:spPr>
          <a:xfrm>
            <a:off x="4724400" y="1752600"/>
            <a:ext cx="3917950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00774" name="Text Box 6"/>
          <p:cNvSpPr txBox="1">
            <a:spLocks noChangeArrowheads="1"/>
          </p:cNvSpPr>
          <p:nvPr/>
        </p:nvSpPr>
        <p:spPr bwMode="auto">
          <a:xfrm>
            <a:off x="1447800" y="3429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</a:p>
        </p:txBody>
      </p:sp>
      <p:sp>
        <p:nvSpPr>
          <p:cNvPr id="800775" name="Text Box 7"/>
          <p:cNvSpPr txBox="1">
            <a:spLocks noChangeArrowheads="1"/>
          </p:cNvSpPr>
          <p:nvPr/>
        </p:nvSpPr>
        <p:spPr bwMode="auto">
          <a:xfrm>
            <a:off x="7391400" y="33528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763416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7" descr="IMGP0225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57200"/>
            <a:ext cx="7800648" cy="5851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340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814388"/>
            <a:ext cx="7772400" cy="762000"/>
          </a:xfrm>
        </p:spPr>
        <p:txBody>
          <a:bodyPr/>
          <a:lstStyle/>
          <a:p>
            <a:r>
              <a:rPr lang="en-US"/>
              <a:t>Elvis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MRI revealed mass in the cerebral cortex</a:t>
            </a:r>
          </a:p>
        </p:txBody>
      </p:sp>
      <p:pic>
        <p:nvPicPr>
          <p:cNvPr id="265220" name="Picture 4" descr="mri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16000" y="3200400"/>
            <a:ext cx="3708400" cy="278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5221" name="Picture 5" descr="101-0162_IM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72592" y="3199644"/>
            <a:ext cx="3715758" cy="2786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814388"/>
            <a:ext cx="7772400" cy="762000"/>
          </a:xfrm>
        </p:spPr>
        <p:txBody>
          <a:bodyPr/>
          <a:lstStyle/>
          <a:p>
            <a:r>
              <a:rPr lang="en-US"/>
              <a:t>Elvis</a:t>
            </a:r>
          </a:p>
        </p:txBody>
      </p:sp>
      <p:pic>
        <p:nvPicPr>
          <p:cNvPr id="266243" name="Picture 3" descr="meningiom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29200" y="266700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44" name="Picture 4" descr="101-0172_IM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219200" y="266700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814388"/>
            <a:ext cx="7772400" cy="762000"/>
          </a:xfrm>
        </p:spPr>
        <p:txBody>
          <a:bodyPr/>
          <a:lstStyle/>
          <a:p>
            <a:r>
              <a:rPr lang="en-US"/>
              <a:t>Treatment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133600"/>
            <a:ext cx="4194175" cy="3962400"/>
          </a:xfrm>
        </p:spPr>
        <p:txBody>
          <a:bodyPr/>
          <a:lstStyle/>
          <a:p>
            <a:r>
              <a:rPr lang="en-US" sz="2800" dirty="0" err="1"/>
              <a:t>Prednisolone</a:t>
            </a:r>
            <a:r>
              <a:rPr lang="en-US" sz="2800" dirty="0"/>
              <a:t> (0.25-0.5 mg/kg q12h)</a:t>
            </a:r>
          </a:p>
          <a:p>
            <a:pPr lvl="1"/>
            <a:r>
              <a:rPr lang="en-US" sz="2400" dirty="0"/>
              <a:t>Treats secondary effects</a:t>
            </a:r>
          </a:p>
          <a:p>
            <a:pPr lvl="1"/>
            <a:r>
              <a:rPr lang="en-US" sz="2400" dirty="0"/>
              <a:t>Cover with </a:t>
            </a:r>
            <a:r>
              <a:rPr lang="en-US" sz="2400" dirty="0" err="1"/>
              <a:t>gastroprotectants</a:t>
            </a:r>
            <a:endParaRPr lang="en-US" sz="2400" dirty="0"/>
          </a:p>
          <a:p>
            <a:r>
              <a:rPr lang="en-US" sz="2800" dirty="0"/>
              <a:t>Chemotherapy</a:t>
            </a:r>
          </a:p>
          <a:p>
            <a:r>
              <a:rPr lang="en-US" sz="2800" dirty="0"/>
              <a:t>Radiation therapy</a:t>
            </a:r>
          </a:p>
        </p:txBody>
      </p:sp>
      <p:pic>
        <p:nvPicPr>
          <p:cNvPr id="6" name="cns-tumor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613805" y="2362200"/>
            <a:ext cx="41656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814388"/>
            <a:ext cx="7772400" cy="762000"/>
          </a:xfrm>
        </p:spPr>
        <p:txBody>
          <a:bodyPr/>
          <a:lstStyle/>
          <a:p>
            <a:r>
              <a:rPr lang="en-US"/>
              <a:t>Chemotherapy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057400"/>
            <a:ext cx="4038600" cy="4525963"/>
          </a:xfrm>
        </p:spPr>
        <p:txBody>
          <a:bodyPr/>
          <a:lstStyle/>
          <a:p>
            <a:r>
              <a:rPr lang="en-US" dirty="0" err="1"/>
              <a:t>Lomustine</a:t>
            </a:r>
            <a:endParaRPr lang="en-US" dirty="0"/>
          </a:p>
          <a:p>
            <a:pPr lvl="1"/>
            <a:r>
              <a:rPr lang="en-US" dirty="0"/>
              <a:t>60 mg/M</a:t>
            </a:r>
            <a:r>
              <a:rPr lang="en-US" baseline="30000" dirty="0"/>
              <a:t>2</a:t>
            </a:r>
            <a:r>
              <a:rPr lang="en-US" dirty="0"/>
              <a:t> given</a:t>
            </a:r>
          </a:p>
          <a:p>
            <a:pPr lvl="1"/>
            <a:r>
              <a:rPr lang="en-US" dirty="0"/>
              <a:t>Monitor CBC weekly</a:t>
            </a:r>
          </a:p>
          <a:p>
            <a:pPr lvl="1"/>
            <a:r>
              <a:rPr lang="en-US" dirty="0"/>
              <a:t>If WBC and platelets okay in 5 weeks, then give 80 mg/M</a:t>
            </a:r>
            <a:r>
              <a:rPr lang="en-US" baseline="30000" dirty="0"/>
              <a:t>2</a:t>
            </a:r>
            <a:endParaRPr lang="en-US" dirty="0"/>
          </a:p>
          <a:p>
            <a:pPr lvl="1"/>
            <a:r>
              <a:rPr lang="en-US" dirty="0"/>
              <a:t>Repeat every 5-8 weeks</a:t>
            </a:r>
            <a:endParaRPr lang="en-US" baseline="30000" dirty="0"/>
          </a:p>
        </p:txBody>
      </p:sp>
      <p:sp>
        <p:nvSpPr>
          <p:cNvPr id="16384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057400"/>
            <a:ext cx="4038600" cy="4525963"/>
          </a:xfrm>
        </p:spPr>
        <p:txBody>
          <a:bodyPr/>
          <a:lstStyle/>
          <a:p>
            <a:r>
              <a:rPr lang="en-US" dirty="0" err="1"/>
              <a:t>Procarbazine</a:t>
            </a:r>
            <a:endParaRPr lang="en-US" dirty="0"/>
          </a:p>
          <a:p>
            <a:pPr lvl="1"/>
            <a:r>
              <a:rPr lang="en-US" dirty="0"/>
              <a:t>2-4 mg/kg/day for 1 week, then 4-6 mg/kg/day</a:t>
            </a:r>
          </a:p>
          <a:p>
            <a:pPr lvl="1"/>
            <a:r>
              <a:rPr lang="en-US" dirty="0"/>
              <a:t>Monitor CBC</a:t>
            </a:r>
          </a:p>
          <a:p>
            <a:pPr lvl="1"/>
            <a:r>
              <a:rPr lang="en-US" dirty="0"/>
              <a:t>Continue as long as WBC levels are &gt; 4000/µl &amp; platelet count is &gt; 100,000/µl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72</TotalTime>
  <Words>954</Words>
  <Application>Microsoft Office PowerPoint</Application>
  <PresentationFormat>On-screen Show (4:3)</PresentationFormat>
  <Paragraphs>417</Paragraphs>
  <Slides>51</Slides>
  <Notes>51</Notes>
  <HiddenSlides>0</HiddenSlides>
  <MMClips>6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宋体</vt:lpstr>
      <vt:lpstr>Arial</vt:lpstr>
      <vt:lpstr>Calibri</vt:lpstr>
      <vt:lpstr>Comic Sans MS</vt:lpstr>
      <vt:lpstr>Constantia</vt:lpstr>
      <vt:lpstr>Times New Roman</vt:lpstr>
      <vt:lpstr>Wingdings 2</vt:lpstr>
      <vt:lpstr>WP MathA</vt:lpstr>
      <vt:lpstr>Paper</vt:lpstr>
      <vt:lpstr>Clip</vt:lpstr>
      <vt:lpstr>CNS Neoplasia</vt:lpstr>
      <vt:lpstr>CNS Neoplasia- -Dogs</vt:lpstr>
      <vt:lpstr>CNS Neoplasia- -Dogs</vt:lpstr>
      <vt:lpstr>CNS Neoplasia- -Cats</vt:lpstr>
      <vt:lpstr>Elvis</vt:lpstr>
      <vt:lpstr>Elvis</vt:lpstr>
      <vt:lpstr>Elvis</vt:lpstr>
      <vt:lpstr>Treatment</vt:lpstr>
      <vt:lpstr>Chemotherapy</vt:lpstr>
      <vt:lpstr>Chemotherapy</vt:lpstr>
      <vt:lpstr>Treatment</vt:lpstr>
      <vt:lpstr>Blood Stagnation</vt:lpstr>
      <vt:lpstr>Stasis in Mansion of Mind </vt:lpstr>
      <vt:lpstr>Max’s Formula</vt:lpstr>
      <vt:lpstr>Wie Qi Booster</vt:lpstr>
      <vt:lpstr>Stasis Breaker</vt:lpstr>
      <vt:lpstr>Reba</vt:lpstr>
      <vt:lpstr>Reba</vt:lpstr>
      <vt:lpstr>Reba- -1st CT scan</vt:lpstr>
      <vt:lpstr>Reba</vt:lpstr>
      <vt:lpstr>Jerry</vt:lpstr>
      <vt:lpstr>Jerry</vt:lpstr>
      <vt:lpstr>Jerry</vt:lpstr>
      <vt:lpstr>Jerry- -MRI scan</vt:lpstr>
      <vt:lpstr>Radiosurgery (3D radiation therapy)</vt:lpstr>
      <vt:lpstr>Radiosurgery- -Treatment</vt:lpstr>
      <vt:lpstr>Radiosurgery Success</vt:lpstr>
      <vt:lpstr>Cancer Recommendations</vt:lpstr>
      <vt:lpstr>TCVM Brain Cancer</vt:lpstr>
      <vt:lpstr>Wonderland</vt:lpstr>
      <vt:lpstr>Thor</vt:lpstr>
      <vt:lpstr>Thor</vt:lpstr>
      <vt:lpstr>Thor</vt:lpstr>
      <vt:lpstr>Thor</vt:lpstr>
      <vt:lpstr>Thor- -Diagnostic Approach</vt:lpstr>
      <vt:lpstr>Thor- -MDB</vt:lpstr>
      <vt:lpstr>Thor- -CT/Myelogram</vt:lpstr>
      <vt:lpstr>Thor- -TL Myelogram</vt:lpstr>
      <vt:lpstr>Thor- -TL CT</vt:lpstr>
      <vt:lpstr>Thor- -Final Diagnosis</vt:lpstr>
      <vt:lpstr>Thor- -Client Education</vt:lpstr>
      <vt:lpstr>Thor- -TCVM exam</vt:lpstr>
      <vt:lpstr>Thor- -TCVM Therapy</vt:lpstr>
      <vt:lpstr>Cervical Neoplasia</vt:lpstr>
      <vt:lpstr>PowerPoint Presentation</vt:lpstr>
      <vt:lpstr>Cervical Neoplasia</vt:lpstr>
      <vt:lpstr>Spinal Cord- -Neoplasia</vt:lpstr>
      <vt:lpstr>Rudy</vt:lpstr>
      <vt:lpstr>Rudy</vt:lpstr>
      <vt:lpstr>Rudy- -MRI</vt:lpstr>
      <vt:lpstr>PowerPoint Presentation</vt:lpstr>
    </vt:vector>
  </TitlesOfParts>
  <Company>DHC Veterinary Services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R.M. Clemmons, DVM, PhD</dc:creator>
  <cp:lastModifiedBy>Roger Clemmons</cp:lastModifiedBy>
  <cp:revision>7</cp:revision>
  <dcterms:created xsi:type="dcterms:W3CDTF">2014-09-30T21:10:46Z</dcterms:created>
  <dcterms:modified xsi:type="dcterms:W3CDTF">2015-05-08T21:38:23Z</dcterms:modified>
</cp:coreProperties>
</file>