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3"/>
  </p:notesMasterIdLst>
  <p:sldIdLst>
    <p:sldId id="257" r:id="rId2"/>
    <p:sldId id="284" r:id="rId3"/>
    <p:sldId id="28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6" r:id="rId31"/>
    <p:sldId id="287" r:id="rId32"/>
    <p:sldId id="293" r:id="rId33"/>
    <p:sldId id="294" r:id="rId34"/>
    <p:sldId id="288" r:id="rId35"/>
    <p:sldId id="289" r:id="rId36"/>
    <p:sldId id="290" r:id="rId37"/>
    <p:sldId id="292" r:id="rId38"/>
    <p:sldId id="291" r:id="rId39"/>
    <p:sldId id="295" r:id="rId40"/>
    <p:sldId id="296" r:id="rId41"/>
    <p:sldId id="297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8442B-5526-45F9-AE78-00E400872491}" type="datetimeFigureOut">
              <a:rPr lang="en-US" smtClean="0"/>
              <a:t>5/20/2015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435DB-CB7F-4484-B8D8-6CC699F26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47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193F98D-4128-424B-9C46-794F5593F102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323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4D7655-1BF3-473B-B60E-90E99A832FDB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717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143449-990C-4134-8B3F-65A7E71763D9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35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7B9F18-5BFB-4AA8-B726-0010C4FE539B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153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276B04-649B-4FEE-B22B-9958F6B1560B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811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CB5893-A9B7-4162-90E6-A665A807B2C9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162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986751-7DCA-44E3-A4C9-F2F194EE2066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351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32051B-8DA5-4419-B059-582AD894D3B0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620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E50BA3-4106-4969-AD6D-E2FFE7FD26B0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313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8C44A8-83BC-4057-8967-D0D0D0305DFC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309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2D2B0E-7FC2-4B64-976D-72C88C154D63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16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193721-4D1A-4AA8-83E4-872255D748CB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9312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684811-4CB9-4F10-BD61-B7ED15D9A041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588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F694EC-1968-41D2-8297-2557C5B11D2D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0252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708AA6E-45B0-4E94-B62E-0929512E46B9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050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6F489EE-94F1-4058-905B-98CE4D445701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587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7663B7-01AB-489E-A7C8-E7769D48D4AB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3465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49BF60-68CD-4A45-B061-E89E38C391C3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363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5F178B5-AF93-4013-843C-A70EBA77D596}" type="slidenum">
              <a:rPr lang="en-US" altLang="en-US" sz="1200"/>
              <a:pPr eaLnBrk="1" hangingPunct="1"/>
              <a:t>41</a:t>
            </a:fld>
            <a:endParaRPr lang="en-US" altLang="en-US" sz="120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57651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275195B-FA38-406B-99F0-7AE45157289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498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843C537-9221-4A0D-90C9-83812B36FE3A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1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CB16370-F3A6-427D-AF8B-6C15590CAA6D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433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972327-0EA8-42A0-9681-03CDA9F78651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857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C9B3F26-8296-4A03-A18F-0A5B7BDF604B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038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AC6D387-B09E-4D27-B533-90CC8A414888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555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8DC246A-FA09-453A-890C-DCB3E162837D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565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7B671-7D80-4661-812F-C7498220FB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178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A5E0F9-1398-471C-BAC5-4D6EEAA4AF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285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  <p:sldLayoutId id="2147483671" r:id="rId18"/>
    <p:sldLayoutId id="2147483672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James_D._Watson" TargetMode="External"/><Relationship Id="rId3" Type="http://schemas.openxmlformats.org/officeDocument/2006/relationships/hyperlink" Target="http://en.wikipedia.org/wiki/DNA" TargetMode="External"/><Relationship Id="rId7" Type="http://schemas.openxmlformats.org/officeDocument/2006/relationships/hyperlink" Target="http://en.wikipedia.org/wiki/Cell_(biology)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en.wikipedia.org/wiki/Genetic_information" TargetMode="External"/><Relationship Id="rId5" Type="http://schemas.openxmlformats.org/officeDocument/2006/relationships/hyperlink" Target="http://en.wikipedia.org/wiki/DNA_polymerase" TargetMode="External"/><Relationship Id="rId10" Type="http://schemas.openxmlformats.org/officeDocument/2006/relationships/image" Target="../media/image10.jpeg"/><Relationship Id="rId4" Type="http://schemas.openxmlformats.org/officeDocument/2006/relationships/hyperlink" Target="http://en.wikipedia.org/wiki/Chromosome" TargetMode="External"/><Relationship Id="rId9" Type="http://schemas.openxmlformats.org/officeDocument/2006/relationships/hyperlink" Target="http://en.wikipedia.org/wiki/Agei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8643938" cy="1066800"/>
          </a:xfrm>
        </p:spPr>
        <p:txBody>
          <a:bodyPr vert="horz" lIns="92075" tIns="46038" rIns="92075" bIns="46038" rtlCol="0" anchor="t" anchorCtr="0">
            <a:noAutofit/>
          </a:bodyPr>
          <a:lstStyle/>
          <a:p>
            <a:pPr eaLnBrk="1" hangingPunct="1">
              <a:defRPr/>
            </a:pPr>
            <a:r>
              <a:rPr lang="en-US" sz="4000"/>
              <a:t>A Short History of Medicine</a:t>
            </a:r>
            <a:endParaRPr lang="en-US" sz="3200"/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371600"/>
            <a:ext cx="9723548" cy="5245100"/>
          </a:xfrm>
        </p:spPr>
        <p:txBody>
          <a:bodyPr vert="horz" lIns="92075" tIns="46038" rIns="92075" bIns="46038" rtlCol="0"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/>
              <a:t>2000 B.C.    	Here, eat this root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/>
              <a:t>1000 A.D.     	That root is heathen.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/>
              <a:t>                      		Here, say this prayer.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/>
              <a:t>1850 A.D.     	That prayer is superstition.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/>
              <a:t>                      		Here, drink this potion.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/>
              <a:t>1940 A.D.     	That potion is snake oil.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/>
              <a:t>                      		Here, swallow this pill.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/>
              <a:t>1985 A.D.     	That pill is ineffective.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/>
              <a:t>                      		Here, take this antibiotic.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/>
              <a:t>2000 A.D.     	That antibiotic is artificial.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/>
              <a:t>                      		Here, eat this root.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6662113"/>
      </p:ext>
    </p:extLst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Yuan Qi</a:t>
            </a:r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8006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/>
              <a:t>(Primary Qi, Source Qi, </a:t>
            </a:r>
            <a:r>
              <a:rPr lang="en-US" sz="2400"/>
              <a:t>Original </a:t>
            </a:r>
            <a:r>
              <a:rPr lang="en-US" sz="2400" b="1"/>
              <a:t>Qi)</a:t>
            </a:r>
          </a:p>
          <a:p>
            <a:pPr lvl="4" eaLnBrk="1" hangingPunct="1">
              <a:lnSpc>
                <a:spcPct val="90000"/>
              </a:lnSpc>
              <a:defRPr/>
            </a:pPr>
            <a:endParaRPr lang="en-US" sz="160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/>
              <a:t>Derived from the Kidney Essence or congenital Essence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/>
              <a:t>It is Essence in the form of Qi, rather than fluid.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/>
              <a:t>Requires supplementation and nourishment by the Food Essence (Gu Qi)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/>
              <a:t>Comprises the Primary Yin (Kidney Yin) and the Primary Yang (Kidney Yang)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/>
              <a:t>It is the original dynamic motive force of normal activities.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/>
              <a:t>Distributed to the whole body by the Sanjiao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/>
              <a:t>Impels the Zang-Fu organs to bring normal activities into play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/>
              <a:t>Maintains normal growth and development of the body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/>
              <a:t>Pathology: Yuan Qi Deficiency results in decreased disease resistance</a:t>
            </a:r>
          </a:p>
        </p:txBody>
      </p:sp>
    </p:spTree>
    <p:extLst>
      <p:ext uri="{BB962C8B-B14F-4D97-AF65-F5344CB8AC3E}">
        <p14:creationId xmlns:p14="http://schemas.microsoft.com/office/powerpoint/2010/main" val="162943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Energy of Life</a:t>
            </a:r>
          </a:p>
        </p:txBody>
      </p:sp>
      <p:sp>
        <p:nvSpPr>
          <p:cNvPr id="42189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0"/>
            <a:ext cx="83058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/>
              <a:t>Yuan Qi impels the function of the organs</a:t>
            </a:r>
          </a:p>
        </p:txBody>
      </p:sp>
      <p:pic>
        <p:nvPicPr>
          <p:cNvPr id="24580" name="Picture 7" descr="j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6079" y="2273122"/>
            <a:ext cx="6452315" cy="43653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26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JING PATHOLOGY</a:t>
            </a:r>
          </a:p>
        </p:txBody>
      </p:sp>
      <p:sp>
        <p:nvSpPr>
          <p:cNvPr id="494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599" y="1600201"/>
            <a:ext cx="5778321" cy="47619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i="1" dirty="0"/>
              <a:t>Signs of Jing Deficiency</a:t>
            </a:r>
          </a:p>
          <a:p>
            <a:pPr lvl="4" eaLnBrk="1" hangingPunct="1">
              <a:defRPr/>
            </a:pPr>
            <a:endParaRPr lang="en-US" sz="2000" dirty="0"/>
          </a:p>
          <a:p>
            <a:pPr lvl="1" eaLnBrk="1" hangingPunct="1">
              <a:defRPr/>
            </a:pPr>
            <a:r>
              <a:rPr lang="en-US" sz="2800" dirty="0"/>
              <a:t>Retarded or poor growth</a:t>
            </a:r>
          </a:p>
          <a:p>
            <a:pPr lvl="1" eaLnBrk="1" hangingPunct="1">
              <a:defRPr/>
            </a:pPr>
            <a:r>
              <a:rPr lang="en-US" sz="2800" dirty="0"/>
              <a:t>Developmental orthopedic diseases</a:t>
            </a:r>
          </a:p>
          <a:p>
            <a:pPr lvl="1" eaLnBrk="1" hangingPunct="1">
              <a:defRPr/>
            </a:pPr>
            <a:r>
              <a:rPr lang="en-US" sz="2800" dirty="0"/>
              <a:t>Loss of vitality</a:t>
            </a:r>
          </a:p>
          <a:p>
            <a:pPr lvl="1" eaLnBrk="1" hangingPunct="1">
              <a:defRPr/>
            </a:pPr>
            <a:r>
              <a:rPr lang="en-US" sz="2800" dirty="0"/>
              <a:t>Infertility</a:t>
            </a:r>
          </a:p>
          <a:p>
            <a:pPr lvl="1" eaLnBrk="1" hangingPunct="1">
              <a:defRPr/>
            </a:pPr>
            <a:r>
              <a:rPr lang="en-US" sz="2800" dirty="0"/>
              <a:t>Early aging </a:t>
            </a:r>
          </a:p>
        </p:txBody>
      </p:sp>
      <p:pic>
        <p:nvPicPr>
          <p:cNvPr id="25604" name="Picture 5" descr="100-0024_IMG_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0256" y="1921524"/>
            <a:ext cx="4862848" cy="36839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64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Jing Pathology</a:t>
            </a:r>
          </a:p>
        </p:txBody>
      </p:sp>
      <p:sp>
        <p:nvSpPr>
          <p:cNvPr id="44339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89397" y="1957589"/>
            <a:ext cx="5530403" cy="375741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/>
              <a:t>Can be acquired from too much strain on the candle</a:t>
            </a:r>
          </a:p>
          <a:p>
            <a:pPr eaLnBrk="1" hangingPunct="1">
              <a:defRPr/>
            </a:pPr>
            <a:endParaRPr lang="en-US" sz="3200" dirty="0"/>
          </a:p>
          <a:p>
            <a:pPr eaLnBrk="1" hangingPunct="1">
              <a:defRPr/>
            </a:pPr>
            <a:r>
              <a:rPr lang="en-US" sz="3200" dirty="0"/>
              <a:t>One of the problems of the Chinese emperors</a:t>
            </a:r>
          </a:p>
        </p:txBody>
      </p:sp>
      <p:pic>
        <p:nvPicPr>
          <p:cNvPr id="26628" name="Picture 7" descr="sex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4437" y="2443254"/>
            <a:ext cx="5537963" cy="23863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96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4732" y="292498"/>
            <a:ext cx="10792936" cy="1203987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 smtClean="0"/>
              <a:t>Pathology of Kidney</a:t>
            </a:r>
          </a:p>
        </p:txBody>
      </p:sp>
      <p:sp>
        <p:nvSpPr>
          <p:cNvPr id="27651" name="Oval 3"/>
          <p:cNvSpPr>
            <a:spLocks noChangeArrowheads="1"/>
          </p:cNvSpPr>
          <p:nvPr/>
        </p:nvSpPr>
        <p:spPr bwMode="auto">
          <a:xfrm>
            <a:off x="4335901" y="2301592"/>
            <a:ext cx="2598299" cy="211800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49188" name="Text Box 4"/>
          <p:cNvSpPr txBox="1">
            <a:spLocks noChangeArrowheads="1"/>
          </p:cNvSpPr>
          <p:nvPr/>
        </p:nvSpPr>
        <p:spPr bwMode="auto">
          <a:xfrm>
            <a:off x="5151592" y="3227743"/>
            <a:ext cx="12783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Kidney</a:t>
            </a:r>
          </a:p>
        </p:txBody>
      </p:sp>
      <p:sp>
        <p:nvSpPr>
          <p:cNvPr id="349189" name="Text Box 5"/>
          <p:cNvSpPr txBox="1">
            <a:spLocks noChangeArrowheads="1"/>
          </p:cNvSpPr>
          <p:nvPr/>
        </p:nvSpPr>
        <p:spPr bwMode="auto">
          <a:xfrm>
            <a:off x="832261" y="2625983"/>
            <a:ext cx="39494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Fear or Stress or Pathogens</a:t>
            </a:r>
          </a:p>
        </p:txBody>
      </p:sp>
      <p:sp>
        <p:nvSpPr>
          <p:cNvPr id="349190" name="Text Box 6"/>
          <p:cNvSpPr txBox="1">
            <a:spLocks noChangeArrowheads="1"/>
          </p:cNvSpPr>
          <p:nvPr/>
        </p:nvSpPr>
        <p:spPr bwMode="auto">
          <a:xfrm>
            <a:off x="2473503" y="1759838"/>
            <a:ext cx="50383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Jing Deficiency (original or acquired)</a:t>
            </a:r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>
            <a:off x="2914050" y="3045624"/>
            <a:ext cx="1752775" cy="49465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4742850" y="2059197"/>
            <a:ext cx="499673" cy="105900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9193" name="Text Box 9"/>
          <p:cNvSpPr txBox="1">
            <a:spLocks noChangeArrowheads="1"/>
          </p:cNvSpPr>
          <p:nvPr/>
        </p:nvSpPr>
        <p:spPr bwMode="auto">
          <a:xfrm>
            <a:off x="7010225" y="2437046"/>
            <a:ext cx="8640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Child</a:t>
            </a:r>
          </a:p>
        </p:txBody>
      </p:sp>
      <p:sp>
        <p:nvSpPr>
          <p:cNvPr id="349194" name="Text Box 10"/>
          <p:cNvSpPr txBox="1">
            <a:spLocks noChangeArrowheads="1"/>
          </p:cNvSpPr>
          <p:nvPr/>
        </p:nvSpPr>
        <p:spPr bwMode="auto">
          <a:xfrm>
            <a:off x="8179304" y="2026843"/>
            <a:ext cx="27960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LIV- -joint disease</a:t>
            </a:r>
          </a:p>
        </p:txBody>
      </p:sp>
      <p:sp>
        <p:nvSpPr>
          <p:cNvPr id="27659" name="Freeform 11"/>
          <p:cNvSpPr>
            <a:spLocks/>
          </p:cNvSpPr>
          <p:nvPr/>
        </p:nvSpPr>
        <p:spPr bwMode="auto">
          <a:xfrm>
            <a:off x="6578181" y="2143624"/>
            <a:ext cx="1499019" cy="1361576"/>
          </a:xfrm>
          <a:custGeom>
            <a:avLst/>
            <a:gdLst>
              <a:gd name="T0" fmla="*/ 0 w 768"/>
              <a:gd name="T1" fmla="*/ 685800 h 480"/>
              <a:gd name="T2" fmla="*/ 428625 w 768"/>
              <a:gd name="T3" fmla="*/ 137160 h 480"/>
              <a:gd name="T4" fmla="*/ 1143000 w 768"/>
              <a:gd name="T5" fmla="*/ 0 h 480"/>
              <a:gd name="T6" fmla="*/ 0 60000 65536"/>
              <a:gd name="T7" fmla="*/ 0 60000 65536"/>
              <a:gd name="T8" fmla="*/ 0 60000 65536"/>
              <a:gd name="T9" fmla="*/ 0 w 768"/>
              <a:gd name="T10" fmla="*/ 0 h 480"/>
              <a:gd name="T11" fmla="*/ 768 w 768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480">
                <a:moveTo>
                  <a:pt x="0" y="480"/>
                </a:moveTo>
                <a:cubicBezTo>
                  <a:pt x="80" y="328"/>
                  <a:pt x="160" y="176"/>
                  <a:pt x="288" y="96"/>
                </a:cubicBezTo>
                <a:cubicBezTo>
                  <a:pt x="416" y="16"/>
                  <a:pt x="592" y="8"/>
                  <a:pt x="768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7660" name="Freeform 12"/>
          <p:cNvSpPr>
            <a:spLocks/>
          </p:cNvSpPr>
          <p:nvPr/>
        </p:nvSpPr>
        <p:spPr bwMode="auto">
          <a:xfrm>
            <a:off x="6564439" y="3663169"/>
            <a:ext cx="2198561" cy="756431"/>
          </a:xfrm>
          <a:custGeom>
            <a:avLst/>
            <a:gdLst>
              <a:gd name="T0" fmla="*/ 0 w 1104"/>
              <a:gd name="T1" fmla="*/ 0 h 304"/>
              <a:gd name="T2" fmla="*/ 728869 w 1104"/>
              <a:gd name="T3" fmla="*/ 360947 h 304"/>
              <a:gd name="T4" fmla="*/ 1676400 w 1104"/>
              <a:gd name="T5" fmla="*/ 120316 h 304"/>
              <a:gd name="T6" fmla="*/ 0 60000 65536"/>
              <a:gd name="T7" fmla="*/ 0 60000 65536"/>
              <a:gd name="T8" fmla="*/ 0 60000 65536"/>
              <a:gd name="T9" fmla="*/ 0 w 1104"/>
              <a:gd name="T10" fmla="*/ 0 h 304"/>
              <a:gd name="T11" fmla="*/ 1104 w 1104"/>
              <a:gd name="T12" fmla="*/ 304 h 3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04" h="304">
                <a:moveTo>
                  <a:pt x="0" y="0"/>
                </a:moveTo>
                <a:cubicBezTo>
                  <a:pt x="148" y="136"/>
                  <a:pt x="296" y="272"/>
                  <a:pt x="480" y="288"/>
                </a:cubicBezTo>
                <a:cubicBezTo>
                  <a:pt x="664" y="304"/>
                  <a:pt x="1000" y="128"/>
                  <a:pt x="1104" y="9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9197" name="Text Box 13"/>
          <p:cNvSpPr txBox="1">
            <a:spLocks noChangeArrowheads="1"/>
          </p:cNvSpPr>
          <p:nvPr/>
        </p:nvSpPr>
        <p:spPr bwMode="auto">
          <a:xfrm>
            <a:off x="8463090" y="3623326"/>
            <a:ext cx="208821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HT/PC- -</a:t>
            </a:r>
            <a:r>
              <a:rPr lang="en-U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shen</a:t>
            </a:r>
            <a:endParaRPr lang="en-US" sz="1600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49198" name="Text Box 14"/>
          <p:cNvSpPr txBox="1">
            <a:spLocks noChangeArrowheads="1"/>
          </p:cNvSpPr>
          <p:nvPr/>
        </p:nvSpPr>
        <p:spPr bwMode="auto">
          <a:xfrm>
            <a:off x="6861224" y="3859369"/>
            <a:ext cx="159062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Grandchild</a:t>
            </a:r>
          </a:p>
        </p:txBody>
      </p:sp>
      <p:sp>
        <p:nvSpPr>
          <p:cNvPr id="27663" name="Freeform 15"/>
          <p:cNvSpPr>
            <a:spLocks/>
          </p:cNvSpPr>
          <p:nvPr/>
        </p:nvSpPr>
        <p:spPr bwMode="auto">
          <a:xfrm>
            <a:off x="3354047" y="3729082"/>
            <a:ext cx="1598953" cy="1084218"/>
          </a:xfrm>
          <a:custGeom>
            <a:avLst/>
            <a:gdLst>
              <a:gd name="T0" fmla="*/ 1219200 w 768"/>
              <a:gd name="T1" fmla="*/ 0 h 344"/>
              <a:gd name="T2" fmla="*/ 609600 w 768"/>
              <a:gd name="T3" fmla="*/ 457200 h 344"/>
              <a:gd name="T4" fmla="*/ 0 w 768"/>
              <a:gd name="T5" fmla="*/ 533400 h 344"/>
              <a:gd name="T6" fmla="*/ 0 60000 65536"/>
              <a:gd name="T7" fmla="*/ 0 60000 65536"/>
              <a:gd name="T8" fmla="*/ 0 60000 65536"/>
              <a:gd name="T9" fmla="*/ 0 w 768"/>
              <a:gd name="T10" fmla="*/ 0 h 344"/>
              <a:gd name="T11" fmla="*/ 768 w 768"/>
              <a:gd name="T12" fmla="*/ 344 h 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344">
                <a:moveTo>
                  <a:pt x="768" y="0"/>
                </a:moveTo>
                <a:cubicBezTo>
                  <a:pt x="640" y="116"/>
                  <a:pt x="512" y="232"/>
                  <a:pt x="384" y="288"/>
                </a:cubicBezTo>
                <a:cubicBezTo>
                  <a:pt x="256" y="344"/>
                  <a:pt x="64" y="328"/>
                  <a:pt x="0" y="33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9200" name="Text Box 16"/>
          <p:cNvSpPr txBox="1">
            <a:spLocks noChangeArrowheads="1"/>
          </p:cNvSpPr>
          <p:nvPr/>
        </p:nvSpPr>
        <p:spPr bwMode="auto">
          <a:xfrm>
            <a:off x="1234742" y="4519160"/>
            <a:ext cx="230057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KID- -nephritis</a:t>
            </a:r>
          </a:p>
        </p:txBody>
      </p:sp>
      <p:sp>
        <p:nvSpPr>
          <p:cNvPr id="349201" name="Text Box 17"/>
          <p:cNvSpPr txBox="1">
            <a:spLocks noChangeArrowheads="1"/>
          </p:cNvSpPr>
          <p:nvPr/>
        </p:nvSpPr>
        <p:spPr bwMode="auto">
          <a:xfrm>
            <a:off x="3590481" y="4228651"/>
            <a:ext cx="101183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Organ</a:t>
            </a:r>
          </a:p>
        </p:txBody>
      </p:sp>
      <p:sp>
        <p:nvSpPr>
          <p:cNvPr id="27666" name="Line 18"/>
          <p:cNvSpPr>
            <a:spLocks noChangeShapeType="1"/>
          </p:cNvSpPr>
          <p:nvPr/>
        </p:nvSpPr>
        <p:spPr bwMode="auto">
          <a:xfrm>
            <a:off x="6200931" y="4046396"/>
            <a:ext cx="199869" cy="105900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9203" name="Text Box 19"/>
          <p:cNvSpPr txBox="1">
            <a:spLocks noChangeArrowheads="1"/>
          </p:cNvSpPr>
          <p:nvPr/>
        </p:nvSpPr>
        <p:spPr bwMode="auto">
          <a:xfrm>
            <a:off x="5756687" y="5016112"/>
            <a:ext cx="120962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Channel</a:t>
            </a:r>
          </a:p>
        </p:txBody>
      </p:sp>
      <p:sp>
        <p:nvSpPr>
          <p:cNvPr id="27668" name="Oval 20"/>
          <p:cNvSpPr>
            <a:spLocks noChangeArrowheads="1"/>
          </p:cNvSpPr>
          <p:nvPr/>
        </p:nvSpPr>
        <p:spPr bwMode="auto">
          <a:xfrm>
            <a:off x="5463912" y="4806169"/>
            <a:ext cx="1698888" cy="756431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7669" name="Line 21"/>
          <p:cNvSpPr>
            <a:spLocks noChangeShapeType="1"/>
          </p:cNvSpPr>
          <p:nvPr/>
        </p:nvSpPr>
        <p:spPr bwMode="auto">
          <a:xfrm>
            <a:off x="6529465" y="5413541"/>
            <a:ext cx="99935" cy="45385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7670" name="Line 22"/>
          <p:cNvSpPr>
            <a:spLocks noChangeShapeType="1"/>
          </p:cNvSpPr>
          <p:nvPr/>
        </p:nvSpPr>
        <p:spPr bwMode="auto">
          <a:xfrm flipH="1">
            <a:off x="5156146" y="5402555"/>
            <a:ext cx="599608" cy="45385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7671" name="Line 23"/>
          <p:cNvSpPr>
            <a:spLocks noChangeShapeType="1"/>
          </p:cNvSpPr>
          <p:nvPr/>
        </p:nvSpPr>
        <p:spPr bwMode="auto">
          <a:xfrm>
            <a:off x="7072858" y="5336227"/>
            <a:ext cx="699542" cy="30257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9208" name="Text Box 24"/>
          <p:cNvSpPr txBox="1">
            <a:spLocks noChangeArrowheads="1"/>
          </p:cNvSpPr>
          <p:nvPr/>
        </p:nvSpPr>
        <p:spPr bwMode="auto">
          <a:xfrm>
            <a:off x="7450334" y="5476446"/>
            <a:ext cx="292725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Bone, Marrow, Head</a:t>
            </a:r>
          </a:p>
        </p:txBody>
      </p:sp>
      <p:sp>
        <p:nvSpPr>
          <p:cNvPr id="349209" name="Text Box 25"/>
          <p:cNvSpPr txBox="1">
            <a:spLocks noChangeArrowheads="1"/>
          </p:cNvSpPr>
          <p:nvPr/>
        </p:nvSpPr>
        <p:spPr bwMode="auto">
          <a:xfrm>
            <a:off x="4305663" y="5815000"/>
            <a:ext cx="81405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Ears</a:t>
            </a:r>
          </a:p>
        </p:txBody>
      </p:sp>
      <p:sp>
        <p:nvSpPr>
          <p:cNvPr id="349210" name="Text Box 26"/>
          <p:cNvSpPr txBox="1">
            <a:spLocks noChangeArrowheads="1"/>
          </p:cNvSpPr>
          <p:nvPr/>
        </p:nvSpPr>
        <p:spPr bwMode="auto">
          <a:xfrm>
            <a:off x="6281171" y="5856414"/>
            <a:ext cx="55796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BL</a:t>
            </a:r>
          </a:p>
        </p:txBody>
      </p:sp>
      <p:sp>
        <p:nvSpPr>
          <p:cNvPr id="27675" name="Oval 27"/>
          <p:cNvSpPr>
            <a:spLocks noChangeArrowheads="1"/>
          </p:cNvSpPr>
          <p:nvPr/>
        </p:nvSpPr>
        <p:spPr bwMode="auto">
          <a:xfrm>
            <a:off x="6234658" y="5493082"/>
            <a:ext cx="699542" cy="907718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7676" name="Line 28"/>
          <p:cNvSpPr>
            <a:spLocks noChangeShapeType="1"/>
          </p:cNvSpPr>
          <p:nvPr/>
        </p:nvSpPr>
        <p:spPr bwMode="auto">
          <a:xfrm>
            <a:off x="6773054" y="6097114"/>
            <a:ext cx="999346" cy="15128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7677" name="Freeform 30"/>
          <p:cNvSpPr>
            <a:spLocks/>
          </p:cNvSpPr>
          <p:nvPr/>
        </p:nvSpPr>
        <p:spPr bwMode="auto">
          <a:xfrm>
            <a:off x="3300330" y="3837720"/>
            <a:ext cx="1399084" cy="353001"/>
          </a:xfrm>
          <a:custGeom>
            <a:avLst/>
            <a:gdLst>
              <a:gd name="T0" fmla="*/ 1066800 w 672"/>
              <a:gd name="T1" fmla="*/ 0 h 160"/>
              <a:gd name="T2" fmla="*/ 609600 w 672"/>
              <a:gd name="T3" fmla="*/ 160020 h 160"/>
              <a:gd name="T4" fmla="*/ 0 w 672"/>
              <a:gd name="T5" fmla="*/ 106680 h 160"/>
              <a:gd name="T6" fmla="*/ 0 60000 65536"/>
              <a:gd name="T7" fmla="*/ 0 60000 65536"/>
              <a:gd name="T8" fmla="*/ 0 60000 65536"/>
              <a:gd name="T9" fmla="*/ 0 w 672"/>
              <a:gd name="T10" fmla="*/ 0 h 160"/>
              <a:gd name="T11" fmla="*/ 672 w 672"/>
              <a:gd name="T12" fmla="*/ 160 h 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2" h="160">
                <a:moveTo>
                  <a:pt x="672" y="0"/>
                </a:moveTo>
                <a:cubicBezTo>
                  <a:pt x="584" y="64"/>
                  <a:pt x="496" y="128"/>
                  <a:pt x="384" y="144"/>
                </a:cubicBezTo>
                <a:cubicBezTo>
                  <a:pt x="272" y="160"/>
                  <a:pt x="64" y="104"/>
                  <a:pt x="0" y="9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9215" name="Text Box 31"/>
          <p:cNvSpPr txBox="1">
            <a:spLocks noChangeArrowheads="1"/>
          </p:cNvSpPr>
          <p:nvPr/>
        </p:nvSpPr>
        <p:spPr bwMode="auto">
          <a:xfrm>
            <a:off x="239440" y="3697300"/>
            <a:ext cx="358515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LU/LI- -asthma &amp; edema</a:t>
            </a:r>
          </a:p>
        </p:txBody>
      </p:sp>
      <p:sp>
        <p:nvSpPr>
          <p:cNvPr id="349216" name="Text Box 32"/>
          <p:cNvSpPr txBox="1">
            <a:spLocks noChangeArrowheads="1"/>
          </p:cNvSpPr>
          <p:nvPr/>
        </p:nvSpPr>
        <p:spPr bwMode="auto">
          <a:xfrm>
            <a:off x="3423374" y="3761146"/>
            <a:ext cx="107429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Parent</a:t>
            </a:r>
          </a:p>
        </p:txBody>
      </p:sp>
      <p:sp>
        <p:nvSpPr>
          <p:cNvPr id="27680" name="Freeform 33"/>
          <p:cNvSpPr>
            <a:spLocks/>
          </p:cNvSpPr>
          <p:nvPr/>
        </p:nvSpPr>
        <p:spPr bwMode="auto">
          <a:xfrm>
            <a:off x="3934916" y="3669851"/>
            <a:ext cx="1399084" cy="1664149"/>
          </a:xfrm>
          <a:custGeom>
            <a:avLst/>
            <a:gdLst>
              <a:gd name="T0" fmla="*/ 1066800 w 672"/>
              <a:gd name="T1" fmla="*/ 0 h 528"/>
              <a:gd name="T2" fmla="*/ 838200 w 672"/>
              <a:gd name="T3" fmla="*/ 533400 h 528"/>
              <a:gd name="T4" fmla="*/ 0 w 672"/>
              <a:gd name="T5" fmla="*/ 838200 h 528"/>
              <a:gd name="T6" fmla="*/ 0 60000 65536"/>
              <a:gd name="T7" fmla="*/ 0 60000 65536"/>
              <a:gd name="T8" fmla="*/ 0 60000 65536"/>
              <a:gd name="T9" fmla="*/ 0 w 672"/>
              <a:gd name="T10" fmla="*/ 0 h 528"/>
              <a:gd name="T11" fmla="*/ 672 w 672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2" h="528">
                <a:moveTo>
                  <a:pt x="672" y="0"/>
                </a:moveTo>
                <a:cubicBezTo>
                  <a:pt x="656" y="124"/>
                  <a:pt x="640" y="248"/>
                  <a:pt x="528" y="336"/>
                </a:cubicBezTo>
                <a:cubicBezTo>
                  <a:pt x="416" y="424"/>
                  <a:pt x="88" y="496"/>
                  <a:pt x="0" y="52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9218" name="Text Box 34"/>
          <p:cNvSpPr txBox="1">
            <a:spLocks noChangeArrowheads="1"/>
          </p:cNvSpPr>
          <p:nvPr/>
        </p:nvSpPr>
        <p:spPr bwMode="auto">
          <a:xfrm>
            <a:off x="1889197" y="5196505"/>
            <a:ext cx="216941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SP/ST- -damp</a:t>
            </a:r>
          </a:p>
        </p:txBody>
      </p:sp>
      <p:sp>
        <p:nvSpPr>
          <p:cNvPr id="349219" name="Text Box 35"/>
          <p:cNvSpPr txBox="1">
            <a:spLocks noChangeArrowheads="1"/>
          </p:cNvSpPr>
          <p:nvPr/>
        </p:nvSpPr>
        <p:spPr bwMode="auto">
          <a:xfrm>
            <a:off x="3909257" y="4545169"/>
            <a:ext cx="182797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Grandparent</a:t>
            </a:r>
          </a:p>
        </p:txBody>
      </p:sp>
      <p:sp>
        <p:nvSpPr>
          <p:cNvPr id="349221" name="Text Box 37"/>
          <p:cNvSpPr txBox="1">
            <a:spLocks noChangeArrowheads="1"/>
          </p:cNvSpPr>
          <p:nvPr/>
        </p:nvSpPr>
        <p:spPr bwMode="auto">
          <a:xfrm>
            <a:off x="7522250" y="6103607"/>
            <a:ext cx="18592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Incontinence</a:t>
            </a:r>
          </a:p>
        </p:txBody>
      </p:sp>
    </p:spTree>
    <p:extLst>
      <p:ext uri="{BB962C8B-B14F-4D97-AF65-F5344CB8AC3E}">
        <p14:creationId xmlns:p14="http://schemas.microsoft.com/office/powerpoint/2010/main" val="1389017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CAM Use in Kids</a:t>
            </a:r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1" y="1600200"/>
            <a:ext cx="4938713" cy="4800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/>
              <a:t>1992-2005, 66 pediatric utilization studies US, Canada, UK, Australia, Turkey, Norway…</a:t>
            </a:r>
          </a:p>
          <a:p>
            <a:pPr eaLnBrk="1" hangingPunct="1">
              <a:defRPr/>
            </a:pPr>
            <a:r>
              <a:rPr lang="en-US" sz="2800"/>
              <a:t>General and subspecialty populations</a:t>
            </a:r>
          </a:p>
          <a:p>
            <a:pPr eaLnBrk="1" hangingPunct="1">
              <a:defRPr/>
            </a:pPr>
            <a:r>
              <a:rPr lang="en-US" sz="2800"/>
              <a:t>Use increasing</a:t>
            </a:r>
            <a:r>
              <a:rPr lang="en-US" smtClean="0"/>
              <a:t>		</a:t>
            </a:r>
            <a:endParaRPr lang="en-US" sz="300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5334001"/>
            <a:ext cx="255587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747838" y="6019800"/>
            <a:ext cx="8920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CA" altLang="en-US" sz="2400" b="1">
                <a:latin typeface="Times New Roman" panose="02020603050405020304" pitchFamily="18" charset="0"/>
              </a:rPr>
              <a:t>Complementary and Alternative Research and Education Program</a:t>
            </a:r>
          </a:p>
        </p:txBody>
      </p:sp>
      <p:pic>
        <p:nvPicPr>
          <p:cNvPr id="28678" name="Picture 6" descr="MCj0280515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3601"/>
            <a:ext cx="2185988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83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Pediatric Epidemiology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600200"/>
            <a:ext cx="89154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>
                <a:solidFill>
                  <a:schemeClr val="tx2"/>
                </a:solidFill>
              </a:rPr>
              <a:t>Spiegelblatt ’94 </a:t>
            </a:r>
            <a:r>
              <a:rPr lang="en-US" sz="2400" i="1">
                <a:solidFill>
                  <a:schemeClr val="tx2"/>
                </a:solidFill>
              </a:rPr>
              <a:t>Pediatrics</a:t>
            </a:r>
            <a:r>
              <a:rPr lang="en-US" sz="2400"/>
              <a:t> ; 11% used prof. CAM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>
                <a:solidFill>
                  <a:schemeClr val="tx2"/>
                </a:solidFill>
              </a:rPr>
              <a:t>Ottolini, et al, W, DC, ‘98</a:t>
            </a:r>
            <a:r>
              <a:rPr lang="en-US" sz="2400"/>
              <a:t>: 20% of kids in 4 practices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>
                <a:solidFill>
                  <a:schemeClr val="tx2"/>
                </a:solidFill>
              </a:rPr>
              <a:t>Taylor, et al, Seattle, ‘98</a:t>
            </a:r>
            <a:r>
              <a:rPr lang="en-US" sz="2400"/>
              <a:t>: 30% -50% use echinacea or vitamin C for kids’ colds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>
                <a:solidFill>
                  <a:schemeClr val="tx2"/>
                </a:solidFill>
              </a:rPr>
              <a:t>Indiana teens ‘98</a:t>
            </a:r>
            <a:r>
              <a:rPr lang="en-US" sz="2400"/>
              <a:t>: 20-30% of athletes take supplements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>
                <a:solidFill>
                  <a:schemeClr val="tx2"/>
                </a:solidFill>
              </a:rPr>
              <a:t>Crow, et al.</a:t>
            </a:r>
            <a:r>
              <a:rPr lang="en-US" sz="2400"/>
              <a:t> </a:t>
            </a:r>
            <a:r>
              <a:rPr lang="en-US" sz="2400" i="1">
                <a:solidFill>
                  <a:schemeClr val="tx2"/>
                </a:solidFill>
              </a:rPr>
              <a:t>Ped Res</a:t>
            </a:r>
            <a:r>
              <a:rPr lang="en-US" sz="2400"/>
              <a:t>, ’03: 46% w/vitamins; 15% wo/vitamins in Chicago PPRG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>
                <a:solidFill>
                  <a:schemeClr val="tx2"/>
                </a:solidFill>
              </a:rPr>
              <a:t>Wilson, et al </a:t>
            </a:r>
            <a:r>
              <a:rPr lang="en-US" sz="2400" i="1">
                <a:solidFill>
                  <a:schemeClr val="tx2"/>
                </a:solidFill>
              </a:rPr>
              <a:t>AmbPeds</a:t>
            </a:r>
            <a:r>
              <a:rPr lang="en-US" sz="2400"/>
              <a:t> ’02: 53% of Rochester teens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>
                <a:solidFill>
                  <a:schemeClr val="tx2"/>
                </a:solidFill>
              </a:rPr>
              <a:t>Lin, et al J </a:t>
            </a:r>
            <a:r>
              <a:rPr lang="en-US" sz="2400" i="1">
                <a:solidFill>
                  <a:schemeClr val="tx2"/>
                </a:solidFill>
              </a:rPr>
              <a:t>Clin Anesth</a:t>
            </a:r>
            <a:r>
              <a:rPr lang="en-US" sz="2400"/>
              <a:t> ’04: 30% pediatric pre-op pts use herbs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>
                <a:solidFill>
                  <a:schemeClr val="tx2"/>
                </a:solidFill>
              </a:rPr>
              <a:t>Breuner </a:t>
            </a:r>
            <a:r>
              <a:rPr lang="en-US" sz="2400" i="1">
                <a:solidFill>
                  <a:schemeClr val="tx2"/>
                </a:solidFill>
              </a:rPr>
              <a:t>APAM</a:t>
            </a:r>
            <a:r>
              <a:rPr lang="en-US" sz="2400">
                <a:solidFill>
                  <a:schemeClr val="tx2"/>
                </a:solidFill>
              </a:rPr>
              <a:t> ‘98</a:t>
            </a:r>
            <a:r>
              <a:rPr lang="en-US" sz="2400"/>
              <a:t>: 70% homeless teens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1188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/>
              <a:t>Children with other conditions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752601"/>
            <a:ext cx="8229600" cy="43735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>
                <a:solidFill>
                  <a:schemeClr val="tx2"/>
                </a:solidFill>
              </a:rPr>
              <a:t>Autism</a:t>
            </a:r>
            <a:r>
              <a:rPr lang="en-US" sz="2400"/>
              <a:t>: 30%;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>
                <a:solidFill>
                  <a:schemeClr val="tx2"/>
                </a:solidFill>
              </a:rPr>
              <a:t>Asthma</a:t>
            </a:r>
            <a:r>
              <a:rPr lang="en-US" sz="2400"/>
              <a:t>: 72%-81% of minority (H and Af.A.) families;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>
                <a:solidFill>
                  <a:schemeClr val="tx2"/>
                </a:solidFill>
              </a:rPr>
              <a:t>Cancer</a:t>
            </a:r>
            <a:r>
              <a:rPr lang="en-US" sz="2400"/>
              <a:t>: 47% of kids at WFUSM in 2003; 73% of kids in Washington state in 2001;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>
                <a:solidFill>
                  <a:schemeClr val="tx2"/>
                </a:solidFill>
              </a:rPr>
              <a:t>CF</a:t>
            </a:r>
            <a:r>
              <a:rPr lang="en-US" sz="2400"/>
              <a:t>: 65%, mostly prayer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>
                <a:solidFill>
                  <a:schemeClr val="tx2"/>
                </a:solidFill>
              </a:rPr>
              <a:t>Cerebral palsy</a:t>
            </a:r>
            <a:r>
              <a:rPr lang="en-US" sz="2400"/>
              <a:t>: 56% of 235 families in Ann Arbor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>
                <a:solidFill>
                  <a:schemeClr val="tx2"/>
                </a:solidFill>
              </a:rPr>
              <a:t>ED:</a:t>
            </a:r>
            <a:r>
              <a:rPr lang="en-US" sz="2400"/>
              <a:t> 53% used herbs, Atlanta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>
                <a:solidFill>
                  <a:schemeClr val="tx2"/>
                </a:solidFill>
              </a:rPr>
              <a:t>IBD</a:t>
            </a:r>
            <a:r>
              <a:rPr lang="en-US" sz="2400"/>
              <a:t>: 41% of kids in Boston, Detroit, London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>
                <a:solidFill>
                  <a:schemeClr val="tx2"/>
                </a:solidFill>
              </a:rPr>
              <a:t>Rheumatology</a:t>
            </a:r>
            <a:r>
              <a:rPr lang="en-US" sz="2400"/>
              <a:t>: 64% of 141 in Toronto, 2003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>
                <a:solidFill>
                  <a:schemeClr val="tx2"/>
                </a:solidFill>
              </a:rPr>
              <a:t>Special needs:</a:t>
            </a:r>
            <a:r>
              <a:rPr lang="en-US" sz="2400"/>
              <a:t> 24% for kids with correctable condition vs. 76% for kids with non-correctable condition</a:t>
            </a:r>
          </a:p>
        </p:txBody>
      </p:sp>
    </p:spTree>
    <p:extLst>
      <p:ext uri="{BB962C8B-B14F-4D97-AF65-F5344CB8AC3E}">
        <p14:creationId xmlns:p14="http://schemas.microsoft.com/office/powerpoint/2010/main" val="51045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>Which CAM therapies most commonly used?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9836" y="2010178"/>
            <a:ext cx="8229600" cy="43735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solidFill>
                  <a:schemeClr val="tx2"/>
                </a:solidFill>
              </a:rPr>
              <a:t>Prayer</a:t>
            </a:r>
            <a:r>
              <a:rPr lang="en-US" sz="2400" dirty="0"/>
              <a:t> – most common, least worrisome to MDs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solidFill>
                  <a:schemeClr val="tx2"/>
                </a:solidFill>
              </a:rPr>
              <a:t>Herbal therapies, vitamins, minerals and other dietary supplements</a:t>
            </a:r>
            <a:r>
              <a:rPr lang="en-US" sz="2400" dirty="0"/>
              <a:t> – most worrisome to MDs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solidFill>
                  <a:schemeClr val="tx2"/>
                </a:solidFill>
              </a:rPr>
              <a:t>Chiropractic</a:t>
            </a:r>
            <a:r>
              <a:rPr lang="en-US" sz="2400" dirty="0"/>
              <a:t> – most common professionally provided to adults; historical competitive threat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solidFill>
                  <a:schemeClr val="tx2"/>
                </a:solidFill>
              </a:rPr>
              <a:t>Massage</a:t>
            </a:r>
            <a:r>
              <a:rPr lang="en-US" sz="2400" dirty="0"/>
              <a:t> – most common professionally provided to kids; often taught to parents or provided informally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solidFill>
                  <a:schemeClr val="tx2"/>
                </a:solidFill>
              </a:rPr>
              <a:t>Homeopathy</a:t>
            </a:r>
            <a:r>
              <a:rPr lang="en-US" sz="2400" dirty="0"/>
              <a:t> – not well enumerated; confusion with herbs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solidFill>
                  <a:schemeClr val="tx2"/>
                </a:solidFill>
              </a:rPr>
              <a:t>Yoga, Tai Chi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solidFill>
                  <a:schemeClr val="tx2"/>
                </a:solidFill>
              </a:rPr>
              <a:t>Acupuncture/acupressure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solidFill>
                  <a:schemeClr val="tx2"/>
                </a:solidFill>
              </a:rPr>
              <a:t>Biofeedback, hypnosis</a:t>
            </a:r>
            <a:r>
              <a:rPr lang="en-US" sz="24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759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>What are pediatricians</a:t>
            </a:r>
            <a:br>
              <a:rPr lang="en-US" sz="4000"/>
            </a:br>
            <a:r>
              <a:rPr lang="en-US" sz="4000"/>
              <a:t> most often asked about CAM?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8600" y="1981200"/>
            <a:ext cx="62484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/>
              <a:t>Herbs, dietary supplements (67%)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/>
              <a:t>Chiropractic (59%)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/>
              <a:t>Nutrition and special diets, vegetarian, macrobiotic diets (46%)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/>
              <a:t>Homeopathy (36%)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/>
              <a:t>Therapeutic exercise, yoga (34%)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/>
              <a:t>Hypnosis, biofeedback or meditation (23%)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/>
              <a:t>Massage or other bodywork (17%) ….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/>
              <a:t>Prayer (13%)</a:t>
            </a:r>
          </a:p>
          <a:p>
            <a:pPr algn="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>
                <a:solidFill>
                  <a:schemeClr val="tx2"/>
                </a:solidFill>
              </a:rPr>
              <a:t>Kemper, O’Connor. Amb Peds, 2004</a:t>
            </a:r>
          </a:p>
        </p:txBody>
      </p:sp>
      <p:pic>
        <p:nvPicPr>
          <p:cNvPr id="32772" name="Picture 4" descr="MCj0397776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43201"/>
            <a:ext cx="19177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11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TCVM Pediatric Food Therapy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RM Clemmons, DVM, PhD , CVA, CVFT, ACVIM (Neurology)</a:t>
            </a:r>
          </a:p>
          <a:p>
            <a:r>
              <a:rPr lang="en-US" dirty="0" smtClean="0"/>
              <a:t>rmc@dog2doc.com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613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Only 40% tell docs about CAM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86200" y="1828800"/>
            <a:ext cx="6781800" cy="4191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/>
              <a:t>“Natural”, not medical; irrelevant , “not important for the doctor to know” 61%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/>
              <a:t>Docs not interested; </a:t>
            </a:r>
            <a:r>
              <a:rPr lang="en-US" sz="2400">
                <a:solidFill>
                  <a:schemeClr val="tx2"/>
                </a:solidFill>
              </a:rPr>
              <a:t>“the doctor never asked”</a:t>
            </a:r>
            <a:r>
              <a:rPr lang="en-US" sz="2400"/>
              <a:t> 60%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/>
              <a:t>“None of the doctor’s business” 31%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/>
              <a:t>“Doctor would not understand” 20%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/>
              <a:t>Cultural practice - embarrassing or private, &lt;20%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/>
              <a:t>Fear of physician reaction (disapproval, abandonment, worse medical care) &lt; 15%</a:t>
            </a:r>
          </a:p>
          <a:p>
            <a:pPr algn="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>
                <a:solidFill>
                  <a:schemeClr val="tx2"/>
                </a:solidFill>
              </a:rPr>
              <a:t>Eisenberg DM, et al. </a:t>
            </a:r>
            <a:r>
              <a:rPr lang="en-US" i="1">
                <a:solidFill>
                  <a:schemeClr val="tx2"/>
                </a:solidFill>
              </a:rPr>
              <a:t>Arch Intern Med</a:t>
            </a:r>
            <a:r>
              <a:rPr lang="en-US">
                <a:solidFill>
                  <a:schemeClr val="tx2"/>
                </a:solidFill>
              </a:rPr>
              <a:t>, 2001; 135: 344-51 </a:t>
            </a:r>
            <a:endParaRPr lang="en-US" sz="3600"/>
          </a:p>
        </p:txBody>
      </p:sp>
      <p:pic>
        <p:nvPicPr>
          <p:cNvPr id="33796" name="Picture 4" descr="MCj0295743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62" y="2703490"/>
            <a:ext cx="20177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9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Pediatric AP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b="1" cap="small" dirty="0"/>
              <a:t>Abdominal Pain</a:t>
            </a:r>
          </a:p>
          <a:p>
            <a:pPr eaLnBrk="1" hangingPunct="1">
              <a:defRPr/>
            </a:pPr>
            <a:r>
              <a:rPr lang="en-US" sz="2800" b="1" cap="small" dirty="0"/>
              <a:t>Anorexia</a:t>
            </a:r>
          </a:p>
          <a:p>
            <a:pPr eaLnBrk="1" hangingPunct="1">
              <a:defRPr/>
            </a:pPr>
            <a:r>
              <a:rPr lang="en-US" sz="2800" b="1" cap="small" dirty="0"/>
              <a:t>Childhood </a:t>
            </a:r>
            <a:r>
              <a:rPr lang="en-US" sz="2800" b="1" cap="small" dirty="0" smtClean="0"/>
              <a:t>Diarrhea</a:t>
            </a:r>
            <a:endParaRPr lang="en-US" sz="1400" b="1" cap="small" dirty="0"/>
          </a:p>
          <a:p>
            <a:pPr eaLnBrk="1" hangingPunct="1">
              <a:defRPr/>
            </a:pPr>
            <a:r>
              <a:rPr lang="en-US" sz="2800" b="1" cap="small" dirty="0" smtClean="0"/>
              <a:t>Cough</a:t>
            </a:r>
            <a:endParaRPr lang="en-US" sz="1400" b="1" cap="small" dirty="0"/>
          </a:p>
          <a:p>
            <a:pPr eaLnBrk="1" hangingPunct="1">
              <a:defRPr/>
            </a:pPr>
            <a:r>
              <a:rPr lang="en-US" sz="2800" b="1" cap="small" dirty="0" smtClean="0"/>
              <a:t>Otitis</a:t>
            </a:r>
          </a:p>
          <a:p>
            <a:pPr eaLnBrk="1" hangingPunct="1">
              <a:defRPr/>
            </a:pPr>
            <a:r>
              <a:rPr lang="en-US" sz="2800" b="1" cap="small" dirty="0" smtClean="0"/>
              <a:t>Icterus </a:t>
            </a:r>
            <a:r>
              <a:rPr lang="en-US" sz="2800" b="1" cap="small" dirty="0" err="1"/>
              <a:t>Neonatorum</a:t>
            </a:r>
            <a:endParaRPr lang="en-US" sz="2800" b="1" cap="small" dirty="0"/>
          </a:p>
          <a:p>
            <a:pPr eaLnBrk="1" hangingPunct="1">
              <a:defRPr/>
            </a:pPr>
            <a:r>
              <a:rPr lang="en-US" sz="2800" b="1" cap="small" dirty="0"/>
              <a:t>Convulsions</a:t>
            </a:r>
          </a:p>
          <a:p>
            <a:pPr eaLnBrk="1" hangingPunct="1">
              <a:defRPr/>
            </a:pPr>
            <a:r>
              <a:rPr lang="en-US" sz="2800" b="1" cap="small" dirty="0"/>
              <a:t>Paralysis</a:t>
            </a:r>
          </a:p>
        </p:txBody>
      </p:sp>
      <p:pic>
        <p:nvPicPr>
          <p:cNvPr id="34820" name="Content Placeholder 5" descr="1861898-3-mare-with-new-born-foal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774826"/>
            <a:ext cx="4038600" cy="4176713"/>
          </a:xfrm>
        </p:spPr>
      </p:pic>
    </p:spTree>
    <p:extLst>
      <p:ext uri="{BB962C8B-B14F-4D97-AF65-F5344CB8AC3E}">
        <p14:creationId xmlns:p14="http://schemas.microsoft.com/office/powerpoint/2010/main" val="147609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Pediatric Colic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/>
              <a:t>Patterns</a:t>
            </a:r>
          </a:p>
          <a:p>
            <a:pPr lvl="4" eaLnBrk="1" hangingPunct="1">
              <a:defRPr/>
            </a:pPr>
            <a:endParaRPr lang="en-US" sz="2000" dirty="0" smtClean="0"/>
          </a:p>
          <a:p>
            <a:pPr lvl="1" eaLnBrk="1" hangingPunct="1">
              <a:defRPr/>
            </a:pPr>
            <a:r>
              <a:rPr lang="en-US" sz="2800" dirty="0" smtClean="0"/>
              <a:t>Cold in the middle-</a:t>
            </a:r>
            <a:r>
              <a:rPr lang="en-US" sz="2800" dirty="0" err="1" smtClean="0"/>
              <a:t>jiao</a:t>
            </a:r>
            <a:r>
              <a:rPr lang="en-US" sz="2800" dirty="0" smtClean="0"/>
              <a:t> </a:t>
            </a:r>
          </a:p>
          <a:p>
            <a:pPr lvl="4" eaLnBrk="1" hangingPunct="1">
              <a:defRPr/>
            </a:pPr>
            <a:endParaRPr lang="en-US" sz="2000" dirty="0" smtClean="0"/>
          </a:p>
          <a:p>
            <a:pPr lvl="1" eaLnBrk="1" hangingPunct="1">
              <a:defRPr/>
            </a:pPr>
            <a:r>
              <a:rPr lang="en-US" sz="2800" dirty="0" smtClean="0"/>
              <a:t>Retention of food </a:t>
            </a:r>
          </a:p>
          <a:p>
            <a:pPr lvl="4" eaLnBrk="1" hangingPunct="1">
              <a:defRPr/>
            </a:pPr>
            <a:endParaRPr lang="en-US" sz="2000" dirty="0" smtClean="0"/>
          </a:p>
          <a:p>
            <a:pPr lvl="1" eaLnBrk="1" hangingPunct="1">
              <a:defRPr/>
            </a:pPr>
            <a:r>
              <a:rPr lang="en-US" sz="2800" dirty="0" smtClean="0"/>
              <a:t>Blood stagnation</a:t>
            </a:r>
          </a:p>
          <a:p>
            <a:pPr lvl="4" eaLnBrk="1" hangingPunct="1">
              <a:defRPr/>
            </a:pPr>
            <a:endParaRPr lang="en-US" sz="2000" dirty="0" smtClean="0"/>
          </a:p>
          <a:p>
            <a:pPr lvl="1" eaLnBrk="1" hangingPunct="1">
              <a:defRPr/>
            </a:pPr>
            <a:r>
              <a:rPr lang="en-US" sz="2800" dirty="0" smtClean="0"/>
              <a:t>Yang deficiency</a:t>
            </a:r>
          </a:p>
        </p:txBody>
      </p:sp>
      <p:pic>
        <p:nvPicPr>
          <p:cNvPr id="35844" name="Content Placeholder 4" descr="equine_expecting04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4941" y="2365419"/>
            <a:ext cx="4154488" cy="3429000"/>
          </a:xfrm>
        </p:spPr>
      </p:pic>
    </p:spTree>
    <p:extLst>
      <p:ext uri="{BB962C8B-B14F-4D97-AF65-F5344CB8AC3E}">
        <p14:creationId xmlns:p14="http://schemas.microsoft.com/office/powerpoint/2010/main" val="336953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>Consequences of Jing Deficiency</a:t>
            </a:r>
          </a:p>
        </p:txBody>
      </p:sp>
      <p:sp>
        <p:nvSpPr>
          <p:cNvPr id="3727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313645" y="1417639"/>
            <a:ext cx="5087155" cy="47085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2400" dirty="0"/>
              <a:t>Leads to disease of organs</a:t>
            </a:r>
          </a:p>
          <a:p>
            <a:pPr lvl="1" eaLnBrk="1" hangingPunct="1">
              <a:defRPr/>
            </a:pPr>
            <a:r>
              <a:rPr lang="en-US" sz="2000" dirty="0"/>
              <a:t>Heart</a:t>
            </a:r>
          </a:p>
          <a:p>
            <a:pPr lvl="1" eaLnBrk="1" hangingPunct="1">
              <a:defRPr/>
            </a:pPr>
            <a:r>
              <a:rPr lang="en-US" sz="2000" dirty="0"/>
              <a:t>GI tact</a:t>
            </a:r>
          </a:p>
          <a:p>
            <a:pPr lvl="1" eaLnBrk="1" hangingPunct="1">
              <a:defRPr/>
            </a:pPr>
            <a:r>
              <a:rPr lang="en-US" sz="2000" dirty="0"/>
              <a:t>Lung</a:t>
            </a:r>
          </a:p>
          <a:p>
            <a:pPr lvl="1" eaLnBrk="1" hangingPunct="1">
              <a:defRPr/>
            </a:pPr>
            <a:r>
              <a:rPr lang="en-US" sz="2000" dirty="0"/>
              <a:t>Kidney</a:t>
            </a:r>
          </a:p>
          <a:p>
            <a:pPr lvl="1" eaLnBrk="1" hangingPunct="1">
              <a:defRPr/>
            </a:pPr>
            <a:r>
              <a:rPr lang="en-US" sz="2000" dirty="0"/>
              <a:t>Liver</a:t>
            </a:r>
          </a:p>
          <a:p>
            <a:pPr lvl="4" eaLnBrk="1" hangingPunct="1">
              <a:defRPr/>
            </a:pPr>
            <a:endParaRPr lang="en-US" sz="1600" dirty="0"/>
          </a:p>
          <a:p>
            <a:pPr eaLnBrk="1" hangingPunct="1">
              <a:defRPr/>
            </a:pPr>
            <a:r>
              <a:rPr lang="en-US" sz="2400" dirty="0"/>
              <a:t>Severe disease</a:t>
            </a:r>
          </a:p>
          <a:p>
            <a:pPr lvl="1" eaLnBrk="1" hangingPunct="1">
              <a:defRPr/>
            </a:pPr>
            <a:r>
              <a:rPr lang="en-US" sz="2000" dirty="0"/>
              <a:t>Early affects</a:t>
            </a:r>
          </a:p>
          <a:p>
            <a:pPr lvl="4" eaLnBrk="1" hangingPunct="1">
              <a:defRPr/>
            </a:pPr>
            <a:endParaRPr lang="en-US" sz="1600" dirty="0"/>
          </a:p>
          <a:p>
            <a:pPr eaLnBrk="1" hangingPunct="1">
              <a:defRPr/>
            </a:pPr>
            <a:r>
              <a:rPr lang="en-US" sz="2400" dirty="0"/>
              <a:t>Mild disease</a:t>
            </a:r>
          </a:p>
          <a:p>
            <a:pPr lvl="1" eaLnBrk="1" hangingPunct="1">
              <a:defRPr/>
            </a:pPr>
            <a:r>
              <a:rPr lang="en-US" sz="2000" dirty="0"/>
              <a:t>Later effect</a:t>
            </a:r>
          </a:p>
        </p:txBody>
      </p:sp>
      <p:pic>
        <p:nvPicPr>
          <p:cNvPr id="36868" name="Picture 7" descr="5 elemen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7955" y="1522676"/>
            <a:ext cx="3567290" cy="47837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57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811214"/>
            <a:ext cx="8229600" cy="6064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Chance</a:t>
            </a:r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1" y="2103438"/>
            <a:ext cx="4633913" cy="38544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/>
              <a:t>8 month M Lhasa apso</a:t>
            </a:r>
          </a:p>
          <a:p>
            <a:pPr lvl="4" eaLnBrk="1" hangingPunct="1">
              <a:defRPr/>
            </a:pPr>
            <a:endParaRPr lang="en-US" sz="1800"/>
          </a:p>
          <a:p>
            <a:pPr eaLnBrk="1" hangingPunct="1">
              <a:defRPr/>
            </a:pPr>
            <a:r>
              <a:rPr lang="en-US" sz="2800"/>
              <a:t>Seizures for 1 month</a:t>
            </a:r>
          </a:p>
          <a:p>
            <a:pPr lvl="4" eaLnBrk="1" hangingPunct="1">
              <a:defRPr/>
            </a:pPr>
            <a:endParaRPr lang="en-US" sz="1800"/>
          </a:p>
          <a:p>
            <a:pPr eaLnBrk="1" hangingPunct="1">
              <a:defRPr/>
            </a:pPr>
            <a:r>
              <a:rPr lang="en-US" sz="2800"/>
              <a:t>Tongue: red purple</a:t>
            </a:r>
          </a:p>
          <a:p>
            <a:pPr lvl="4" eaLnBrk="1" hangingPunct="1">
              <a:defRPr/>
            </a:pPr>
            <a:endParaRPr lang="en-US" sz="1800"/>
          </a:p>
          <a:p>
            <a:pPr eaLnBrk="1" hangingPunct="1">
              <a:defRPr/>
            </a:pPr>
            <a:r>
              <a:rPr lang="en-US" sz="2800"/>
              <a:t>Pulse: deep &amp; weak</a:t>
            </a:r>
          </a:p>
        </p:txBody>
      </p:sp>
      <p:pic>
        <p:nvPicPr>
          <p:cNvPr id="37892" name="Picture 4" descr="puppy_mill_kamloops_all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2387" y="1878807"/>
            <a:ext cx="2817813" cy="3603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6405" name="Text Box 5"/>
          <p:cNvSpPr txBox="1">
            <a:spLocks noChangeArrowheads="1"/>
          </p:cNvSpPr>
          <p:nvPr/>
        </p:nvSpPr>
        <p:spPr bwMode="auto">
          <a:xfrm>
            <a:off x="7398400" y="5637213"/>
            <a:ext cx="29718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Di Tan Tang and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Epimedium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Powder</a:t>
            </a:r>
          </a:p>
        </p:txBody>
      </p:sp>
    </p:spTree>
    <p:extLst>
      <p:ext uri="{BB962C8B-B14F-4D97-AF65-F5344CB8AC3E}">
        <p14:creationId xmlns:p14="http://schemas.microsoft.com/office/powerpoint/2010/main" val="3697805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40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27170" y="70906"/>
            <a:ext cx="9404723" cy="140053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dirty="0" smtClean="0"/>
              <a:t>Kidney Jing Deficiency</a:t>
            </a:r>
          </a:p>
        </p:txBody>
      </p:sp>
      <p:grpSp>
        <p:nvGrpSpPr>
          <p:cNvPr id="38915" name="Group 18"/>
          <p:cNvGrpSpPr>
            <a:grpSpLocks/>
          </p:cNvGrpSpPr>
          <p:nvPr/>
        </p:nvGrpSpPr>
        <p:grpSpPr bwMode="auto">
          <a:xfrm>
            <a:off x="3733800" y="2209801"/>
            <a:ext cx="5334000" cy="4100513"/>
            <a:chOff x="1584" y="1392"/>
            <a:chExt cx="3360" cy="2583"/>
          </a:xfrm>
        </p:grpSpPr>
        <p:sp>
          <p:nvSpPr>
            <p:cNvPr id="480259" name="Text Box 3"/>
            <p:cNvSpPr txBox="1">
              <a:spLocks noChangeArrowheads="1"/>
            </p:cNvSpPr>
            <p:nvPr/>
          </p:nvSpPr>
          <p:spPr bwMode="auto">
            <a:xfrm>
              <a:off x="2256" y="1392"/>
              <a:ext cx="18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Kidney Jing Deficiency</a:t>
              </a:r>
            </a:p>
          </p:txBody>
        </p:sp>
        <p:sp>
          <p:nvSpPr>
            <p:cNvPr id="480260" name="Text Box 4"/>
            <p:cNvSpPr txBox="1">
              <a:spLocks noChangeArrowheads="1"/>
            </p:cNvSpPr>
            <p:nvPr/>
          </p:nvSpPr>
          <p:spPr bwMode="auto">
            <a:xfrm>
              <a:off x="2064" y="2784"/>
              <a:ext cx="217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Fails to Nourish Jin (sinews)</a:t>
              </a:r>
            </a:p>
          </p:txBody>
        </p:sp>
        <p:sp>
          <p:nvSpPr>
            <p:cNvPr id="480261" name="Text Box 5"/>
            <p:cNvSpPr txBox="1">
              <a:spLocks noChangeArrowheads="1"/>
            </p:cNvSpPr>
            <p:nvPr/>
          </p:nvSpPr>
          <p:spPr bwMode="auto">
            <a:xfrm>
              <a:off x="1584" y="1872"/>
              <a:ext cx="13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Blood Deficiency</a:t>
              </a:r>
            </a:p>
          </p:txBody>
        </p:sp>
        <p:sp>
          <p:nvSpPr>
            <p:cNvPr id="480262" name="Text Box 6"/>
            <p:cNvSpPr txBox="1">
              <a:spLocks noChangeArrowheads="1"/>
            </p:cNvSpPr>
            <p:nvPr/>
          </p:nvSpPr>
          <p:spPr bwMode="auto">
            <a:xfrm>
              <a:off x="2400" y="3264"/>
              <a:ext cx="12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Internal Wind</a:t>
              </a:r>
            </a:p>
          </p:txBody>
        </p:sp>
        <p:sp>
          <p:nvSpPr>
            <p:cNvPr id="480263" name="Text Box 7"/>
            <p:cNvSpPr txBox="1">
              <a:spLocks noChangeArrowheads="1"/>
            </p:cNvSpPr>
            <p:nvPr/>
          </p:nvSpPr>
          <p:spPr bwMode="auto">
            <a:xfrm>
              <a:off x="2592" y="3744"/>
              <a:ext cx="8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Seizures</a:t>
              </a:r>
            </a:p>
          </p:txBody>
        </p:sp>
        <p:sp>
          <p:nvSpPr>
            <p:cNvPr id="38921" name="Line 8"/>
            <p:cNvSpPr>
              <a:spLocks noChangeShapeType="1"/>
            </p:cNvSpPr>
            <p:nvPr/>
          </p:nvSpPr>
          <p:spPr bwMode="auto">
            <a:xfrm flipH="1">
              <a:off x="2592" y="1632"/>
              <a:ext cx="432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922" name="Line 9"/>
            <p:cNvSpPr>
              <a:spLocks noChangeShapeType="1"/>
            </p:cNvSpPr>
            <p:nvPr/>
          </p:nvSpPr>
          <p:spPr bwMode="auto">
            <a:xfrm>
              <a:off x="2976" y="3504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923" name="Line 10"/>
            <p:cNvSpPr>
              <a:spLocks noChangeShapeType="1"/>
            </p:cNvSpPr>
            <p:nvPr/>
          </p:nvSpPr>
          <p:spPr bwMode="auto">
            <a:xfrm>
              <a:off x="2976" y="3024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924" name="Line 11"/>
            <p:cNvSpPr>
              <a:spLocks noChangeShapeType="1"/>
            </p:cNvSpPr>
            <p:nvPr/>
          </p:nvSpPr>
          <p:spPr bwMode="auto">
            <a:xfrm>
              <a:off x="2976" y="2640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0268" name="Text Box 12"/>
            <p:cNvSpPr txBox="1">
              <a:spLocks noChangeArrowheads="1"/>
            </p:cNvSpPr>
            <p:nvPr/>
          </p:nvSpPr>
          <p:spPr bwMode="auto">
            <a:xfrm>
              <a:off x="3264" y="1872"/>
              <a:ext cx="16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Kidney Yin Deficiency</a:t>
              </a:r>
            </a:p>
          </p:txBody>
        </p:sp>
        <p:sp>
          <p:nvSpPr>
            <p:cNvPr id="38926" name="Line 13"/>
            <p:cNvSpPr>
              <a:spLocks noChangeShapeType="1"/>
            </p:cNvSpPr>
            <p:nvPr/>
          </p:nvSpPr>
          <p:spPr bwMode="auto">
            <a:xfrm>
              <a:off x="3024" y="1632"/>
              <a:ext cx="48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927" name="Line 14"/>
            <p:cNvSpPr>
              <a:spLocks noChangeShapeType="1"/>
            </p:cNvSpPr>
            <p:nvPr/>
          </p:nvSpPr>
          <p:spPr bwMode="auto">
            <a:xfrm>
              <a:off x="2304" y="2112"/>
              <a:ext cx="672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928" name="Line 15"/>
            <p:cNvSpPr>
              <a:spLocks noChangeShapeType="1"/>
            </p:cNvSpPr>
            <p:nvPr/>
          </p:nvSpPr>
          <p:spPr bwMode="auto">
            <a:xfrm flipH="1">
              <a:off x="2976" y="2112"/>
              <a:ext cx="624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929" name="Line 16"/>
            <p:cNvSpPr>
              <a:spLocks noChangeShapeType="1"/>
            </p:cNvSpPr>
            <p:nvPr/>
          </p:nvSpPr>
          <p:spPr bwMode="auto">
            <a:xfrm>
              <a:off x="2976" y="2208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0273" name="Text Box 17"/>
            <p:cNvSpPr txBox="1">
              <a:spLocks noChangeArrowheads="1"/>
            </p:cNvSpPr>
            <p:nvPr/>
          </p:nvSpPr>
          <p:spPr bwMode="auto">
            <a:xfrm>
              <a:off x="2304" y="2400"/>
              <a:ext cx="16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Liver Yin Deficiency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4249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53921" y="347575"/>
            <a:ext cx="8229600" cy="6064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Kidney Jing Deficiency</a:t>
            </a:r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58345" y="1442434"/>
            <a:ext cx="4458282" cy="4653566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/>
              <a:t>Hz: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/>
              <a:t>Seizures &lt; 1 year of age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/>
              <a:t>Dry nose &amp; mouth</a:t>
            </a:r>
          </a:p>
          <a:p>
            <a:pPr lvl="4" eaLnBrk="1" hangingPunct="1">
              <a:lnSpc>
                <a:spcPct val="80000"/>
              </a:lnSpc>
              <a:defRPr/>
            </a:pPr>
            <a:endParaRPr lang="en-US" sz="160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/>
              <a:t>Tongue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/>
              <a:t>Pale or red</a:t>
            </a:r>
          </a:p>
          <a:p>
            <a:pPr lvl="4" eaLnBrk="1" hangingPunct="1">
              <a:lnSpc>
                <a:spcPct val="80000"/>
              </a:lnSpc>
              <a:defRPr/>
            </a:pPr>
            <a:endParaRPr lang="en-US" sz="160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/>
              <a:t>Pulse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/>
              <a:t>Weak &amp; thready</a:t>
            </a:r>
          </a:p>
          <a:p>
            <a:pPr lvl="4" eaLnBrk="1" hangingPunct="1">
              <a:lnSpc>
                <a:spcPct val="80000"/>
              </a:lnSpc>
              <a:defRPr/>
            </a:pPr>
            <a:endParaRPr lang="en-US" sz="160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/>
              <a:t>Rx Principle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800"/>
              <a:t>extinguish the wind and astringe or nourish the kidney jing</a:t>
            </a:r>
          </a:p>
        </p:txBody>
      </p:sp>
      <p:sp>
        <p:nvSpPr>
          <p:cNvPr id="4823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752520" y="1442434"/>
            <a:ext cx="4458282" cy="4653566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/>
              <a:t>AP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/>
              <a:t>KID-3, BL-23, SP-6, GV-20, ST-36, HT-7, GB-20, An Shen, Da Feng Men</a:t>
            </a:r>
          </a:p>
          <a:p>
            <a:pPr lvl="4" eaLnBrk="1" hangingPunct="1">
              <a:lnSpc>
                <a:spcPct val="80000"/>
              </a:lnSpc>
              <a:defRPr/>
            </a:pPr>
            <a:endParaRPr lang="en-US" sz="160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/>
              <a:t>TCM Herbal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i="1"/>
              <a:t>Di Tan Tang </a:t>
            </a:r>
            <a:r>
              <a:rPr lang="en-US" sz="2000"/>
              <a:t>and</a:t>
            </a:r>
            <a:r>
              <a:rPr lang="en-US" sz="2000" i="1"/>
              <a:t> Epimedium Powder</a:t>
            </a:r>
          </a:p>
        </p:txBody>
      </p:sp>
    </p:spTree>
    <p:extLst>
      <p:ext uri="{BB962C8B-B14F-4D97-AF65-F5344CB8AC3E}">
        <p14:creationId xmlns:p14="http://schemas.microsoft.com/office/powerpoint/2010/main" val="3523194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741" y="450606"/>
            <a:ext cx="8229600" cy="6064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Epimedium</a:t>
            </a:r>
            <a:r>
              <a:rPr lang="en-US" dirty="0" smtClean="0"/>
              <a:t> Powder </a:t>
            </a:r>
          </a:p>
        </p:txBody>
      </p:sp>
      <p:sp>
        <p:nvSpPr>
          <p:cNvPr id="484355" name="Text Box 3"/>
          <p:cNvSpPr txBox="1">
            <a:spLocks noChangeArrowheads="1"/>
          </p:cNvSpPr>
          <p:nvPr/>
        </p:nvSpPr>
        <p:spPr bwMode="auto">
          <a:xfrm>
            <a:off x="2086377" y="1824507"/>
            <a:ext cx="76962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554163">
              <a:tabLst>
                <a:tab pos="1311275" algn="l"/>
                <a:tab pos="2911475" algn="l"/>
              </a:tabLst>
              <a:defRPr/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Epimedium 	</a:t>
            </a:r>
            <a:r>
              <a:rPr lang="en-US" sz="1600" b="1" i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Yin Yang Huo 	</a:t>
            </a: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Tonify Kid Yang/Jing, Promote Sexual Desire </a:t>
            </a:r>
          </a:p>
          <a:p>
            <a:pPr defTabSz="1554163">
              <a:tabLst>
                <a:tab pos="1311275" algn="l"/>
                <a:tab pos="2911475" algn="l"/>
              </a:tabLst>
              <a:defRPr/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Cuscuta 	</a:t>
            </a:r>
            <a:r>
              <a:rPr lang="en-US" sz="1600" b="1" i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Tu Si Zi 	</a:t>
            </a: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Tonify Kid Yang, Jing &amp; Yin </a:t>
            </a:r>
          </a:p>
          <a:p>
            <a:pPr defTabSz="1554163">
              <a:tabLst>
                <a:tab pos="1311275" algn="l"/>
                <a:tab pos="2911475" algn="l"/>
              </a:tabLst>
              <a:defRPr/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Cistache 	</a:t>
            </a:r>
            <a:r>
              <a:rPr lang="en-US" sz="1600" b="1" i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Rou Cong Rong	</a:t>
            </a: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Tonify Kid Yang &amp; Yin </a:t>
            </a:r>
          </a:p>
          <a:p>
            <a:pPr defTabSz="1554163">
              <a:tabLst>
                <a:tab pos="1311275" algn="l"/>
                <a:tab pos="2911475" algn="l"/>
              </a:tabLst>
              <a:defRPr/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Paeonia 	</a:t>
            </a:r>
            <a:r>
              <a:rPr lang="en-US" sz="1600" b="1" i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Bai Shao Yao 	</a:t>
            </a: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Nourish Liver Yin &amp; Blood </a:t>
            </a:r>
          </a:p>
          <a:p>
            <a:pPr defTabSz="1554163">
              <a:tabLst>
                <a:tab pos="1311275" algn="l"/>
                <a:tab pos="2911475" algn="l"/>
              </a:tabLst>
              <a:defRPr/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Polygonum 	</a:t>
            </a:r>
            <a:r>
              <a:rPr lang="en-US" sz="1600" b="1" i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He Shou Wu 	</a:t>
            </a: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Nourish Blood &amp; Jing, Benefit Hair </a:t>
            </a:r>
          </a:p>
          <a:p>
            <a:pPr defTabSz="1554163">
              <a:tabLst>
                <a:tab pos="1311275" algn="l"/>
                <a:tab pos="2911475" algn="l"/>
              </a:tabLst>
              <a:defRPr/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Actinolite 	</a:t>
            </a:r>
            <a:r>
              <a:rPr lang="en-US" sz="1600" b="1" i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Yang Qi Shi 	</a:t>
            </a: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Tonify Kid Yang </a:t>
            </a:r>
          </a:p>
          <a:p>
            <a:pPr defTabSz="1554163">
              <a:tabLst>
                <a:tab pos="1311275" algn="l"/>
                <a:tab pos="2911475" algn="l"/>
              </a:tabLst>
              <a:defRPr/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Cynomorium 	</a:t>
            </a:r>
            <a:r>
              <a:rPr lang="en-US" sz="1600" b="1" i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Suo Yang 	</a:t>
            </a: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Tonify Kid Yang </a:t>
            </a:r>
          </a:p>
          <a:p>
            <a:pPr defTabSz="1554163">
              <a:tabLst>
                <a:tab pos="1311275" algn="l"/>
                <a:tab pos="2911475" algn="l"/>
              </a:tabLst>
              <a:defRPr/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Psoralea 	</a:t>
            </a:r>
            <a:r>
              <a:rPr lang="en-US" sz="1600" b="1" i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Bu Gu Zhi 	</a:t>
            </a: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Tonify Kid Yang &amp; Strengthen Bones </a:t>
            </a:r>
          </a:p>
          <a:p>
            <a:pPr defTabSz="1554163">
              <a:tabLst>
                <a:tab pos="1311275" algn="l"/>
                <a:tab pos="2911475" algn="l"/>
              </a:tabLst>
              <a:defRPr/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Dipsacus 	</a:t>
            </a:r>
            <a:r>
              <a:rPr lang="en-US" sz="1600" b="1" i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Xu Duan 	</a:t>
            </a: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Tonify Kid Yang &amp; Promote Fracture Healing </a:t>
            </a:r>
          </a:p>
          <a:p>
            <a:pPr defTabSz="1554163">
              <a:tabLst>
                <a:tab pos="1311275" algn="l"/>
                <a:tab pos="2911475" algn="l"/>
              </a:tabLst>
              <a:defRPr/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Lycium 	</a:t>
            </a:r>
            <a:r>
              <a:rPr lang="en-US" sz="1600" b="1" i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Gou Qi Zi 	</a:t>
            </a: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Nourish Liver Yin, Benefit Eyes </a:t>
            </a:r>
          </a:p>
          <a:p>
            <a:pPr defTabSz="1554163">
              <a:tabLst>
                <a:tab pos="1311275" algn="l"/>
                <a:tab pos="2911475" algn="l"/>
              </a:tabLst>
              <a:defRPr/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Condonopsis 	</a:t>
            </a:r>
            <a:r>
              <a:rPr lang="en-US" sz="1600" b="1" i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Dang Shen 	</a:t>
            </a: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Tonify Qi </a:t>
            </a:r>
          </a:p>
          <a:p>
            <a:pPr defTabSz="1554163">
              <a:tabLst>
                <a:tab pos="1311275" algn="l"/>
                <a:tab pos="2911475" algn="l"/>
              </a:tabLst>
              <a:defRPr/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Astragalus 	</a:t>
            </a:r>
            <a:r>
              <a:rPr lang="en-US" sz="1600" b="1" i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Huang Qi 	</a:t>
            </a: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Tonify Qi </a:t>
            </a:r>
          </a:p>
          <a:p>
            <a:pPr defTabSz="1554163">
              <a:tabLst>
                <a:tab pos="1311275" algn="l"/>
                <a:tab pos="2911475" algn="l"/>
              </a:tabLst>
              <a:defRPr/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Rehmannia 	</a:t>
            </a:r>
            <a:r>
              <a:rPr lang="en-US" sz="1600" b="1" i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Shu Di Huang 	</a:t>
            </a: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Nourish Kid Yin &amp; Jing</a:t>
            </a:r>
            <a:r>
              <a:rPr lang="en-US" sz="1600" b="1" i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endParaRPr lang="en-US" sz="16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defTabSz="1554163">
              <a:tabLst>
                <a:tab pos="1311275" algn="l"/>
                <a:tab pos="2911475" algn="l"/>
              </a:tabLst>
              <a:defRPr/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Angelica 	</a:t>
            </a:r>
            <a:r>
              <a:rPr lang="en-US" sz="1600" b="1" i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Dang Gui 	</a:t>
            </a: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Nourish Blood </a:t>
            </a:r>
          </a:p>
          <a:p>
            <a:pPr defTabSz="1554163">
              <a:tabLst>
                <a:tab pos="1311275" algn="l"/>
                <a:tab pos="2911475" algn="l"/>
              </a:tabLst>
              <a:defRPr/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Ophiopogon 	</a:t>
            </a:r>
            <a:r>
              <a:rPr lang="en-US" sz="1600" b="1" i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Mai Men Dong 	</a:t>
            </a: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Moisten &amp; Nourish Yin </a:t>
            </a:r>
          </a:p>
          <a:p>
            <a:pPr defTabSz="1554163">
              <a:tabLst>
                <a:tab pos="1311275" algn="l"/>
                <a:tab pos="2911475" algn="l"/>
              </a:tabLst>
              <a:defRPr/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Scrophularia 	</a:t>
            </a:r>
            <a:r>
              <a:rPr lang="en-US" sz="1600" b="1" i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Xuan Shen 	</a:t>
            </a: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Cool Blood &amp; Clear Heat </a:t>
            </a:r>
          </a:p>
          <a:p>
            <a:pPr defTabSz="1554163">
              <a:tabLst>
                <a:tab pos="1311275" algn="l"/>
                <a:tab pos="2911475" algn="l"/>
              </a:tabLst>
              <a:defRPr/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Citrus 	</a:t>
            </a:r>
            <a:r>
              <a:rPr lang="en-US" sz="1600" b="1" i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Chen Pi 	</a:t>
            </a: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Move Qi &amp; Relieve Pain </a:t>
            </a:r>
          </a:p>
        </p:txBody>
      </p:sp>
    </p:spTree>
    <p:extLst>
      <p:ext uri="{BB962C8B-B14F-4D97-AF65-F5344CB8AC3E}">
        <p14:creationId xmlns:p14="http://schemas.microsoft.com/office/powerpoint/2010/main" val="1565547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Jocko</a:t>
            </a:r>
          </a:p>
        </p:txBody>
      </p:sp>
      <p:pic>
        <p:nvPicPr>
          <p:cNvPr id="41987" name="Picture 7" descr="SANY0115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1" t="18082" r="20755" b="29088"/>
          <a:stretch>
            <a:fillRect/>
          </a:stretch>
        </p:blipFill>
        <p:spPr>
          <a:xfrm>
            <a:off x="1752600" y="2057401"/>
            <a:ext cx="3886200" cy="3400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9112" name="SANY0111.avi">
            <a:hlinkClick r:id="" action="ppaction://media"/>
          </p:cNvPr>
          <p:cNvPicPr>
            <a:picLocks noGrp="1" noChangeAspect="1" noChangeArrowheads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2057401"/>
            <a:ext cx="4533900" cy="3400425"/>
          </a:xfrm>
        </p:spPr>
      </p:pic>
    </p:spTree>
    <p:extLst>
      <p:ext uri="{BB962C8B-B14F-4D97-AF65-F5344CB8AC3E}">
        <p14:creationId xmlns:p14="http://schemas.microsoft.com/office/powerpoint/2010/main" val="187762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8" fill="hold"/>
                                        <p:tgtEl>
                                          <p:spTgt spid="559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591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9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59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911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Jocko</a:t>
            </a:r>
          </a:p>
        </p:txBody>
      </p:sp>
      <p:sp>
        <p:nvSpPr>
          <p:cNvPr id="5621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0"/>
            <a:ext cx="4191000" cy="4876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/>
              <a:t>Problem List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/>
              <a:t>Shen Disturbance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/>
              <a:t>Hydrocephalus</a:t>
            </a:r>
          </a:p>
          <a:p>
            <a:pPr lvl="2">
              <a:lnSpc>
                <a:spcPct val="90000"/>
              </a:lnSpc>
              <a:defRPr/>
            </a:pPr>
            <a:r>
              <a:rPr lang="en-US" sz="1800"/>
              <a:t>Confirmed ultrasound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/>
              <a:t>Hepatoencephalopathy</a:t>
            </a:r>
          </a:p>
          <a:p>
            <a:pPr lvl="2">
              <a:lnSpc>
                <a:spcPct val="90000"/>
              </a:lnSpc>
              <a:defRPr/>
            </a:pPr>
            <a:r>
              <a:rPr lang="en-US" sz="1800"/>
              <a:t>Confirmed BW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/>
              <a:t>Overall poor development</a:t>
            </a:r>
          </a:p>
          <a:p>
            <a:pPr lvl="4">
              <a:lnSpc>
                <a:spcPct val="90000"/>
              </a:lnSpc>
              <a:defRPr/>
            </a:pPr>
            <a:endParaRPr lang="en-US" sz="1600"/>
          </a:p>
          <a:p>
            <a:pPr>
              <a:lnSpc>
                <a:spcPct val="90000"/>
              </a:lnSpc>
              <a:defRPr/>
            </a:pPr>
            <a:r>
              <a:rPr lang="en-US" sz="2400"/>
              <a:t>TCVM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/>
              <a:t>Tongue </a:t>
            </a:r>
          </a:p>
          <a:p>
            <a:pPr lvl="2">
              <a:lnSpc>
                <a:spcPct val="90000"/>
              </a:lnSpc>
              <a:defRPr/>
            </a:pPr>
            <a:r>
              <a:rPr lang="en-US" sz="1800"/>
              <a:t>thin-red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/>
              <a:t>Pulses</a:t>
            </a:r>
          </a:p>
          <a:p>
            <a:pPr lvl="2">
              <a:lnSpc>
                <a:spcPct val="90000"/>
              </a:lnSpc>
              <a:defRPr/>
            </a:pPr>
            <a:r>
              <a:rPr lang="en-US" sz="1800"/>
              <a:t>Deep, weak fast particularly on right side</a:t>
            </a:r>
          </a:p>
        </p:txBody>
      </p:sp>
      <p:sp>
        <p:nvSpPr>
          <p:cNvPr id="56218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248400" y="1600201"/>
            <a:ext cx="3962400" cy="4525963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400"/>
              <a:t>Diagnosis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/>
              <a:t>Jing Deficiency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/>
              <a:t>Yin deficient</a:t>
            </a:r>
          </a:p>
          <a:p>
            <a:pPr lvl="4">
              <a:lnSpc>
                <a:spcPct val="90000"/>
              </a:lnSpc>
              <a:defRPr/>
            </a:pPr>
            <a:endParaRPr lang="en-US" sz="1600"/>
          </a:p>
          <a:p>
            <a:pPr>
              <a:lnSpc>
                <a:spcPct val="90000"/>
              </a:lnSpc>
              <a:defRPr/>
            </a:pPr>
            <a:r>
              <a:rPr lang="en-US" sz="2400"/>
              <a:t>Treatment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/>
              <a:t>Hydrocephalus formula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/>
              <a:t>Liu Wei Di Huang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/>
              <a:t>Epimedium powder</a:t>
            </a:r>
          </a:p>
        </p:txBody>
      </p:sp>
    </p:spTree>
    <p:extLst>
      <p:ext uri="{BB962C8B-B14F-4D97-AF65-F5344CB8AC3E}">
        <p14:creationId xmlns:p14="http://schemas.microsoft.com/office/powerpoint/2010/main" val="333245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190" y="708339"/>
            <a:ext cx="9418788" cy="5681728"/>
          </a:xfrm>
        </p:spPr>
        <p:txBody>
          <a:bodyPr>
            <a:normAutofit lnSpcReduction="10000"/>
          </a:bodyPr>
          <a:lstStyle/>
          <a:p>
            <a:pPr marL="12065" marR="5080" indent="0">
              <a:lnSpc>
                <a:spcPct val="90200"/>
              </a:lnSpc>
              <a:buNone/>
            </a:pPr>
            <a:r>
              <a:rPr lang="en-US" sz="3600" spc="5" dirty="0">
                <a:latin typeface="Engravers MT"/>
                <a:cs typeface="Engravers MT"/>
              </a:rPr>
              <a:t>“Th</a:t>
            </a:r>
            <a:r>
              <a:rPr lang="en-US" sz="3600" dirty="0">
                <a:latin typeface="Engravers MT"/>
                <a:cs typeface="Engravers MT"/>
              </a:rPr>
              <a:t>e</a:t>
            </a:r>
            <a:r>
              <a:rPr lang="en-US" sz="3600" spc="-10" dirty="0">
                <a:latin typeface="Engravers MT"/>
                <a:cs typeface="Engravers MT"/>
              </a:rPr>
              <a:t> </a:t>
            </a:r>
            <a:r>
              <a:rPr lang="en-US" sz="3600" spc="5" dirty="0">
                <a:latin typeface="Engravers MT"/>
                <a:cs typeface="Engravers MT"/>
              </a:rPr>
              <a:t>bod</a:t>
            </a:r>
            <a:r>
              <a:rPr lang="en-US" sz="3600" dirty="0">
                <a:latin typeface="Engravers MT"/>
                <a:cs typeface="Engravers MT"/>
              </a:rPr>
              <a:t>y</a:t>
            </a:r>
            <a:r>
              <a:rPr lang="en-US" sz="3600" spc="-20" dirty="0">
                <a:latin typeface="Engravers MT"/>
                <a:cs typeface="Engravers MT"/>
              </a:rPr>
              <a:t> </a:t>
            </a:r>
            <a:r>
              <a:rPr lang="en-US" sz="3600" spc="5" dirty="0">
                <a:latin typeface="Engravers MT"/>
                <a:cs typeface="Engravers MT"/>
              </a:rPr>
              <a:t>i</a:t>
            </a:r>
            <a:r>
              <a:rPr lang="en-US" sz="3600" dirty="0">
                <a:latin typeface="Engravers MT"/>
                <a:cs typeface="Engravers MT"/>
              </a:rPr>
              <a:t>s</a:t>
            </a:r>
            <a:r>
              <a:rPr lang="en-US" sz="3600" spc="5" dirty="0">
                <a:latin typeface="Engravers MT"/>
                <a:cs typeface="Engravers MT"/>
              </a:rPr>
              <a:t> th</a:t>
            </a:r>
            <a:r>
              <a:rPr lang="en-US" sz="3600" dirty="0">
                <a:latin typeface="Engravers MT"/>
                <a:cs typeface="Engravers MT"/>
              </a:rPr>
              <a:t>e</a:t>
            </a:r>
            <a:r>
              <a:rPr lang="en-US" sz="3600" spc="-10" dirty="0">
                <a:latin typeface="Engravers MT"/>
                <a:cs typeface="Engravers MT"/>
              </a:rPr>
              <a:t> </a:t>
            </a:r>
            <a:r>
              <a:rPr lang="en-US" sz="3600" spc="5" dirty="0">
                <a:latin typeface="Engravers MT"/>
                <a:cs typeface="Engravers MT"/>
              </a:rPr>
              <a:t>templ</a:t>
            </a:r>
            <a:r>
              <a:rPr lang="en-US" sz="3600" dirty="0">
                <a:latin typeface="Engravers MT"/>
                <a:cs typeface="Engravers MT"/>
              </a:rPr>
              <a:t>e</a:t>
            </a:r>
            <a:r>
              <a:rPr lang="en-US" sz="3600" spc="-10" dirty="0">
                <a:latin typeface="Engravers MT"/>
                <a:cs typeface="Engravers MT"/>
              </a:rPr>
              <a:t> </a:t>
            </a:r>
            <a:r>
              <a:rPr lang="en-US" sz="3600" spc="5" dirty="0">
                <a:latin typeface="Engravers MT"/>
                <a:cs typeface="Engravers MT"/>
              </a:rPr>
              <a:t>of life</a:t>
            </a:r>
            <a:r>
              <a:rPr lang="en-US" sz="3600" dirty="0">
                <a:latin typeface="Engravers MT"/>
                <a:cs typeface="Engravers MT"/>
              </a:rPr>
              <a:t>.</a:t>
            </a:r>
            <a:r>
              <a:rPr lang="en-US" sz="3600" spc="-15" dirty="0">
                <a:latin typeface="Engravers MT"/>
                <a:cs typeface="Engravers MT"/>
              </a:rPr>
              <a:t> </a:t>
            </a:r>
            <a:endParaRPr lang="en-US" sz="3600" spc="-15" dirty="0" smtClean="0">
              <a:latin typeface="Engravers MT"/>
              <a:cs typeface="Engravers MT"/>
            </a:endParaRPr>
          </a:p>
          <a:p>
            <a:pPr marL="12065" marR="5080" indent="0">
              <a:lnSpc>
                <a:spcPct val="90200"/>
              </a:lnSpc>
              <a:buNone/>
            </a:pPr>
            <a:r>
              <a:rPr lang="en-US" sz="3600" spc="5" dirty="0" smtClean="0">
                <a:latin typeface="Engravers MT"/>
                <a:cs typeface="Engravers MT"/>
              </a:rPr>
              <a:t>Energ</a:t>
            </a:r>
            <a:r>
              <a:rPr lang="en-US" sz="3600" dirty="0" smtClean="0">
                <a:latin typeface="Engravers MT"/>
                <a:cs typeface="Engravers MT"/>
              </a:rPr>
              <a:t>y </a:t>
            </a:r>
            <a:r>
              <a:rPr lang="en-US" sz="3600" spc="5" dirty="0" smtClean="0">
                <a:latin typeface="Engravers MT"/>
                <a:cs typeface="Engravers MT"/>
              </a:rPr>
              <a:t>i</a:t>
            </a:r>
            <a:r>
              <a:rPr lang="en-US" sz="3600" dirty="0" smtClean="0">
                <a:latin typeface="Engravers MT"/>
                <a:cs typeface="Engravers MT"/>
              </a:rPr>
              <a:t>s </a:t>
            </a:r>
            <a:r>
              <a:rPr lang="en-US" sz="3600" spc="5" dirty="0">
                <a:latin typeface="Engravers MT"/>
                <a:cs typeface="Engravers MT"/>
              </a:rPr>
              <a:t>th</a:t>
            </a:r>
            <a:r>
              <a:rPr lang="en-US" sz="3600" dirty="0">
                <a:latin typeface="Engravers MT"/>
                <a:cs typeface="Engravers MT"/>
              </a:rPr>
              <a:t>e</a:t>
            </a:r>
            <a:r>
              <a:rPr lang="en-US" sz="3600" spc="-15" dirty="0">
                <a:latin typeface="Engravers MT"/>
                <a:cs typeface="Engravers MT"/>
              </a:rPr>
              <a:t> </a:t>
            </a:r>
            <a:r>
              <a:rPr lang="en-US" sz="3600" spc="5" dirty="0">
                <a:latin typeface="Engravers MT"/>
                <a:cs typeface="Engravers MT"/>
              </a:rPr>
              <a:t>force o</a:t>
            </a:r>
            <a:r>
              <a:rPr lang="en-US" sz="3600" dirty="0">
                <a:latin typeface="Engravers MT"/>
                <a:cs typeface="Engravers MT"/>
              </a:rPr>
              <a:t>f</a:t>
            </a:r>
            <a:r>
              <a:rPr lang="en-US" sz="3600" spc="-5" dirty="0">
                <a:latin typeface="Engravers MT"/>
                <a:cs typeface="Engravers MT"/>
              </a:rPr>
              <a:t> </a:t>
            </a:r>
            <a:r>
              <a:rPr lang="en-US" sz="3600" spc="5" dirty="0">
                <a:latin typeface="Engravers MT"/>
                <a:cs typeface="Engravers MT"/>
              </a:rPr>
              <a:t>life</a:t>
            </a:r>
            <a:r>
              <a:rPr lang="en-US" sz="3600" dirty="0">
                <a:latin typeface="Engravers MT"/>
                <a:cs typeface="Engravers MT"/>
              </a:rPr>
              <a:t>.</a:t>
            </a:r>
            <a:r>
              <a:rPr lang="en-US" sz="3600" spc="-5" dirty="0">
                <a:latin typeface="Engravers MT"/>
                <a:cs typeface="Engravers MT"/>
              </a:rPr>
              <a:t> </a:t>
            </a:r>
            <a:endParaRPr lang="en-US" sz="3600" spc="-5" dirty="0" smtClean="0">
              <a:latin typeface="Engravers MT"/>
              <a:cs typeface="Engravers MT"/>
            </a:endParaRPr>
          </a:p>
          <a:p>
            <a:pPr marL="12065" marR="5080" indent="0">
              <a:lnSpc>
                <a:spcPct val="90200"/>
              </a:lnSpc>
              <a:buNone/>
            </a:pPr>
            <a:r>
              <a:rPr lang="en-US" sz="3600" spc="5" dirty="0" smtClean="0">
                <a:latin typeface="Engravers MT"/>
                <a:cs typeface="Engravers MT"/>
              </a:rPr>
              <a:t>Spiri</a:t>
            </a:r>
            <a:r>
              <a:rPr lang="en-US" sz="3600" dirty="0" smtClean="0">
                <a:latin typeface="Engravers MT"/>
                <a:cs typeface="Engravers MT"/>
              </a:rPr>
              <a:t>t</a:t>
            </a:r>
            <a:r>
              <a:rPr lang="en-US" sz="3600" spc="-15" dirty="0" smtClean="0">
                <a:latin typeface="Engravers MT"/>
                <a:cs typeface="Engravers MT"/>
              </a:rPr>
              <a:t> </a:t>
            </a:r>
            <a:r>
              <a:rPr lang="en-US" sz="3600" spc="5" dirty="0">
                <a:latin typeface="Engravers MT"/>
                <a:cs typeface="Engravers MT"/>
              </a:rPr>
              <a:t>i</a:t>
            </a:r>
            <a:r>
              <a:rPr lang="en-US" sz="3600" dirty="0">
                <a:latin typeface="Engravers MT"/>
                <a:cs typeface="Engravers MT"/>
              </a:rPr>
              <a:t>s</a:t>
            </a:r>
            <a:r>
              <a:rPr lang="en-US" sz="3600" spc="5" dirty="0">
                <a:latin typeface="Engravers MT"/>
                <a:cs typeface="Engravers MT"/>
              </a:rPr>
              <a:t> the gover</a:t>
            </a:r>
            <a:r>
              <a:rPr lang="en-US" sz="3600" spc="-5" dirty="0">
                <a:latin typeface="Engravers MT"/>
                <a:cs typeface="Engravers MT"/>
              </a:rPr>
              <a:t>n</a:t>
            </a:r>
            <a:r>
              <a:rPr lang="en-US" sz="3600" spc="5" dirty="0">
                <a:latin typeface="Engravers MT"/>
                <a:cs typeface="Engravers MT"/>
              </a:rPr>
              <a:t>o</a:t>
            </a:r>
            <a:r>
              <a:rPr lang="en-US" sz="3600" dirty="0">
                <a:latin typeface="Engravers MT"/>
                <a:cs typeface="Engravers MT"/>
              </a:rPr>
              <a:t>r</a:t>
            </a:r>
            <a:r>
              <a:rPr lang="en-US" sz="3600" spc="-10" dirty="0">
                <a:latin typeface="Engravers MT"/>
                <a:cs typeface="Engravers MT"/>
              </a:rPr>
              <a:t> </a:t>
            </a:r>
            <a:r>
              <a:rPr lang="en-US" sz="3600" spc="5" dirty="0">
                <a:latin typeface="Engravers MT"/>
                <a:cs typeface="Engravers MT"/>
              </a:rPr>
              <a:t>o</a:t>
            </a:r>
            <a:r>
              <a:rPr lang="en-US" sz="3600" dirty="0">
                <a:latin typeface="Engravers MT"/>
                <a:cs typeface="Engravers MT"/>
              </a:rPr>
              <a:t>f</a:t>
            </a:r>
            <a:r>
              <a:rPr lang="en-US" sz="3600" spc="-10" dirty="0">
                <a:latin typeface="Engravers MT"/>
                <a:cs typeface="Engravers MT"/>
              </a:rPr>
              <a:t> </a:t>
            </a:r>
            <a:r>
              <a:rPr lang="en-US" sz="3600" spc="5" dirty="0">
                <a:latin typeface="Engravers MT"/>
                <a:cs typeface="Engravers MT"/>
              </a:rPr>
              <a:t>life</a:t>
            </a:r>
            <a:r>
              <a:rPr lang="en-US" sz="3600" dirty="0">
                <a:latin typeface="Engravers MT"/>
                <a:cs typeface="Engravers MT"/>
              </a:rPr>
              <a:t>.</a:t>
            </a:r>
            <a:r>
              <a:rPr lang="en-US" sz="3600" spc="-10" dirty="0">
                <a:latin typeface="Engravers MT"/>
                <a:cs typeface="Engravers MT"/>
              </a:rPr>
              <a:t> </a:t>
            </a:r>
            <a:endParaRPr lang="en-US" sz="3600" spc="-10" dirty="0" smtClean="0">
              <a:latin typeface="Engravers MT"/>
              <a:cs typeface="Engravers MT"/>
            </a:endParaRPr>
          </a:p>
          <a:p>
            <a:pPr marL="12065" marR="5080" indent="0">
              <a:lnSpc>
                <a:spcPct val="90200"/>
              </a:lnSpc>
              <a:buNone/>
            </a:pPr>
            <a:r>
              <a:rPr lang="en-US" sz="3600" spc="5" dirty="0" smtClean="0">
                <a:latin typeface="Engravers MT"/>
                <a:cs typeface="Engravers MT"/>
              </a:rPr>
              <a:t>I</a:t>
            </a:r>
            <a:r>
              <a:rPr lang="en-US" sz="3600" dirty="0" smtClean="0">
                <a:latin typeface="Engravers MT"/>
                <a:cs typeface="Engravers MT"/>
              </a:rPr>
              <a:t>f</a:t>
            </a:r>
            <a:r>
              <a:rPr lang="en-US" sz="3600" spc="-10" dirty="0" smtClean="0">
                <a:latin typeface="Engravers MT"/>
                <a:cs typeface="Engravers MT"/>
              </a:rPr>
              <a:t> </a:t>
            </a:r>
            <a:r>
              <a:rPr lang="en-US" sz="3600" spc="5" dirty="0">
                <a:latin typeface="Engravers MT"/>
                <a:cs typeface="Engravers MT"/>
              </a:rPr>
              <a:t>one o</a:t>
            </a:r>
            <a:r>
              <a:rPr lang="en-US" sz="3600" dirty="0">
                <a:latin typeface="Engravers MT"/>
                <a:cs typeface="Engravers MT"/>
              </a:rPr>
              <a:t>f</a:t>
            </a:r>
            <a:r>
              <a:rPr lang="en-US" sz="3600" spc="-10" dirty="0">
                <a:latin typeface="Engravers MT"/>
                <a:cs typeface="Engravers MT"/>
              </a:rPr>
              <a:t> </a:t>
            </a:r>
            <a:r>
              <a:rPr lang="en-US" sz="3600" spc="5" dirty="0">
                <a:latin typeface="Engravers MT"/>
                <a:cs typeface="Engravers MT"/>
              </a:rPr>
              <a:t>the</a:t>
            </a:r>
            <a:r>
              <a:rPr lang="en-US" sz="3600" dirty="0">
                <a:latin typeface="Engravers MT"/>
                <a:cs typeface="Engravers MT"/>
              </a:rPr>
              <a:t>m</a:t>
            </a:r>
            <a:r>
              <a:rPr lang="en-US" sz="3600" spc="-10" dirty="0">
                <a:latin typeface="Engravers MT"/>
                <a:cs typeface="Engravers MT"/>
              </a:rPr>
              <a:t> </a:t>
            </a:r>
            <a:r>
              <a:rPr lang="en-US" sz="3600" spc="5" dirty="0">
                <a:latin typeface="Engravers MT"/>
                <a:cs typeface="Engravers MT"/>
              </a:rPr>
              <a:t>goe</a:t>
            </a:r>
            <a:r>
              <a:rPr lang="en-US" sz="3600" dirty="0">
                <a:latin typeface="Engravers MT"/>
                <a:cs typeface="Engravers MT"/>
              </a:rPr>
              <a:t>s</a:t>
            </a:r>
            <a:r>
              <a:rPr lang="en-US" sz="3600" spc="-10" dirty="0">
                <a:latin typeface="Engravers MT"/>
                <a:cs typeface="Engravers MT"/>
              </a:rPr>
              <a:t> </a:t>
            </a:r>
            <a:r>
              <a:rPr lang="en-US" sz="3600" spc="5" dirty="0">
                <a:latin typeface="Engravers MT"/>
                <a:cs typeface="Engravers MT"/>
              </a:rPr>
              <a:t>of</a:t>
            </a:r>
            <a:r>
              <a:rPr lang="en-US" sz="3600" dirty="0">
                <a:latin typeface="Engravers MT"/>
                <a:cs typeface="Engravers MT"/>
              </a:rPr>
              <a:t>f</a:t>
            </a:r>
            <a:r>
              <a:rPr lang="en-US" sz="3600" spc="-10" dirty="0">
                <a:latin typeface="Engravers MT"/>
                <a:cs typeface="Engravers MT"/>
              </a:rPr>
              <a:t> </a:t>
            </a:r>
            <a:r>
              <a:rPr lang="en-US" sz="3600" spc="5" dirty="0">
                <a:latin typeface="Engravers MT"/>
                <a:cs typeface="Engravers MT"/>
              </a:rPr>
              <a:t>balance, al</a:t>
            </a:r>
            <a:r>
              <a:rPr lang="en-US" sz="3600" dirty="0">
                <a:latin typeface="Engravers MT"/>
                <a:cs typeface="Engravers MT"/>
              </a:rPr>
              <a:t>l</a:t>
            </a:r>
            <a:r>
              <a:rPr lang="en-US" sz="3600" spc="-15" dirty="0">
                <a:latin typeface="Engravers MT"/>
                <a:cs typeface="Engravers MT"/>
              </a:rPr>
              <a:t> </a:t>
            </a:r>
            <a:r>
              <a:rPr lang="en-US" sz="3600" spc="5" dirty="0">
                <a:latin typeface="Engravers MT"/>
                <a:cs typeface="Engravers MT"/>
              </a:rPr>
              <a:t>thre</a:t>
            </a:r>
            <a:r>
              <a:rPr lang="en-US" sz="3600" dirty="0">
                <a:latin typeface="Engravers MT"/>
                <a:cs typeface="Engravers MT"/>
              </a:rPr>
              <a:t>e</a:t>
            </a:r>
            <a:r>
              <a:rPr lang="en-US" sz="3600" spc="-15" dirty="0">
                <a:latin typeface="Engravers MT"/>
                <a:cs typeface="Engravers MT"/>
              </a:rPr>
              <a:t> </a:t>
            </a:r>
            <a:r>
              <a:rPr lang="en-US" sz="3600" spc="5" dirty="0">
                <a:latin typeface="Engravers MT"/>
                <a:cs typeface="Engravers MT"/>
              </a:rPr>
              <a:t>ar</a:t>
            </a:r>
            <a:r>
              <a:rPr lang="en-US" sz="3600" dirty="0">
                <a:latin typeface="Engravers MT"/>
                <a:cs typeface="Engravers MT"/>
              </a:rPr>
              <a:t>e</a:t>
            </a:r>
            <a:r>
              <a:rPr lang="en-US" sz="3600" spc="-15" dirty="0">
                <a:latin typeface="Engravers MT"/>
                <a:cs typeface="Engravers MT"/>
              </a:rPr>
              <a:t> </a:t>
            </a:r>
            <a:r>
              <a:rPr lang="en-US" sz="3600" spc="5" dirty="0">
                <a:latin typeface="Engravers MT"/>
                <a:cs typeface="Engravers MT"/>
              </a:rPr>
              <a:t>damaged.”</a:t>
            </a:r>
            <a:endParaRPr lang="en-US" sz="3600" dirty="0">
              <a:latin typeface="Engravers MT"/>
              <a:cs typeface="Engravers MT"/>
            </a:endParaRPr>
          </a:p>
          <a:p>
            <a:pPr marL="0" indent="0">
              <a:lnSpc>
                <a:spcPct val="100000"/>
              </a:lnSpc>
              <a:spcBef>
                <a:spcPts val="42"/>
              </a:spcBef>
              <a:buNone/>
            </a:pPr>
            <a:endParaRPr lang="en-US" sz="4000" dirty="0">
              <a:latin typeface="Times New Roman"/>
              <a:cs typeface="Times New Roman"/>
            </a:endParaRPr>
          </a:p>
          <a:p>
            <a:pPr marL="1122680" indent="0">
              <a:lnSpc>
                <a:spcPts val="1710"/>
              </a:lnSpc>
              <a:buNone/>
            </a:pPr>
            <a:r>
              <a:rPr lang="en-US" sz="3600" i="1" spc="-75" dirty="0">
                <a:latin typeface="Calibri"/>
                <a:cs typeface="Calibri"/>
              </a:rPr>
              <a:t>W</a:t>
            </a:r>
            <a:r>
              <a:rPr lang="en-US" sz="3600" i="1" spc="-15" dirty="0">
                <a:latin typeface="Calibri"/>
                <a:cs typeface="Calibri"/>
              </a:rPr>
              <a:t>e</a:t>
            </a:r>
            <a:r>
              <a:rPr lang="en-US" sz="3600" i="1" dirty="0">
                <a:latin typeface="Calibri"/>
                <a:cs typeface="Calibri"/>
              </a:rPr>
              <a:t>n‐</a:t>
            </a:r>
            <a:r>
              <a:rPr lang="en-US" sz="3600" i="1" spc="-10" dirty="0" err="1">
                <a:latin typeface="Calibri"/>
                <a:cs typeface="Calibri"/>
              </a:rPr>
              <a:t>t</a:t>
            </a:r>
            <a:r>
              <a:rPr lang="en-US" sz="3600" i="1" spc="-25" dirty="0" err="1">
                <a:latin typeface="Calibri"/>
                <a:cs typeface="Calibri"/>
              </a:rPr>
              <a:t>z</a:t>
            </a:r>
            <a:r>
              <a:rPr lang="en-US" sz="3600" i="1" dirty="0" err="1">
                <a:latin typeface="Calibri"/>
                <a:cs typeface="Calibri"/>
              </a:rPr>
              <a:t>u</a:t>
            </a:r>
            <a:r>
              <a:rPr lang="en-US" sz="3600" i="1" spc="-20" dirty="0">
                <a:latin typeface="Calibri"/>
                <a:cs typeface="Calibri"/>
              </a:rPr>
              <a:t> </a:t>
            </a:r>
            <a:r>
              <a:rPr lang="en-US" sz="3600" i="1" dirty="0">
                <a:latin typeface="Calibri"/>
                <a:cs typeface="Calibri"/>
              </a:rPr>
              <a:t>C</a:t>
            </a:r>
            <a:r>
              <a:rPr lang="en-US" sz="3600" i="1" spc="-5" dirty="0">
                <a:latin typeface="Calibri"/>
                <a:cs typeface="Calibri"/>
              </a:rPr>
              <a:t>lassi</a:t>
            </a:r>
            <a:r>
              <a:rPr lang="en-US" sz="3600" i="1" dirty="0">
                <a:latin typeface="Calibri"/>
                <a:cs typeface="Calibri"/>
              </a:rPr>
              <a:t>c</a:t>
            </a:r>
            <a:r>
              <a:rPr lang="en-US" sz="3600" i="1" spc="-10" dirty="0">
                <a:latin typeface="Calibri"/>
                <a:cs typeface="Calibri"/>
              </a:rPr>
              <a:t> </a:t>
            </a:r>
            <a:r>
              <a:rPr lang="en-US" sz="3600" i="1" spc="-5" dirty="0">
                <a:latin typeface="Calibri"/>
                <a:cs typeface="Calibri"/>
              </a:rPr>
              <a:t>(fir</a:t>
            </a:r>
            <a:r>
              <a:rPr lang="en-US" sz="3600" i="1" spc="-20" dirty="0">
                <a:latin typeface="Calibri"/>
                <a:cs typeface="Calibri"/>
              </a:rPr>
              <a:t>s</a:t>
            </a:r>
            <a:r>
              <a:rPr lang="en-US" sz="3600" i="1" spc="-5" dirty="0">
                <a:latin typeface="Calibri"/>
                <a:cs typeface="Calibri"/>
              </a:rPr>
              <a:t>t</a:t>
            </a:r>
            <a:r>
              <a:rPr lang="en-US" sz="3600" i="1" dirty="0">
                <a:latin typeface="Calibri"/>
                <a:cs typeface="Calibri"/>
              </a:rPr>
              <a:t> </a:t>
            </a:r>
            <a:r>
              <a:rPr lang="en-US" sz="3600" i="1" spc="-25" dirty="0" smtClean="0">
                <a:latin typeface="Calibri"/>
                <a:cs typeface="Calibri"/>
              </a:rPr>
              <a:t>c</a:t>
            </a:r>
            <a:r>
              <a:rPr lang="en-US" sz="3600" i="1" spc="-15" dirty="0" smtClean="0">
                <a:latin typeface="Calibri"/>
                <a:cs typeface="Calibri"/>
              </a:rPr>
              <a:t>en</a:t>
            </a:r>
            <a:r>
              <a:rPr lang="en-US" sz="3600" i="1" dirty="0" smtClean="0">
                <a:latin typeface="Calibri"/>
                <a:cs typeface="Calibri"/>
              </a:rPr>
              <a:t>tu</a:t>
            </a:r>
            <a:r>
              <a:rPr lang="en-US" sz="3600" i="1" spc="-5" dirty="0" smtClean="0">
                <a:latin typeface="Calibri"/>
                <a:cs typeface="Calibri"/>
              </a:rPr>
              <a:t>r</a:t>
            </a:r>
            <a:r>
              <a:rPr lang="en-US" sz="3600" i="1" dirty="0" smtClean="0">
                <a:latin typeface="Calibri"/>
                <a:cs typeface="Calibri"/>
              </a:rPr>
              <a:t>y B</a:t>
            </a:r>
            <a:r>
              <a:rPr lang="en-US" sz="3600" i="1" spc="-35" dirty="0" smtClean="0">
                <a:latin typeface="Calibri"/>
                <a:cs typeface="Calibri"/>
              </a:rPr>
              <a:t>.</a:t>
            </a:r>
            <a:r>
              <a:rPr lang="en-US" sz="3600" i="1" spc="-5" dirty="0" smtClean="0">
                <a:latin typeface="Calibri"/>
                <a:cs typeface="Calibri"/>
              </a:rPr>
              <a:t>C.)</a:t>
            </a:r>
            <a:endParaRPr lang="en-US" sz="3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971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30" dirty="0">
                <a:latin typeface="Calibri"/>
                <a:cs typeface="Calibri"/>
              </a:rPr>
              <a:t>F</a:t>
            </a:r>
            <a:r>
              <a:rPr lang="en-US" sz="4400" dirty="0">
                <a:latin typeface="Calibri"/>
                <a:cs typeface="Calibri"/>
              </a:rPr>
              <a:t>ood</a:t>
            </a:r>
            <a:r>
              <a:rPr lang="en-US" sz="4400" spc="-5" dirty="0">
                <a:latin typeface="Calibri"/>
                <a:cs typeface="Calibri"/>
              </a:rPr>
              <a:t> Ene</a:t>
            </a:r>
            <a:r>
              <a:rPr lang="en-US" sz="4400" spc="-30" dirty="0">
                <a:latin typeface="Calibri"/>
                <a:cs typeface="Calibri"/>
              </a:rPr>
              <a:t>r</a:t>
            </a:r>
            <a:r>
              <a:rPr lang="en-US" sz="4400" spc="-20" dirty="0">
                <a:latin typeface="Calibri"/>
                <a:cs typeface="Calibri"/>
              </a:rPr>
              <a:t>g</a:t>
            </a:r>
            <a:r>
              <a:rPr lang="en-US" sz="4400" spc="-10" dirty="0">
                <a:latin typeface="Calibri"/>
                <a:cs typeface="Calibri"/>
              </a:rPr>
              <a:t>e</a:t>
            </a:r>
            <a:r>
              <a:rPr lang="en-US" sz="4400" dirty="0">
                <a:latin typeface="Calibri"/>
                <a:cs typeface="Calibri"/>
              </a:rPr>
              <a:t>tic</a:t>
            </a:r>
            <a:r>
              <a:rPr lang="en-US" sz="4400" spc="-5" dirty="0">
                <a:latin typeface="Calibri"/>
                <a:cs typeface="Calibri"/>
              </a:rPr>
              <a:t>s</a:t>
            </a:r>
            <a:r>
              <a:rPr lang="en-US" sz="4400" dirty="0">
                <a:latin typeface="Calibri"/>
                <a:cs typeface="Calibri"/>
              </a:rPr>
              <a:t>‐</a:t>
            </a:r>
            <a:r>
              <a:rPr lang="en-US" sz="4400" spc="-5" dirty="0">
                <a:latin typeface="Calibri"/>
                <a:cs typeface="Calibri"/>
              </a:rPr>
              <a:t> </a:t>
            </a:r>
            <a:r>
              <a:rPr lang="en-US" sz="4400" i="1" spc="-5" dirty="0" smtClean="0">
                <a:latin typeface="Calibri"/>
                <a:cs typeface="Calibri"/>
              </a:rPr>
              <a:t>Xing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03312" y="2052918"/>
            <a:ext cx="9573274" cy="4195481"/>
          </a:xfrm>
        </p:spPr>
        <p:txBody>
          <a:bodyPr>
            <a:normAutofit/>
          </a:bodyPr>
          <a:lstStyle/>
          <a:p>
            <a:pPr marL="0" marR="387985" indent="0">
              <a:spcBef>
                <a:spcPts val="0"/>
              </a:spcBef>
            </a:pPr>
            <a:r>
              <a:rPr lang="en-US" sz="3600" b="1" spc="-5" dirty="0">
                <a:latin typeface="Calibri"/>
                <a:cs typeface="Calibri"/>
              </a:rPr>
              <a:t>Therma</a:t>
            </a:r>
            <a:r>
              <a:rPr lang="en-US" sz="3600" b="1" dirty="0">
                <a:latin typeface="Calibri"/>
                <a:cs typeface="Calibri"/>
              </a:rPr>
              <a:t>l </a:t>
            </a:r>
            <a:r>
              <a:rPr lang="en-US" sz="3600" b="1" spc="-5" dirty="0">
                <a:latin typeface="Calibri"/>
                <a:cs typeface="Calibri"/>
              </a:rPr>
              <a:t>ene</a:t>
            </a:r>
            <a:r>
              <a:rPr lang="en-US" sz="3600" b="1" spc="-20" dirty="0">
                <a:latin typeface="Calibri"/>
                <a:cs typeface="Calibri"/>
              </a:rPr>
              <a:t>rg</a:t>
            </a:r>
            <a:r>
              <a:rPr lang="en-US" sz="3600" b="1" spc="-15" dirty="0">
                <a:latin typeface="Calibri"/>
                <a:cs typeface="Calibri"/>
              </a:rPr>
              <a:t>e</a:t>
            </a:r>
            <a:r>
              <a:rPr lang="en-US" sz="3600" b="1" spc="-5" dirty="0">
                <a:latin typeface="Calibri"/>
                <a:cs typeface="Calibri"/>
              </a:rPr>
              <a:t>tic </a:t>
            </a:r>
            <a:r>
              <a:rPr lang="en-US" sz="3600" spc="-5" dirty="0">
                <a:latin typeface="Calibri"/>
                <a:cs typeface="Calibri"/>
              </a:rPr>
              <a:t>p</a:t>
            </a:r>
            <a:r>
              <a:rPr lang="en-US" sz="3600" spc="-25" dirty="0">
                <a:latin typeface="Calibri"/>
                <a:cs typeface="Calibri"/>
              </a:rPr>
              <a:t>r</a:t>
            </a:r>
            <a:r>
              <a:rPr lang="en-US" sz="3600" spc="-5" dirty="0">
                <a:latin typeface="Calibri"/>
                <a:cs typeface="Calibri"/>
              </a:rPr>
              <a:t>opertie</a:t>
            </a:r>
            <a:r>
              <a:rPr lang="en-US" sz="3600" dirty="0">
                <a:latin typeface="Calibri"/>
                <a:cs typeface="Calibri"/>
              </a:rPr>
              <a:t>s</a:t>
            </a:r>
            <a:r>
              <a:rPr lang="en-US" sz="3600" spc="5" dirty="0">
                <a:latin typeface="Calibri"/>
                <a:cs typeface="Calibri"/>
              </a:rPr>
              <a:t> </a:t>
            </a:r>
            <a:r>
              <a:rPr lang="en-US" sz="3600" dirty="0">
                <a:latin typeface="Calibri"/>
                <a:cs typeface="Calibri"/>
              </a:rPr>
              <a:t>of </a:t>
            </a:r>
            <a:r>
              <a:rPr lang="en-US" sz="3600" spc="-35" dirty="0">
                <a:latin typeface="Calibri"/>
                <a:cs typeface="Calibri"/>
              </a:rPr>
              <a:t>f</a:t>
            </a:r>
            <a:r>
              <a:rPr lang="en-US" sz="3600" dirty="0">
                <a:latin typeface="Calibri"/>
                <a:cs typeface="Calibri"/>
              </a:rPr>
              <a:t>ood </a:t>
            </a:r>
            <a:endParaRPr lang="en-US" sz="3600" dirty="0" smtClean="0">
              <a:latin typeface="Calibri"/>
              <a:cs typeface="Calibri"/>
            </a:endParaRPr>
          </a:p>
          <a:p>
            <a:pPr marL="400050" marR="387985" lvl="1" indent="0">
              <a:spcBef>
                <a:spcPts val="0"/>
              </a:spcBef>
            </a:pPr>
            <a:r>
              <a:rPr lang="en-US" sz="3200" spc="-35" dirty="0" smtClean="0">
                <a:latin typeface="Calibri"/>
                <a:cs typeface="Calibri"/>
              </a:rPr>
              <a:t>R</a:t>
            </a:r>
            <a:r>
              <a:rPr lang="en-US" sz="3200" spc="-25" dirty="0" smtClean="0">
                <a:latin typeface="Calibri"/>
                <a:cs typeface="Calibri"/>
              </a:rPr>
              <a:t>e</a:t>
            </a:r>
            <a:r>
              <a:rPr lang="en-US" sz="3200" spc="-40" dirty="0" smtClean="0">
                <a:latin typeface="Calibri"/>
                <a:cs typeface="Calibri"/>
              </a:rPr>
              <a:t>f</a:t>
            </a:r>
            <a:r>
              <a:rPr lang="en-US" sz="3200" spc="-15" dirty="0" smtClean="0">
                <a:latin typeface="Calibri"/>
                <a:cs typeface="Calibri"/>
              </a:rPr>
              <a:t>e</a:t>
            </a:r>
            <a:r>
              <a:rPr lang="en-US" sz="3200" spc="-35" dirty="0" smtClean="0">
                <a:latin typeface="Calibri"/>
                <a:cs typeface="Calibri"/>
              </a:rPr>
              <a:t>r</a:t>
            </a:r>
            <a:r>
              <a:rPr lang="en-US" sz="3200" spc="-10" dirty="0" smtClean="0">
                <a:latin typeface="Calibri"/>
                <a:cs typeface="Calibri"/>
              </a:rPr>
              <a:t>s </a:t>
            </a:r>
            <a:r>
              <a:rPr lang="en-US" sz="3200" spc="-15" dirty="0">
                <a:latin typeface="Calibri"/>
                <a:cs typeface="Calibri"/>
              </a:rPr>
              <a:t>t</a:t>
            </a:r>
            <a:r>
              <a:rPr lang="en-US" sz="3200" dirty="0">
                <a:latin typeface="Calibri"/>
                <a:cs typeface="Calibri"/>
              </a:rPr>
              <a:t>o</a:t>
            </a:r>
            <a:r>
              <a:rPr lang="en-US" sz="3200" spc="-10" dirty="0">
                <a:latin typeface="Calibri"/>
                <a:cs typeface="Calibri"/>
              </a:rPr>
              <a:t> </a:t>
            </a:r>
            <a:r>
              <a:rPr lang="en-US" sz="3200" spc="-15" dirty="0">
                <a:latin typeface="Calibri"/>
                <a:cs typeface="Calibri"/>
              </a:rPr>
              <a:t>th</a:t>
            </a:r>
            <a:r>
              <a:rPr lang="en-US" sz="3200" spc="-10" dirty="0">
                <a:latin typeface="Calibri"/>
                <a:cs typeface="Calibri"/>
              </a:rPr>
              <a:t>e </a:t>
            </a:r>
            <a:r>
              <a:rPr lang="en-US" sz="3200" spc="-25" dirty="0">
                <a:latin typeface="Calibri"/>
                <a:cs typeface="Calibri"/>
              </a:rPr>
              <a:t>ef</a:t>
            </a:r>
            <a:r>
              <a:rPr lang="en-US" sz="3200" spc="-45" dirty="0">
                <a:latin typeface="Calibri"/>
                <a:cs typeface="Calibri"/>
              </a:rPr>
              <a:t>f</a:t>
            </a:r>
            <a:r>
              <a:rPr lang="en-US" sz="3200" spc="-15" dirty="0">
                <a:latin typeface="Calibri"/>
                <a:cs typeface="Calibri"/>
              </a:rPr>
              <a:t>e</a:t>
            </a:r>
            <a:r>
              <a:rPr lang="en-US" sz="3200" spc="-10" dirty="0">
                <a:latin typeface="Calibri"/>
                <a:cs typeface="Calibri"/>
              </a:rPr>
              <a:t>ct</a:t>
            </a:r>
            <a:r>
              <a:rPr lang="en-US" sz="3200" spc="-15" dirty="0">
                <a:latin typeface="Calibri"/>
                <a:cs typeface="Calibri"/>
              </a:rPr>
              <a:t> </a:t>
            </a:r>
            <a:r>
              <a:rPr lang="en-US" sz="3200" dirty="0">
                <a:latin typeface="Calibri"/>
                <a:cs typeface="Calibri"/>
              </a:rPr>
              <a:t>of </a:t>
            </a:r>
            <a:r>
              <a:rPr lang="en-US" sz="3200" spc="-35" dirty="0">
                <a:latin typeface="Calibri"/>
                <a:cs typeface="Calibri"/>
              </a:rPr>
              <a:t>f</a:t>
            </a:r>
            <a:r>
              <a:rPr lang="en-US" sz="3200" dirty="0">
                <a:latin typeface="Calibri"/>
                <a:cs typeface="Calibri"/>
              </a:rPr>
              <a:t>ood on</a:t>
            </a:r>
            <a:r>
              <a:rPr lang="en-US" sz="3200" spc="-5" dirty="0">
                <a:latin typeface="Calibri"/>
                <a:cs typeface="Calibri"/>
              </a:rPr>
              <a:t> </a:t>
            </a:r>
            <a:r>
              <a:rPr lang="en-US" sz="3200" spc="-15" dirty="0">
                <a:latin typeface="Calibri"/>
                <a:cs typeface="Calibri"/>
              </a:rPr>
              <a:t>th</a:t>
            </a:r>
            <a:r>
              <a:rPr lang="en-US" sz="3200" spc="-10" dirty="0">
                <a:latin typeface="Calibri"/>
                <a:cs typeface="Calibri"/>
              </a:rPr>
              <a:t>e </a:t>
            </a:r>
            <a:r>
              <a:rPr lang="en-US" sz="3200" spc="-5" dirty="0" smtClean="0">
                <a:latin typeface="Calibri"/>
                <a:cs typeface="Calibri"/>
              </a:rPr>
              <a:t>di</a:t>
            </a:r>
            <a:r>
              <a:rPr lang="en-US" sz="3200" spc="-10" dirty="0" smtClean="0">
                <a:latin typeface="Calibri"/>
                <a:cs typeface="Calibri"/>
              </a:rPr>
              <a:t>g</a:t>
            </a:r>
            <a:r>
              <a:rPr lang="en-US" sz="3200" spc="-15" dirty="0" smtClean="0">
                <a:latin typeface="Calibri"/>
                <a:cs typeface="Calibri"/>
              </a:rPr>
              <a:t>e</a:t>
            </a:r>
            <a:r>
              <a:rPr lang="en-US" sz="3200" spc="-30" dirty="0" smtClean="0">
                <a:latin typeface="Calibri"/>
                <a:cs typeface="Calibri"/>
              </a:rPr>
              <a:t>s</a:t>
            </a:r>
            <a:r>
              <a:rPr lang="en-US" sz="3200" spc="-5" dirty="0" smtClean="0">
                <a:latin typeface="Calibri"/>
                <a:cs typeface="Calibri"/>
              </a:rPr>
              <a:t>ti</a:t>
            </a:r>
            <a:r>
              <a:rPr lang="en-US" sz="3200" spc="-15" dirty="0" smtClean="0">
                <a:latin typeface="Calibri"/>
                <a:cs typeface="Calibri"/>
              </a:rPr>
              <a:t>ve,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en-US" sz="3200" spc="-15" dirty="0" smtClean="0">
                <a:latin typeface="Calibri"/>
                <a:cs typeface="Calibri"/>
              </a:rPr>
              <a:t>me</a:t>
            </a:r>
            <a:r>
              <a:rPr lang="en-US" sz="3200" spc="-25" dirty="0" smtClean="0">
                <a:latin typeface="Calibri"/>
                <a:cs typeface="Calibri"/>
              </a:rPr>
              <a:t>t</a:t>
            </a:r>
            <a:r>
              <a:rPr lang="en-US" sz="3200" dirty="0" smtClean="0">
                <a:latin typeface="Calibri"/>
                <a:cs typeface="Calibri"/>
              </a:rPr>
              <a:t>a</a:t>
            </a:r>
            <a:r>
              <a:rPr lang="en-US" sz="3200" spc="-5" dirty="0" smtClean="0">
                <a:latin typeface="Calibri"/>
                <a:cs typeface="Calibri"/>
              </a:rPr>
              <a:t>bolic</a:t>
            </a:r>
            <a:r>
              <a:rPr lang="en-US" sz="3200" dirty="0">
                <a:latin typeface="Calibri"/>
                <a:cs typeface="Calibri"/>
              </a:rPr>
              <a:t>,</a:t>
            </a:r>
            <a:r>
              <a:rPr lang="en-US" sz="3200" spc="-5" dirty="0">
                <a:latin typeface="Calibri"/>
                <a:cs typeface="Calibri"/>
              </a:rPr>
              <a:t> an</a:t>
            </a:r>
            <a:r>
              <a:rPr lang="en-US" sz="3200" dirty="0">
                <a:latin typeface="Calibri"/>
                <a:cs typeface="Calibri"/>
              </a:rPr>
              <a:t>d</a:t>
            </a:r>
            <a:r>
              <a:rPr lang="en-US" sz="3200" spc="-5" dirty="0">
                <a:latin typeface="Calibri"/>
                <a:cs typeface="Calibri"/>
              </a:rPr>
              <a:t> p</a:t>
            </a:r>
            <a:r>
              <a:rPr lang="en-US" sz="3200" spc="-35" dirty="0">
                <a:latin typeface="Calibri"/>
                <a:cs typeface="Calibri"/>
              </a:rPr>
              <a:t>h</a:t>
            </a:r>
            <a:r>
              <a:rPr lang="en-US" sz="3200" spc="-25" dirty="0">
                <a:latin typeface="Calibri"/>
                <a:cs typeface="Calibri"/>
              </a:rPr>
              <a:t>y</a:t>
            </a:r>
            <a:r>
              <a:rPr lang="en-US" sz="3200" dirty="0">
                <a:latin typeface="Calibri"/>
                <a:cs typeface="Calibri"/>
              </a:rPr>
              <a:t>s</a:t>
            </a:r>
            <a:r>
              <a:rPr lang="en-US" sz="3200" spc="-5" dirty="0">
                <a:latin typeface="Calibri"/>
                <a:cs typeface="Calibri"/>
              </a:rPr>
              <a:t>iologi</a:t>
            </a:r>
            <a:r>
              <a:rPr lang="en-US" sz="3200" dirty="0">
                <a:latin typeface="Calibri"/>
                <a:cs typeface="Calibri"/>
              </a:rPr>
              <a:t>c</a:t>
            </a:r>
            <a:r>
              <a:rPr lang="en-US" sz="3200" spc="10" dirty="0">
                <a:latin typeface="Calibri"/>
                <a:cs typeface="Calibri"/>
              </a:rPr>
              <a:t> </a:t>
            </a:r>
            <a:r>
              <a:rPr lang="en-US" sz="3200" spc="-5" dirty="0">
                <a:latin typeface="Calibri"/>
                <a:cs typeface="Calibri"/>
              </a:rPr>
              <a:t>function</a:t>
            </a:r>
            <a:r>
              <a:rPr lang="en-US" sz="3200" dirty="0">
                <a:latin typeface="Calibri"/>
                <a:cs typeface="Calibri"/>
              </a:rPr>
              <a:t>s</a:t>
            </a:r>
            <a:r>
              <a:rPr lang="en-US" sz="3200" spc="5" dirty="0">
                <a:latin typeface="Calibri"/>
                <a:cs typeface="Calibri"/>
              </a:rPr>
              <a:t> </a:t>
            </a:r>
            <a:r>
              <a:rPr lang="en-US" sz="3200" dirty="0">
                <a:latin typeface="Calibri"/>
                <a:cs typeface="Calibri"/>
              </a:rPr>
              <a:t>of </a:t>
            </a:r>
            <a:r>
              <a:rPr lang="en-US" sz="3200" spc="-15" dirty="0">
                <a:latin typeface="Calibri"/>
                <a:cs typeface="Calibri"/>
              </a:rPr>
              <a:t>th</a:t>
            </a:r>
            <a:r>
              <a:rPr lang="en-US" sz="3200" spc="-10" dirty="0">
                <a:latin typeface="Calibri"/>
                <a:cs typeface="Calibri"/>
              </a:rPr>
              <a:t>e</a:t>
            </a:r>
            <a:r>
              <a:rPr lang="en-US" sz="3200" spc="-15" dirty="0">
                <a:latin typeface="Calibri"/>
                <a:cs typeface="Calibri"/>
              </a:rPr>
              <a:t> </a:t>
            </a:r>
            <a:r>
              <a:rPr lang="en-US" sz="3200" spc="-5" dirty="0" smtClean="0">
                <a:latin typeface="Calibri"/>
                <a:cs typeface="Calibri"/>
              </a:rPr>
              <a:t>body</a:t>
            </a:r>
          </a:p>
          <a:p>
            <a:pPr marL="3543300" marR="387985" lvl="8" indent="0">
              <a:spcBef>
                <a:spcPts val="0"/>
              </a:spcBef>
            </a:pPr>
            <a:endParaRPr lang="en-US" sz="2800" dirty="0">
              <a:latin typeface="Calibri"/>
              <a:cs typeface="Calibri"/>
            </a:endParaRPr>
          </a:p>
          <a:p>
            <a:pPr marL="0" marR="1606550" indent="0">
              <a:spcBef>
                <a:spcPts val="0"/>
              </a:spcBef>
            </a:pPr>
            <a:r>
              <a:rPr lang="en-US" sz="3600" spc="-5" dirty="0">
                <a:latin typeface="Calibri"/>
                <a:cs typeface="Calibri"/>
              </a:rPr>
              <a:t>Th</a:t>
            </a:r>
            <a:r>
              <a:rPr lang="en-US" sz="3600" dirty="0">
                <a:latin typeface="Calibri"/>
                <a:cs typeface="Calibri"/>
              </a:rPr>
              <a:t>e</a:t>
            </a:r>
            <a:r>
              <a:rPr lang="en-US" sz="3600" spc="-5" dirty="0">
                <a:latin typeface="Calibri"/>
                <a:cs typeface="Calibri"/>
              </a:rPr>
              <a:t> </a:t>
            </a:r>
            <a:r>
              <a:rPr lang="en-US" sz="3600" spc="65" dirty="0">
                <a:latin typeface="Calibri"/>
                <a:cs typeface="Calibri"/>
              </a:rPr>
              <a:t>“</a:t>
            </a:r>
            <a:r>
              <a:rPr lang="en-US" sz="3600" spc="-135" dirty="0">
                <a:latin typeface="Calibri"/>
                <a:cs typeface="Calibri"/>
              </a:rPr>
              <a:t>T</a:t>
            </a:r>
            <a:r>
              <a:rPr lang="en-US" sz="3600" spc="-15" dirty="0">
                <a:latin typeface="Calibri"/>
                <a:cs typeface="Calibri"/>
              </a:rPr>
              <a:t>em</a:t>
            </a:r>
            <a:r>
              <a:rPr lang="en-US" sz="3600" spc="-5" dirty="0">
                <a:latin typeface="Calibri"/>
                <a:cs typeface="Calibri"/>
              </a:rPr>
              <a:t>p</a:t>
            </a:r>
            <a:r>
              <a:rPr lang="en-US" sz="3600" spc="-15" dirty="0">
                <a:latin typeface="Calibri"/>
                <a:cs typeface="Calibri"/>
              </a:rPr>
              <a:t>e</a:t>
            </a:r>
            <a:r>
              <a:rPr lang="en-US" sz="3600" spc="-45" dirty="0">
                <a:latin typeface="Calibri"/>
                <a:cs typeface="Calibri"/>
              </a:rPr>
              <a:t>r</a:t>
            </a:r>
            <a:r>
              <a:rPr lang="en-US" sz="3600" spc="-15" dirty="0">
                <a:latin typeface="Calibri"/>
                <a:cs typeface="Calibri"/>
              </a:rPr>
              <a:t>a</a:t>
            </a:r>
            <a:r>
              <a:rPr lang="en-US" sz="3600" spc="-5" dirty="0">
                <a:latin typeface="Calibri"/>
                <a:cs typeface="Calibri"/>
              </a:rPr>
              <a:t>tu</a:t>
            </a:r>
            <a:r>
              <a:rPr lang="en-US" sz="3600" spc="-30" dirty="0">
                <a:latin typeface="Calibri"/>
                <a:cs typeface="Calibri"/>
              </a:rPr>
              <a:t>r</a:t>
            </a:r>
            <a:r>
              <a:rPr lang="en-US" sz="3600" spc="-15" dirty="0">
                <a:latin typeface="Calibri"/>
                <a:cs typeface="Calibri"/>
              </a:rPr>
              <a:t>e</a:t>
            </a:r>
            <a:r>
              <a:rPr lang="en-US" sz="3600" dirty="0">
                <a:latin typeface="Calibri"/>
                <a:cs typeface="Calibri"/>
              </a:rPr>
              <a:t>”</a:t>
            </a:r>
            <a:r>
              <a:rPr lang="en-US" sz="3600" spc="-15" dirty="0">
                <a:latin typeface="Calibri"/>
                <a:cs typeface="Calibri"/>
              </a:rPr>
              <a:t> </a:t>
            </a:r>
            <a:r>
              <a:rPr lang="en-US" sz="3600" dirty="0">
                <a:latin typeface="Calibri"/>
                <a:cs typeface="Calibri"/>
              </a:rPr>
              <a:t>of </a:t>
            </a:r>
            <a:r>
              <a:rPr lang="en-US" sz="3600" spc="-35" dirty="0">
                <a:latin typeface="Calibri"/>
                <a:cs typeface="Calibri"/>
              </a:rPr>
              <a:t>f</a:t>
            </a:r>
            <a:r>
              <a:rPr lang="en-US" sz="3600" dirty="0">
                <a:latin typeface="Calibri"/>
                <a:cs typeface="Calibri"/>
              </a:rPr>
              <a:t>ood </a:t>
            </a:r>
            <a:r>
              <a:rPr lang="en-US" sz="3600" spc="-50" dirty="0">
                <a:latin typeface="Calibri"/>
                <a:cs typeface="Calibri"/>
              </a:rPr>
              <a:t>E</a:t>
            </a:r>
            <a:r>
              <a:rPr lang="en-US" sz="3600" spc="-25" dirty="0">
                <a:latin typeface="Calibri"/>
                <a:cs typeface="Calibri"/>
              </a:rPr>
              <a:t>v</a:t>
            </a:r>
            <a:r>
              <a:rPr lang="en-US" sz="3600" spc="-15" dirty="0">
                <a:latin typeface="Calibri"/>
                <a:cs typeface="Calibri"/>
              </a:rPr>
              <a:t>e</a:t>
            </a:r>
            <a:r>
              <a:rPr lang="en-US" sz="3600" dirty="0">
                <a:latin typeface="Calibri"/>
                <a:cs typeface="Calibri"/>
              </a:rPr>
              <a:t>n</a:t>
            </a:r>
            <a:r>
              <a:rPr lang="en-US" sz="3600" spc="-15" dirty="0">
                <a:latin typeface="Calibri"/>
                <a:cs typeface="Calibri"/>
              </a:rPr>
              <a:t> th</a:t>
            </a:r>
            <a:r>
              <a:rPr lang="en-US" sz="3600" spc="-10" dirty="0">
                <a:latin typeface="Calibri"/>
                <a:cs typeface="Calibri"/>
              </a:rPr>
              <a:t>e </a:t>
            </a:r>
            <a:r>
              <a:rPr lang="en-US" sz="3600" spc="-10" dirty="0" smtClean="0">
                <a:latin typeface="Calibri"/>
                <a:cs typeface="Calibri"/>
              </a:rPr>
              <a:t>f</a:t>
            </a:r>
            <a:r>
              <a:rPr lang="en-US" sz="3600" spc="-5" dirty="0" smtClean="0">
                <a:latin typeface="Calibri"/>
                <a:cs typeface="Calibri"/>
              </a:rPr>
              <a:t>l</a:t>
            </a:r>
            <a:r>
              <a:rPr lang="en-US" sz="3600" spc="-25" dirty="0" smtClean="0">
                <a:latin typeface="Calibri"/>
                <a:cs typeface="Calibri"/>
              </a:rPr>
              <a:t>av</a:t>
            </a:r>
            <a:r>
              <a:rPr lang="en-US" sz="3600" spc="-15" dirty="0" smtClean="0">
                <a:latin typeface="Calibri"/>
                <a:cs typeface="Calibri"/>
              </a:rPr>
              <a:t>o</a:t>
            </a:r>
            <a:r>
              <a:rPr lang="en-US" sz="3600" spc="-10" dirty="0" smtClean="0">
                <a:latin typeface="Calibri"/>
                <a:cs typeface="Calibri"/>
              </a:rPr>
              <a:t>r</a:t>
            </a:r>
            <a:r>
              <a:rPr lang="en-US" sz="3600" spc="-5" dirty="0" smtClean="0">
                <a:latin typeface="Calibri"/>
                <a:cs typeface="Calibri"/>
              </a:rPr>
              <a:t> </a:t>
            </a:r>
            <a:r>
              <a:rPr lang="en-US" sz="3600" spc="-5" dirty="0">
                <a:latin typeface="Calibri"/>
                <a:cs typeface="Calibri"/>
              </a:rPr>
              <a:t>impart</a:t>
            </a:r>
            <a:r>
              <a:rPr lang="en-US" sz="3600" dirty="0">
                <a:latin typeface="Calibri"/>
                <a:cs typeface="Calibri"/>
              </a:rPr>
              <a:t>s</a:t>
            </a:r>
            <a:r>
              <a:rPr lang="en-US" sz="3600" spc="5" dirty="0">
                <a:latin typeface="Calibri"/>
                <a:cs typeface="Calibri"/>
              </a:rPr>
              <a:t> </a:t>
            </a:r>
            <a:r>
              <a:rPr lang="en-US" sz="3600" i="1" dirty="0" smtClean="0">
                <a:latin typeface="Calibri"/>
                <a:cs typeface="Calibri"/>
              </a:rPr>
              <a:t>Xing</a:t>
            </a:r>
            <a:endParaRPr lang="en-US" sz="3600" dirty="0" smtClean="0">
              <a:latin typeface="Calibri"/>
              <a:cs typeface="Calibri"/>
            </a:endParaRPr>
          </a:p>
          <a:p>
            <a:pPr marL="400050" marR="1606550" lvl="1" indent="0">
              <a:spcBef>
                <a:spcPts val="0"/>
              </a:spcBef>
            </a:pPr>
            <a:r>
              <a:rPr lang="en-US" sz="3200" spc="-25" dirty="0" smtClean="0">
                <a:latin typeface="Calibri"/>
                <a:cs typeface="Calibri"/>
              </a:rPr>
              <a:t>R</a:t>
            </a:r>
            <a:r>
              <a:rPr lang="en-US" sz="3200" spc="-5" dirty="0" smtClean="0">
                <a:latin typeface="Calibri"/>
                <a:cs typeface="Calibri"/>
              </a:rPr>
              <a:t>o</a:t>
            </a:r>
            <a:r>
              <a:rPr lang="en-US" sz="3200" spc="-15" dirty="0" smtClean="0">
                <a:latin typeface="Calibri"/>
                <a:cs typeface="Calibri"/>
              </a:rPr>
              <a:t>s</a:t>
            </a:r>
            <a:r>
              <a:rPr lang="en-US" sz="3200" dirty="0" smtClean="0">
                <a:latin typeface="Calibri"/>
                <a:cs typeface="Calibri"/>
              </a:rPr>
              <a:t>t</a:t>
            </a:r>
            <a:r>
              <a:rPr lang="en-US" sz="3200" spc="-25" dirty="0" smtClean="0">
                <a:latin typeface="Calibri"/>
                <a:cs typeface="Calibri"/>
              </a:rPr>
              <a:t>r</a:t>
            </a:r>
            <a:r>
              <a:rPr lang="en-US" sz="3200" dirty="0" smtClean="0">
                <a:latin typeface="Calibri"/>
                <a:cs typeface="Calibri"/>
              </a:rPr>
              <a:t>al</a:t>
            </a:r>
            <a:r>
              <a:rPr lang="en-US" sz="3200" dirty="0">
                <a:latin typeface="Calibri"/>
                <a:cs typeface="Calibri"/>
              </a:rPr>
              <a:t>‐</a:t>
            </a:r>
            <a:r>
              <a:rPr lang="en-US" sz="3200" spc="-10" dirty="0">
                <a:latin typeface="Calibri"/>
                <a:cs typeface="Calibri"/>
              </a:rPr>
              <a:t> </a:t>
            </a:r>
            <a:r>
              <a:rPr lang="en-US" sz="3200" spc="-5" dirty="0" smtClean="0">
                <a:latin typeface="Calibri"/>
                <a:cs typeface="Calibri"/>
              </a:rPr>
              <a:t>prima</a:t>
            </a:r>
            <a:r>
              <a:rPr lang="en-US" sz="3200" spc="10" dirty="0" smtClean="0">
                <a:latin typeface="Calibri"/>
                <a:cs typeface="Calibri"/>
              </a:rPr>
              <a:t>r</a:t>
            </a:r>
            <a:r>
              <a:rPr lang="en-US" sz="3200" dirty="0" smtClean="0">
                <a:latin typeface="Calibri"/>
                <a:cs typeface="Calibri"/>
              </a:rPr>
              <a:t>y</a:t>
            </a:r>
          </a:p>
          <a:p>
            <a:pPr marL="400050" lvl="1" indent="0">
              <a:spcBef>
                <a:spcPts val="0"/>
              </a:spcBef>
            </a:pPr>
            <a:r>
              <a:rPr lang="en-US" sz="3200" dirty="0" smtClean="0">
                <a:latin typeface="Calibri"/>
                <a:cs typeface="Calibri"/>
              </a:rPr>
              <a:t>Caudal</a:t>
            </a:r>
            <a:r>
              <a:rPr lang="en-US" sz="3200" dirty="0">
                <a:latin typeface="Calibri"/>
                <a:cs typeface="Calibri"/>
              </a:rPr>
              <a:t>‐</a:t>
            </a:r>
            <a:r>
              <a:rPr lang="en-US" sz="3200" spc="-5" dirty="0">
                <a:latin typeface="Calibri"/>
                <a:cs typeface="Calibri"/>
              </a:rPr>
              <a:t> </a:t>
            </a:r>
            <a:r>
              <a:rPr lang="en-US" sz="3200" dirty="0" smtClean="0">
                <a:latin typeface="Calibri"/>
                <a:cs typeface="Calibri"/>
              </a:rPr>
              <a:t>se</a:t>
            </a:r>
            <a:r>
              <a:rPr lang="en-US" sz="3200" spc="-10" dirty="0" smtClean="0">
                <a:latin typeface="Calibri"/>
                <a:cs typeface="Calibri"/>
              </a:rPr>
              <a:t>c</a:t>
            </a:r>
            <a:r>
              <a:rPr lang="en-US" sz="3200" spc="-5" dirty="0" smtClean="0">
                <a:latin typeface="Calibri"/>
                <a:cs typeface="Calibri"/>
              </a:rPr>
              <a:t>onda</a:t>
            </a:r>
            <a:r>
              <a:rPr lang="en-US" sz="3200" spc="5" dirty="0" smtClean="0">
                <a:latin typeface="Calibri"/>
                <a:cs typeface="Calibri"/>
              </a:rPr>
              <a:t>r</a:t>
            </a:r>
            <a:r>
              <a:rPr lang="en-US" sz="3200" dirty="0" smtClean="0">
                <a:latin typeface="Calibri"/>
                <a:cs typeface="Calibri"/>
              </a:rPr>
              <a:t>y</a:t>
            </a:r>
            <a:endParaRPr lang="en-US"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002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pc="-30" dirty="0">
                <a:latin typeface="Calibri"/>
                <a:cs typeface="Calibri"/>
              </a:rPr>
              <a:t>F</a:t>
            </a:r>
            <a:r>
              <a:rPr lang="en-US" sz="4000" dirty="0">
                <a:latin typeface="Calibri"/>
                <a:cs typeface="Calibri"/>
              </a:rPr>
              <a:t>ood</a:t>
            </a:r>
            <a:r>
              <a:rPr lang="en-US" sz="4000" spc="-5" dirty="0">
                <a:latin typeface="Calibri"/>
                <a:cs typeface="Calibri"/>
              </a:rPr>
              <a:t> Ene</a:t>
            </a:r>
            <a:r>
              <a:rPr lang="en-US" sz="4000" spc="-30" dirty="0">
                <a:latin typeface="Calibri"/>
                <a:cs typeface="Calibri"/>
              </a:rPr>
              <a:t>r</a:t>
            </a:r>
            <a:r>
              <a:rPr lang="en-US" sz="4000" spc="-20" dirty="0">
                <a:latin typeface="Calibri"/>
                <a:cs typeface="Calibri"/>
              </a:rPr>
              <a:t>g</a:t>
            </a:r>
            <a:r>
              <a:rPr lang="en-US" sz="4000" spc="-10" dirty="0">
                <a:latin typeface="Calibri"/>
                <a:cs typeface="Calibri"/>
              </a:rPr>
              <a:t>e</a:t>
            </a:r>
            <a:r>
              <a:rPr lang="en-US" sz="4000" dirty="0">
                <a:latin typeface="Calibri"/>
                <a:cs typeface="Calibri"/>
              </a:rPr>
              <a:t>tic</a:t>
            </a:r>
            <a:r>
              <a:rPr lang="en-US" sz="4000" spc="-5" dirty="0">
                <a:latin typeface="Calibri"/>
                <a:cs typeface="Calibri"/>
              </a:rPr>
              <a:t>s</a:t>
            </a:r>
            <a:r>
              <a:rPr lang="en-US" sz="4000" dirty="0">
                <a:latin typeface="Calibri"/>
                <a:cs typeface="Calibri"/>
              </a:rPr>
              <a:t>‐</a:t>
            </a:r>
            <a:r>
              <a:rPr lang="en-US" sz="4000" spc="-5" dirty="0">
                <a:latin typeface="Calibri"/>
                <a:cs typeface="Calibri"/>
              </a:rPr>
              <a:t> </a:t>
            </a:r>
            <a:r>
              <a:rPr lang="en-US" sz="4000" i="1" spc="-5" dirty="0">
                <a:latin typeface="Calibri"/>
                <a:cs typeface="Calibri"/>
              </a:rPr>
              <a:t>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552" y="1519708"/>
            <a:ext cx="9045301" cy="472869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tabLst>
                <a:tab pos="149860" algn="l"/>
              </a:tabLst>
            </a:pPr>
            <a:r>
              <a:rPr lang="en-US" sz="2800" spc="-5" dirty="0">
                <a:latin typeface="Calibri"/>
                <a:cs typeface="Calibri"/>
              </a:rPr>
              <a:t>Ho</a:t>
            </a:r>
            <a:r>
              <a:rPr lang="en-US" sz="2800" dirty="0">
                <a:latin typeface="Calibri"/>
                <a:cs typeface="Calibri"/>
              </a:rPr>
              <a:t>w </a:t>
            </a:r>
            <a:r>
              <a:rPr lang="en-US" sz="2800" spc="-30" dirty="0">
                <a:latin typeface="Calibri"/>
                <a:cs typeface="Calibri"/>
              </a:rPr>
              <a:t>f</a:t>
            </a:r>
            <a:r>
              <a:rPr lang="en-US" sz="2800" dirty="0">
                <a:latin typeface="Calibri"/>
                <a:cs typeface="Calibri"/>
              </a:rPr>
              <a:t>ood</a:t>
            </a:r>
            <a:r>
              <a:rPr lang="en-US" sz="2800" spc="-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is </a:t>
            </a:r>
            <a:r>
              <a:rPr lang="en-US" sz="2800" spc="-5" dirty="0">
                <a:latin typeface="Calibri"/>
                <a:cs typeface="Calibri"/>
              </a:rPr>
              <a:t>p</a:t>
            </a:r>
            <a:r>
              <a:rPr lang="en-US" sz="2800" spc="-25" dirty="0">
                <a:latin typeface="Calibri"/>
                <a:cs typeface="Calibri"/>
              </a:rPr>
              <a:t>r</a:t>
            </a:r>
            <a:r>
              <a:rPr lang="en-US" sz="2800" spc="-10" dirty="0">
                <a:latin typeface="Calibri"/>
                <a:cs typeface="Calibri"/>
              </a:rPr>
              <a:t>epa</a:t>
            </a:r>
            <a:r>
              <a:rPr lang="en-US" sz="2800" spc="-30" dirty="0">
                <a:latin typeface="Calibri"/>
                <a:cs typeface="Calibri"/>
              </a:rPr>
              <a:t>r</a:t>
            </a:r>
            <a:r>
              <a:rPr lang="en-US" sz="2800" spc="-10" dirty="0">
                <a:latin typeface="Calibri"/>
                <a:cs typeface="Calibri"/>
              </a:rPr>
              <a:t>ed:</a:t>
            </a:r>
            <a:r>
              <a:rPr lang="en-US" sz="2800" spc="-15" dirty="0">
                <a:latin typeface="Calibri"/>
                <a:cs typeface="Calibri"/>
              </a:rPr>
              <a:t> </a:t>
            </a:r>
            <a:r>
              <a:rPr lang="en-US" sz="2800" spc="-25" dirty="0">
                <a:latin typeface="Calibri"/>
                <a:cs typeface="Calibri"/>
              </a:rPr>
              <a:t>c</a:t>
            </a:r>
            <a:r>
              <a:rPr lang="en-US" sz="2800" dirty="0">
                <a:latin typeface="Calibri"/>
                <a:cs typeface="Calibri"/>
              </a:rPr>
              <a:t>oo</a:t>
            </a:r>
            <a:r>
              <a:rPr lang="en-US" sz="2800" spc="-45" dirty="0">
                <a:latin typeface="Calibri"/>
                <a:cs typeface="Calibri"/>
              </a:rPr>
              <a:t>k</a:t>
            </a:r>
            <a:r>
              <a:rPr lang="en-US" sz="2800" spc="-10" dirty="0">
                <a:latin typeface="Calibri"/>
                <a:cs typeface="Calibri"/>
              </a:rPr>
              <a:t>ed, or</a:t>
            </a:r>
            <a:r>
              <a:rPr lang="en-US" sz="2800" spc="-5" dirty="0">
                <a:latin typeface="Calibri"/>
                <a:cs typeface="Calibri"/>
              </a:rPr>
              <a:t> not</a:t>
            </a:r>
            <a:r>
              <a:rPr lang="en-US" sz="2800" dirty="0">
                <a:latin typeface="Calibri"/>
                <a:cs typeface="Calibri"/>
              </a:rPr>
              <a:t>,</a:t>
            </a:r>
            <a:r>
              <a:rPr lang="en-US" sz="2800" spc="-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al</a:t>
            </a:r>
            <a:r>
              <a:rPr lang="en-US" sz="2800" spc="-15" dirty="0">
                <a:latin typeface="Calibri"/>
                <a:cs typeface="Calibri"/>
              </a:rPr>
              <a:t>t</a:t>
            </a:r>
            <a:r>
              <a:rPr lang="en-US" sz="2800" spc="-10" dirty="0">
                <a:latin typeface="Calibri"/>
                <a:cs typeface="Calibri"/>
              </a:rPr>
              <a:t>e</a:t>
            </a:r>
            <a:r>
              <a:rPr lang="en-US" sz="2800" spc="-35" dirty="0">
                <a:latin typeface="Calibri"/>
                <a:cs typeface="Calibri"/>
              </a:rPr>
              <a:t>r</a:t>
            </a:r>
            <a:r>
              <a:rPr lang="en-US" sz="2800" dirty="0">
                <a:latin typeface="Calibri"/>
                <a:cs typeface="Calibri"/>
              </a:rPr>
              <a:t>s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lang="en-US" sz="2800" i="1" dirty="0" smtClean="0">
                <a:latin typeface="Calibri"/>
                <a:cs typeface="Calibri"/>
              </a:rPr>
              <a:t>Xing</a:t>
            </a:r>
            <a:endParaRPr lang="en-US" sz="2800" dirty="0">
              <a:latin typeface="Calibri"/>
              <a:cs typeface="Calibri"/>
            </a:endParaRPr>
          </a:p>
          <a:p>
            <a:pPr marL="400050" lvl="1" indent="0">
              <a:spcBef>
                <a:spcPts val="0"/>
              </a:spcBef>
              <a:tabLst>
                <a:tab pos="149860" algn="l"/>
              </a:tabLst>
            </a:pPr>
            <a:r>
              <a:rPr lang="en-US" sz="2000" spc="-10" dirty="0" smtClean="0">
                <a:latin typeface="Calibri"/>
                <a:cs typeface="Calibri"/>
              </a:rPr>
              <a:t>R</a:t>
            </a:r>
            <a:r>
              <a:rPr lang="en-US" sz="2000" spc="-15" dirty="0" smtClean="0">
                <a:latin typeface="Calibri"/>
                <a:cs typeface="Calibri"/>
              </a:rPr>
              <a:t>a</a:t>
            </a:r>
            <a:r>
              <a:rPr lang="en-US" sz="2000" spc="-10" dirty="0" smtClean="0">
                <a:latin typeface="Calibri"/>
                <a:cs typeface="Calibri"/>
              </a:rPr>
              <a:t>w</a:t>
            </a:r>
            <a:r>
              <a:rPr lang="en-US" sz="2000" spc="-15" dirty="0" smtClean="0">
                <a:latin typeface="Calibri"/>
                <a:cs typeface="Calibri"/>
              </a:rPr>
              <a:t> </a:t>
            </a:r>
            <a:r>
              <a:rPr lang="en-US" sz="2000" spc="-25" dirty="0">
                <a:latin typeface="Calibri"/>
                <a:cs typeface="Calibri"/>
              </a:rPr>
              <a:t>f</a:t>
            </a:r>
            <a:r>
              <a:rPr lang="en-US" sz="2000" spc="-5" dirty="0">
                <a:latin typeface="Calibri"/>
                <a:cs typeface="Calibri"/>
              </a:rPr>
              <a:t>oo</a:t>
            </a:r>
            <a:r>
              <a:rPr lang="en-US" sz="2000" dirty="0">
                <a:latin typeface="Calibri"/>
                <a:cs typeface="Calibri"/>
              </a:rPr>
              <a:t>d</a:t>
            </a:r>
            <a:r>
              <a:rPr lang="en-US" sz="2000" spc="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is</a:t>
            </a:r>
            <a:r>
              <a:rPr lang="en-US" sz="2000" spc="-5" dirty="0">
                <a:latin typeface="Calibri"/>
                <a:cs typeface="Calibri"/>
              </a:rPr>
              <a:t> </a:t>
            </a:r>
            <a:r>
              <a:rPr lang="en-US" sz="2000" spc="-15" dirty="0">
                <a:latin typeface="Calibri"/>
                <a:cs typeface="Calibri"/>
              </a:rPr>
              <a:t>c</a:t>
            </a:r>
            <a:r>
              <a:rPr lang="en-US" sz="2000" dirty="0">
                <a:latin typeface="Calibri"/>
                <a:cs typeface="Calibri"/>
              </a:rPr>
              <a:t>ooler</a:t>
            </a:r>
            <a:r>
              <a:rPr lang="en-US" sz="2000" spc="-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than</a:t>
            </a:r>
            <a:r>
              <a:rPr lang="en-US" sz="2000" spc="-10" dirty="0">
                <a:latin typeface="Calibri"/>
                <a:cs typeface="Calibri"/>
              </a:rPr>
              <a:t> </a:t>
            </a:r>
            <a:r>
              <a:rPr lang="en-US" sz="2000" spc="-15" dirty="0" smtClean="0">
                <a:latin typeface="Calibri"/>
                <a:cs typeface="Calibri"/>
              </a:rPr>
              <a:t>c</a:t>
            </a:r>
            <a:r>
              <a:rPr lang="en-US" sz="2000" spc="-5" dirty="0" smtClean="0">
                <a:latin typeface="Calibri"/>
                <a:cs typeface="Calibri"/>
              </a:rPr>
              <a:t>oo</a:t>
            </a:r>
            <a:r>
              <a:rPr lang="en-US" sz="2000" spc="-35" dirty="0" smtClean="0">
                <a:latin typeface="Calibri"/>
                <a:cs typeface="Calibri"/>
              </a:rPr>
              <a:t>k</a:t>
            </a:r>
            <a:r>
              <a:rPr lang="en-US" sz="2000" spc="-10" dirty="0" smtClean="0">
                <a:latin typeface="Calibri"/>
                <a:cs typeface="Calibri"/>
              </a:rPr>
              <a:t>ed</a:t>
            </a:r>
          </a:p>
          <a:p>
            <a:pPr marL="3543300" lvl="8" indent="0">
              <a:spcBef>
                <a:spcPts val="0"/>
              </a:spcBef>
              <a:tabLst>
                <a:tab pos="149860" algn="l"/>
              </a:tabLst>
            </a:pPr>
            <a:endParaRPr lang="en-US" dirty="0">
              <a:latin typeface="Calibri"/>
              <a:cs typeface="Calibri"/>
            </a:endParaRPr>
          </a:p>
          <a:p>
            <a:pPr marL="0" marR="126364" indent="0">
              <a:spcBef>
                <a:spcPts val="0"/>
              </a:spcBef>
              <a:tabLst>
                <a:tab pos="149860" algn="l"/>
              </a:tabLst>
            </a:pPr>
            <a:r>
              <a:rPr lang="en-US" sz="2800" dirty="0">
                <a:latin typeface="Calibri"/>
                <a:cs typeface="Calibri"/>
              </a:rPr>
              <a:t>The</a:t>
            </a:r>
            <a:r>
              <a:rPr lang="en-US" sz="2800" spc="-5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mo</a:t>
            </a:r>
            <a:r>
              <a:rPr lang="en-US" sz="2800" spc="-30" dirty="0">
                <a:latin typeface="Calibri"/>
                <a:cs typeface="Calibri"/>
              </a:rPr>
              <a:t>r</a:t>
            </a:r>
            <a:r>
              <a:rPr lang="en-US" sz="2800" spc="-10" dirty="0">
                <a:latin typeface="Calibri"/>
                <a:cs typeface="Calibri"/>
              </a:rPr>
              <a:t>e </a:t>
            </a:r>
            <a:r>
              <a:rPr lang="en-US" sz="2800" spc="-5" dirty="0">
                <a:latin typeface="Calibri"/>
                <a:cs typeface="Calibri"/>
              </a:rPr>
              <a:t>p</a:t>
            </a:r>
            <a:r>
              <a:rPr lang="en-US" sz="2800" spc="-30" dirty="0">
                <a:latin typeface="Calibri"/>
                <a:cs typeface="Calibri"/>
              </a:rPr>
              <a:t>r</a:t>
            </a:r>
            <a:r>
              <a:rPr lang="en-US" sz="2800" spc="-5" dirty="0">
                <a:latin typeface="Calibri"/>
                <a:cs typeface="Calibri"/>
              </a:rPr>
              <a:t>ocessin</a:t>
            </a:r>
            <a:r>
              <a:rPr lang="en-US" sz="2800" dirty="0">
                <a:latin typeface="Calibri"/>
                <a:cs typeface="Calibri"/>
              </a:rPr>
              <a:t>g a</a:t>
            </a:r>
            <a:r>
              <a:rPr lang="en-US" sz="2800" spc="-5" dirty="0">
                <a:latin typeface="Calibri"/>
                <a:cs typeface="Calibri"/>
              </a:rPr>
              <a:t> </a:t>
            </a:r>
            <a:r>
              <a:rPr lang="en-US" sz="2800" spc="-30" dirty="0">
                <a:latin typeface="Calibri"/>
                <a:cs typeface="Calibri"/>
              </a:rPr>
              <a:t>f</a:t>
            </a:r>
            <a:r>
              <a:rPr lang="en-US" sz="2800" dirty="0">
                <a:latin typeface="Calibri"/>
                <a:cs typeface="Calibri"/>
              </a:rPr>
              <a:t>ood</a:t>
            </a:r>
            <a:r>
              <a:rPr lang="en-US" sz="2800" spc="-5" dirty="0">
                <a:latin typeface="Calibri"/>
                <a:cs typeface="Calibri"/>
              </a:rPr>
              <a:t> unde</a:t>
            </a:r>
            <a:r>
              <a:rPr lang="en-US" sz="2800" spc="-20" dirty="0">
                <a:latin typeface="Calibri"/>
                <a:cs typeface="Calibri"/>
              </a:rPr>
              <a:t>r</a:t>
            </a:r>
            <a:r>
              <a:rPr lang="en-US" sz="2800" spc="-25" dirty="0">
                <a:latin typeface="Calibri"/>
                <a:cs typeface="Calibri"/>
              </a:rPr>
              <a:t>g</a:t>
            </a:r>
            <a:r>
              <a:rPr lang="en-US" sz="2800" spc="-15" dirty="0">
                <a:latin typeface="Calibri"/>
                <a:cs typeface="Calibri"/>
              </a:rPr>
              <a:t>oes</a:t>
            </a:r>
            <a:r>
              <a:rPr lang="en-US" sz="2800" spc="-5" dirty="0">
                <a:latin typeface="Calibri"/>
                <a:cs typeface="Calibri"/>
              </a:rPr>
              <a:t>,</a:t>
            </a:r>
            <a:r>
              <a:rPr lang="en-US" sz="2800" spc="-15" dirty="0">
                <a:latin typeface="Calibri"/>
                <a:cs typeface="Calibri"/>
              </a:rPr>
              <a:t> th</a:t>
            </a:r>
            <a:r>
              <a:rPr lang="en-US" sz="2800" spc="-10" dirty="0">
                <a:latin typeface="Calibri"/>
                <a:cs typeface="Calibri"/>
              </a:rPr>
              <a:t>e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spc="-30" dirty="0">
                <a:latin typeface="Calibri"/>
                <a:cs typeface="Calibri"/>
              </a:rPr>
              <a:t>w</a:t>
            </a:r>
            <a:r>
              <a:rPr lang="en-US" sz="2800" spc="-10" dirty="0">
                <a:latin typeface="Calibri"/>
                <a:cs typeface="Calibri"/>
              </a:rPr>
              <a:t>armer </a:t>
            </a:r>
            <a:r>
              <a:rPr lang="en-US" sz="2800" dirty="0">
                <a:latin typeface="Calibri"/>
                <a:cs typeface="Calibri"/>
              </a:rPr>
              <a:t>it </a:t>
            </a:r>
            <a:r>
              <a:rPr lang="en-US" sz="2800" spc="-15" dirty="0" smtClean="0">
                <a:latin typeface="Calibri"/>
                <a:cs typeface="Calibri"/>
              </a:rPr>
              <a:t>be</a:t>
            </a:r>
            <a:r>
              <a:rPr lang="en-US" sz="2800" spc="-25" dirty="0" smtClean="0">
                <a:latin typeface="Calibri"/>
                <a:cs typeface="Calibri"/>
              </a:rPr>
              <a:t>c</a:t>
            </a:r>
            <a:r>
              <a:rPr lang="en-US" sz="2800" dirty="0" smtClean="0">
                <a:latin typeface="Calibri"/>
                <a:cs typeface="Calibri"/>
              </a:rPr>
              <a:t>o</a:t>
            </a:r>
            <a:r>
              <a:rPr lang="en-US" sz="2800" spc="-10" dirty="0" smtClean="0">
                <a:latin typeface="Calibri"/>
                <a:cs typeface="Calibri"/>
              </a:rPr>
              <a:t>mes</a:t>
            </a:r>
            <a:endParaRPr lang="en-US" sz="2800" dirty="0" smtClean="0">
              <a:latin typeface="Calibri"/>
              <a:cs typeface="Calibri"/>
            </a:endParaRPr>
          </a:p>
          <a:p>
            <a:pPr marL="400050" marR="126364" lvl="1" indent="0">
              <a:spcBef>
                <a:spcPts val="0"/>
              </a:spcBef>
              <a:tabLst>
                <a:tab pos="149860" algn="l"/>
              </a:tabLst>
            </a:pPr>
            <a:r>
              <a:rPr lang="en-US" sz="2000" spc="-5" dirty="0" smtClean="0">
                <a:latin typeface="Calibri"/>
                <a:cs typeface="Calibri"/>
              </a:rPr>
              <a:t>Fin</a:t>
            </a:r>
            <a:r>
              <a:rPr lang="en-US" sz="2000" dirty="0" smtClean="0">
                <a:latin typeface="Calibri"/>
                <a:cs typeface="Calibri"/>
              </a:rPr>
              <a:t>e</a:t>
            </a:r>
            <a:r>
              <a:rPr lang="en-US" sz="2000" spc="-5" dirty="0" smtClean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cu</a:t>
            </a:r>
            <a:r>
              <a:rPr lang="en-US" sz="2000" spc="-20" dirty="0">
                <a:latin typeface="Calibri"/>
                <a:cs typeface="Calibri"/>
              </a:rPr>
              <a:t>t</a:t>
            </a:r>
            <a:r>
              <a:rPr lang="en-US" sz="2000" spc="-5" dirty="0">
                <a:latin typeface="Calibri"/>
                <a:cs typeface="Calibri"/>
              </a:rPr>
              <a:t>t</a:t>
            </a:r>
            <a:r>
              <a:rPr lang="en-US" sz="2000" dirty="0">
                <a:latin typeface="Calibri"/>
                <a:cs typeface="Calibri"/>
              </a:rPr>
              <a:t>in</a:t>
            </a:r>
            <a:r>
              <a:rPr lang="en-US" sz="2000" spc="10" dirty="0">
                <a:latin typeface="Calibri"/>
                <a:cs typeface="Calibri"/>
              </a:rPr>
              <a:t>g</a:t>
            </a:r>
            <a:r>
              <a:rPr lang="en-US" sz="2000" spc="-5" dirty="0">
                <a:latin typeface="Calibri"/>
                <a:cs typeface="Calibri"/>
              </a:rPr>
              <a:t>,</a:t>
            </a:r>
            <a:r>
              <a:rPr lang="en-US" sz="2000" spc="-1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grindin</a:t>
            </a:r>
            <a:r>
              <a:rPr lang="en-US" sz="2000" spc="5" dirty="0">
                <a:latin typeface="Calibri"/>
                <a:cs typeface="Calibri"/>
              </a:rPr>
              <a:t>g</a:t>
            </a:r>
            <a:r>
              <a:rPr lang="en-US" sz="2000" spc="-5" dirty="0">
                <a:latin typeface="Calibri"/>
                <a:cs typeface="Calibri"/>
              </a:rPr>
              <a:t>,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spc="-5" dirty="0">
                <a:latin typeface="Calibri"/>
                <a:cs typeface="Calibri"/>
              </a:rPr>
              <a:t>poundin</a:t>
            </a:r>
            <a:r>
              <a:rPr lang="en-US" sz="2000" spc="10" dirty="0">
                <a:latin typeface="Calibri"/>
                <a:cs typeface="Calibri"/>
              </a:rPr>
              <a:t>g</a:t>
            </a:r>
            <a:r>
              <a:rPr lang="en-US" sz="2000" spc="-5" dirty="0">
                <a:latin typeface="Calibri"/>
                <a:cs typeface="Calibri"/>
              </a:rPr>
              <a:t>,</a:t>
            </a:r>
            <a:r>
              <a:rPr lang="en-US" sz="2000" spc="5" dirty="0">
                <a:latin typeface="Calibri"/>
                <a:cs typeface="Calibri"/>
              </a:rPr>
              <a:t> </a:t>
            </a:r>
            <a:r>
              <a:rPr lang="en-US" sz="2000" spc="-5" dirty="0">
                <a:latin typeface="Calibri"/>
                <a:cs typeface="Calibri"/>
              </a:rPr>
              <a:t>p</a:t>
            </a:r>
            <a:r>
              <a:rPr lang="en-US" sz="2000" spc="-20" dirty="0">
                <a:latin typeface="Calibri"/>
                <a:cs typeface="Calibri"/>
              </a:rPr>
              <a:t>r</a:t>
            </a:r>
            <a:r>
              <a:rPr lang="en-US" sz="2000" dirty="0">
                <a:latin typeface="Calibri"/>
                <a:cs typeface="Calibri"/>
              </a:rPr>
              <a:t>essing</a:t>
            </a:r>
            <a:r>
              <a:rPr lang="en-US" sz="2000" spc="-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all</a:t>
            </a:r>
            <a:r>
              <a:rPr lang="en-US" sz="2000" spc="-10" dirty="0">
                <a:latin typeface="Calibri"/>
                <a:cs typeface="Calibri"/>
              </a:rPr>
              <a:t> </a:t>
            </a:r>
            <a:r>
              <a:rPr lang="en-US" sz="2000" spc="-25" dirty="0">
                <a:latin typeface="Calibri"/>
                <a:cs typeface="Calibri"/>
              </a:rPr>
              <a:t>r</a:t>
            </a:r>
            <a:r>
              <a:rPr lang="en-US" sz="2000" spc="-10" dirty="0">
                <a:latin typeface="Calibri"/>
                <a:cs typeface="Calibri"/>
              </a:rPr>
              <a:t>e</a:t>
            </a:r>
            <a:r>
              <a:rPr lang="en-US" sz="2000" dirty="0">
                <a:latin typeface="Calibri"/>
                <a:cs typeface="Calibri"/>
              </a:rPr>
              <a:t>l</a:t>
            </a:r>
            <a:r>
              <a:rPr lang="en-US" sz="2000" spc="-10" dirty="0">
                <a:latin typeface="Calibri"/>
                <a:cs typeface="Calibri"/>
              </a:rPr>
              <a:t>e</a:t>
            </a:r>
            <a:r>
              <a:rPr lang="en-US" sz="2000" dirty="0">
                <a:latin typeface="Calibri"/>
                <a:cs typeface="Calibri"/>
              </a:rPr>
              <a:t>a</a:t>
            </a:r>
            <a:r>
              <a:rPr lang="en-US" sz="2000" spc="-5" dirty="0">
                <a:latin typeface="Calibri"/>
                <a:cs typeface="Calibri"/>
              </a:rPr>
              <a:t>s</a:t>
            </a:r>
            <a:r>
              <a:rPr lang="en-US" sz="2000" spc="-10" dirty="0">
                <a:latin typeface="Calibri"/>
                <a:cs typeface="Calibri"/>
              </a:rPr>
              <a:t>e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spc="-15" dirty="0">
                <a:latin typeface="Calibri"/>
                <a:cs typeface="Calibri"/>
              </a:rPr>
              <a:t>mo</a:t>
            </a:r>
            <a:r>
              <a:rPr lang="en-US" sz="2000" spc="-25" dirty="0">
                <a:latin typeface="Calibri"/>
                <a:cs typeface="Calibri"/>
              </a:rPr>
              <a:t>r</a:t>
            </a:r>
            <a:r>
              <a:rPr lang="en-US" sz="2000" spc="-10" dirty="0">
                <a:latin typeface="Calibri"/>
                <a:cs typeface="Calibri"/>
              </a:rPr>
              <a:t>e</a:t>
            </a:r>
            <a:r>
              <a:rPr lang="en-US" sz="2000" spc="-5" dirty="0">
                <a:latin typeface="Calibri"/>
                <a:cs typeface="Calibri"/>
              </a:rPr>
              <a:t> he</a:t>
            </a:r>
            <a:r>
              <a:rPr lang="en-US" sz="2000" spc="-20" dirty="0">
                <a:latin typeface="Calibri"/>
                <a:cs typeface="Calibri"/>
              </a:rPr>
              <a:t>a</a:t>
            </a:r>
            <a:r>
              <a:rPr lang="en-US" sz="2000" spc="-5" dirty="0">
                <a:latin typeface="Calibri"/>
                <a:cs typeface="Calibri"/>
              </a:rPr>
              <a:t>t </a:t>
            </a:r>
            <a:r>
              <a:rPr lang="en-US" sz="2000" dirty="0">
                <a:latin typeface="Calibri"/>
                <a:cs typeface="Calibri"/>
              </a:rPr>
              <a:t>and</a:t>
            </a:r>
            <a:r>
              <a:rPr lang="en-US" sz="2000" spc="-5" dirty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ene</a:t>
            </a:r>
            <a:r>
              <a:rPr lang="en-US" sz="2000" spc="-25" dirty="0">
                <a:latin typeface="Calibri"/>
                <a:cs typeface="Calibri"/>
              </a:rPr>
              <a:t>r</a:t>
            </a:r>
            <a:r>
              <a:rPr lang="en-US" sz="2000" spc="-10" dirty="0">
                <a:latin typeface="Calibri"/>
                <a:cs typeface="Calibri"/>
              </a:rPr>
              <a:t>gy f</a:t>
            </a:r>
            <a:r>
              <a:rPr lang="en-US" sz="2000" spc="-25" dirty="0">
                <a:latin typeface="Calibri"/>
                <a:cs typeface="Calibri"/>
              </a:rPr>
              <a:t>r</a:t>
            </a:r>
            <a:r>
              <a:rPr lang="en-US" sz="2000" spc="-5" dirty="0">
                <a:latin typeface="Calibri"/>
                <a:cs typeface="Calibri"/>
              </a:rPr>
              <a:t>o</a:t>
            </a:r>
            <a:r>
              <a:rPr lang="en-US" sz="2000" dirty="0">
                <a:latin typeface="Calibri"/>
                <a:cs typeface="Calibri"/>
              </a:rPr>
              <a:t>m </a:t>
            </a:r>
            <a:r>
              <a:rPr lang="en-US" sz="2000" spc="-25" dirty="0" smtClean="0">
                <a:latin typeface="Calibri"/>
                <a:cs typeface="Calibri"/>
              </a:rPr>
              <a:t>f</a:t>
            </a:r>
            <a:r>
              <a:rPr lang="en-US" sz="2000" spc="-5" dirty="0" smtClean="0">
                <a:latin typeface="Calibri"/>
                <a:cs typeface="Calibri"/>
              </a:rPr>
              <a:t>oods</a:t>
            </a:r>
            <a:endParaRPr lang="en-US" sz="2000" dirty="0" smtClean="0">
              <a:latin typeface="Calibri"/>
              <a:cs typeface="Calibri"/>
            </a:endParaRPr>
          </a:p>
          <a:p>
            <a:pPr marL="400050" marR="126364" lvl="1" indent="0">
              <a:spcBef>
                <a:spcPts val="0"/>
              </a:spcBef>
              <a:tabLst>
                <a:tab pos="149860" algn="l"/>
              </a:tabLst>
            </a:pPr>
            <a:r>
              <a:rPr lang="en-US" sz="2000" spc="-5" dirty="0" smtClean="0">
                <a:latin typeface="Calibri"/>
                <a:cs typeface="Calibri"/>
              </a:rPr>
              <a:t>Whol</a:t>
            </a:r>
            <a:r>
              <a:rPr lang="en-US" sz="2000" dirty="0" smtClean="0">
                <a:latin typeface="Calibri"/>
                <a:cs typeface="Calibri"/>
              </a:rPr>
              <a:t>e </a:t>
            </a:r>
            <a:r>
              <a:rPr lang="en-US" sz="2000" spc="-5" dirty="0" smtClean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g</a:t>
            </a:r>
            <a:r>
              <a:rPr lang="en-US" sz="2000" spc="-30" dirty="0">
                <a:latin typeface="Calibri"/>
                <a:cs typeface="Calibri"/>
              </a:rPr>
              <a:t>r</a:t>
            </a:r>
            <a:r>
              <a:rPr lang="en-US" sz="2000" dirty="0">
                <a:latin typeface="Calibri"/>
                <a:cs typeface="Calibri"/>
              </a:rPr>
              <a:t>ain</a:t>
            </a:r>
            <a:r>
              <a:rPr lang="en-US" sz="2000" spc="-10" dirty="0">
                <a:latin typeface="Calibri"/>
                <a:cs typeface="Calibri"/>
              </a:rPr>
              <a:t> </a:t>
            </a:r>
            <a:r>
              <a:rPr lang="en-US" sz="2000" spc="-25" dirty="0">
                <a:latin typeface="Calibri"/>
                <a:cs typeface="Calibri"/>
              </a:rPr>
              <a:t>f</a:t>
            </a:r>
            <a:r>
              <a:rPr lang="en-US" sz="2000" spc="-5" dirty="0">
                <a:latin typeface="Calibri"/>
                <a:cs typeface="Calibri"/>
              </a:rPr>
              <a:t>ood</a:t>
            </a:r>
            <a:r>
              <a:rPr lang="en-US" sz="2000" dirty="0">
                <a:latin typeface="Calibri"/>
                <a:cs typeface="Calibri"/>
              </a:rPr>
              <a:t>s</a:t>
            </a:r>
            <a:r>
              <a:rPr lang="en-US" sz="2000" spc="5" dirty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a</a:t>
            </a:r>
            <a:r>
              <a:rPr lang="en-US" sz="2000" spc="-25" dirty="0">
                <a:latin typeface="Calibri"/>
                <a:cs typeface="Calibri"/>
              </a:rPr>
              <a:t>r</a:t>
            </a:r>
            <a:r>
              <a:rPr lang="en-US" sz="2000" spc="-10" dirty="0">
                <a:latin typeface="Calibri"/>
                <a:cs typeface="Calibri"/>
              </a:rPr>
              <a:t>e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spc="-15" dirty="0">
                <a:latin typeface="Calibri"/>
                <a:cs typeface="Calibri"/>
              </a:rPr>
              <a:t>c</a:t>
            </a:r>
            <a:r>
              <a:rPr lang="en-US" sz="2000" spc="-5" dirty="0">
                <a:latin typeface="Calibri"/>
                <a:cs typeface="Calibri"/>
              </a:rPr>
              <a:t>oole</a:t>
            </a:r>
            <a:r>
              <a:rPr lang="en-US" sz="2000" dirty="0">
                <a:latin typeface="Calibri"/>
                <a:cs typeface="Calibri"/>
              </a:rPr>
              <a:t>r</a:t>
            </a:r>
            <a:r>
              <a:rPr lang="en-US" sz="2000" spc="-1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than</a:t>
            </a:r>
            <a:r>
              <a:rPr lang="en-US" sz="2000" spc="-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their</a:t>
            </a:r>
            <a:r>
              <a:rPr lang="en-US" sz="2000" spc="-10" dirty="0">
                <a:latin typeface="Calibri"/>
                <a:cs typeface="Calibri"/>
              </a:rPr>
              <a:t> </a:t>
            </a:r>
            <a:r>
              <a:rPr lang="en-US" sz="2000" spc="-5" dirty="0">
                <a:latin typeface="Calibri"/>
                <a:cs typeface="Calibri"/>
              </a:rPr>
              <a:t>f</a:t>
            </a:r>
            <a:r>
              <a:rPr lang="en-US" sz="2000" spc="-30" dirty="0">
                <a:latin typeface="Calibri"/>
                <a:cs typeface="Calibri"/>
              </a:rPr>
              <a:t>r</a:t>
            </a:r>
            <a:r>
              <a:rPr lang="en-US" sz="2000" dirty="0">
                <a:latin typeface="Calibri"/>
                <a:cs typeface="Calibri"/>
              </a:rPr>
              <a:t>actioned,</a:t>
            </a:r>
            <a:r>
              <a:rPr lang="en-US" sz="2000" spc="-5" dirty="0">
                <a:latin typeface="Calibri"/>
                <a:cs typeface="Calibri"/>
              </a:rPr>
              <a:t> </a:t>
            </a:r>
            <a:r>
              <a:rPr lang="en-US" sz="2000" spc="-15" dirty="0">
                <a:latin typeface="Calibri"/>
                <a:cs typeface="Calibri"/>
              </a:rPr>
              <a:t>g</a:t>
            </a:r>
            <a:r>
              <a:rPr lang="en-US" sz="2000" spc="-25" dirty="0">
                <a:latin typeface="Calibri"/>
                <a:cs typeface="Calibri"/>
              </a:rPr>
              <a:t>r</a:t>
            </a:r>
            <a:r>
              <a:rPr lang="en-US" sz="2000" spc="-5" dirty="0">
                <a:latin typeface="Calibri"/>
                <a:cs typeface="Calibri"/>
              </a:rPr>
              <a:t>ound </a:t>
            </a:r>
            <a:r>
              <a:rPr lang="en-US" sz="2000" spc="-15" dirty="0">
                <a:latin typeface="Calibri"/>
                <a:cs typeface="Calibri"/>
              </a:rPr>
              <a:t>o</a:t>
            </a:r>
            <a:r>
              <a:rPr lang="en-US" sz="2000" spc="-5" dirty="0">
                <a:latin typeface="Calibri"/>
                <a:cs typeface="Calibri"/>
              </a:rPr>
              <a:t>r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spc="-25" dirty="0">
                <a:latin typeface="Calibri"/>
                <a:cs typeface="Calibri"/>
              </a:rPr>
              <a:t>r</a:t>
            </a:r>
            <a:r>
              <a:rPr lang="en-US" sz="2000" spc="-20" dirty="0">
                <a:latin typeface="Calibri"/>
                <a:cs typeface="Calibri"/>
              </a:rPr>
              <a:t>e</a:t>
            </a:r>
            <a:r>
              <a:rPr lang="en-US" sz="2000" spc="-5" dirty="0">
                <a:latin typeface="Calibri"/>
                <a:cs typeface="Calibri"/>
              </a:rPr>
              <a:t>f</a:t>
            </a:r>
            <a:r>
              <a:rPr lang="en-US" sz="2000" dirty="0">
                <a:latin typeface="Calibri"/>
                <a:cs typeface="Calibri"/>
              </a:rPr>
              <a:t>i</a:t>
            </a:r>
            <a:r>
              <a:rPr lang="en-US" sz="2000" spc="-5" dirty="0">
                <a:latin typeface="Calibri"/>
                <a:cs typeface="Calibri"/>
              </a:rPr>
              <a:t>n</a:t>
            </a:r>
            <a:r>
              <a:rPr lang="en-US" sz="2000" spc="-10" dirty="0">
                <a:latin typeface="Calibri"/>
                <a:cs typeface="Calibri"/>
              </a:rPr>
              <a:t>e</a:t>
            </a:r>
            <a:r>
              <a:rPr lang="en-US" sz="2000" dirty="0">
                <a:latin typeface="Calibri"/>
                <a:cs typeface="Calibri"/>
              </a:rPr>
              <a:t>d </a:t>
            </a:r>
            <a:r>
              <a:rPr lang="en-US" sz="2000" spc="-15" dirty="0" smtClean="0">
                <a:latin typeface="Calibri"/>
                <a:cs typeface="Calibri"/>
              </a:rPr>
              <a:t>c</a:t>
            </a:r>
            <a:r>
              <a:rPr lang="en-US" sz="2000" spc="-5" dirty="0" smtClean="0">
                <a:latin typeface="Calibri"/>
                <a:cs typeface="Calibri"/>
              </a:rPr>
              <a:t>ou</a:t>
            </a:r>
            <a:r>
              <a:rPr lang="en-US" sz="2000" spc="-15" dirty="0" smtClean="0">
                <a:latin typeface="Calibri"/>
                <a:cs typeface="Calibri"/>
              </a:rPr>
              <a:t>n</a:t>
            </a:r>
            <a:r>
              <a:rPr lang="en-US" sz="2000" spc="-20" dirty="0" smtClean="0">
                <a:latin typeface="Calibri"/>
                <a:cs typeface="Calibri"/>
              </a:rPr>
              <a:t>t</a:t>
            </a:r>
            <a:r>
              <a:rPr lang="en-US" sz="2000" spc="-5" dirty="0" smtClean="0">
                <a:latin typeface="Calibri"/>
                <a:cs typeface="Calibri"/>
              </a:rPr>
              <a:t>erp</a:t>
            </a:r>
            <a:r>
              <a:rPr lang="en-US" sz="2000" dirty="0" smtClean="0">
                <a:latin typeface="Calibri"/>
                <a:cs typeface="Calibri"/>
              </a:rPr>
              <a:t>a</a:t>
            </a:r>
            <a:r>
              <a:rPr lang="en-US" sz="2000" spc="-5" dirty="0" smtClean="0">
                <a:latin typeface="Calibri"/>
                <a:cs typeface="Calibri"/>
              </a:rPr>
              <a:t>rt</a:t>
            </a:r>
            <a:r>
              <a:rPr lang="en-US" sz="2000" dirty="0" smtClean="0">
                <a:latin typeface="Calibri"/>
                <a:cs typeface="Calibri"/>
              </a:rPr>
              <a:t>s</a:t>
            </a:r>
          </a:p>
          <a:p>
            <a:pPr marL="400050" marR="126364" lvl="1" indent="0">
              <a:spcBef>
                <a:spcPts val="0"/>
              </a:spcBef>
              <a:tabLst>
                <a:tab pos="149860" algn="l"/>
              </a:tabLst>
            </a:pPr>
            <a:r>
              <a:rPr lang="en-US" sz="2000" spc="-5" dirty="0" smtClean="0">
                <a:latin typeface="Calibri"/>
                <a:cs typeface="Calibri"/>
              </a:rPr>
              <a:t>Whol</a:t>
            </a:r>
            <a:r>
              <a:rPr lang="en-US" sz="2000" dirty="0" smtClean="0">
                <a:latin typeface="Calibri"/>
                <a:cs typeface="Calibri"/>
              </a:rPr>
              <a:t>e </a:t>
            </a:r>
            <a:r>
              <a:rPr lang="en-US" sz="2000" dirty="0">
                <a:latin typeface="Calibri"/>
                <a:cs typeface="Calibri"/>
              </a:rPr>
              <a:t>muscle</a:t>
            </a:r>
            <a:r>
              <a:rPr lang="en-US" sz="2000" spc="-1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is</a:t>
            </a:r>
            <a:r>
              <a:rPr lang="en-US" sz="2000" spc="-5" dirty="0">
                <a:latin typeface="Calibri"/>
                <a:cs typeface="Calibri"/>
              </a:rPr>
              <a:t> </a:t>
            </a:r>
            <a:r>
              <a:rPr lang="en-US" sz="2000" spc="-15" dirty="0">
                <a:latin typeface="Calibri"/>
                <a:cs typeface="Calibri"/>
              </a:rPr>
              <a:t>c</a:t>
            </a:r>
            <a:r>
              <a:rPr lang="en-US" sz="2000" spc="-5" dirty="0">
                <a:latin typeface="Calibri"/>
                <a:cs typeface="Calibri"/>
              </a:rPr>
              <a:t>oole</a:t>
            </a:r>
            <a:r>
              <a:rPr lang="en-US" sz="2000" dirty="0">
                <a:latin typeface="Calibri"/>
                <a:cs typeface="Calibri"/>
              </a:rPr>
              <a:t>r</a:t>
            </a:r>
            <a:r>
              <a:rPr lang="en-US" sz="2000" spc="-1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than</a:t>
            </a:r>
            <a:r>
              <a:rPr lang="en-US" sz="2000" spc="-5" dirty="0">
                <a:latin typeface="Calibri"/>
                <a:cs typeface="Calibri"/>
              </a:rPr>
              <a:t> </a:t>
            </a:r>
            <a:r>
              <a:rPr lang="en-US" sz="2000" spc="-15" dirty="0">
                <a:latin typeface="Calibri"/>
                <a:cs typeface="Calibri"/>
              </a:rPr>
              <a:t>g</a:t>
            </a:r>
            <a:r>
              <a:rPr lang="en-US" sz="2000" spc="-25" dirty="0">
                <a:latin typeface="Calibri"/>
                <a:cs typeface="Calibri"/>
              </a:rPr>
              <a:t>r</a:t>
            </a:r>
            <a:r>
              <a:rPr lang="en-US" sz="2000" spc="-5" dirty="0">
                <a:latin typeface="Calibri"/>
                <a:cs typeface="Calibri"/>
              </a:rPr>
              <a:t>oun</a:t>
            </a:r>
            <a:r>
              <a:rPr lang="en-US" sz="2000" dirty="0">
                <a:latin typeface="Calibri"/>
                <a:cs typeface="Calibri"/>
              </a:rPr>
              <a:t>d</a:t>
            </a:r>
            <a:r>
              <a:rPr lang="en-US" sz="2000" spc="-5" dirty="0">
                <a:latin typeface="Calibri"/>
                <a:cs typeface="Calibri"/>
              </a:rPr>
              <a:t> </a:t>
            </a:r>
            <a:r>
              <a:rPr lang="en-US" sz="2000" spc="-10" dirty="0" smtClean="0">
                <a:latin typeface="Calibri"/>
                <a:cs typeface="Calibri"/>
              </a:rPr>
              <a:t>me</a:t>
            </a:r>
            <a:r>
              <a:rPr lang="en-US" sz="2000" spc="-25" dirty="0" smtClean="0">
                <a:latin typeface="Calibri"/>
                <a:cs typeface="Calibri"/>
              </a:rPr>
              <a:t>a</a:t>
            </a:r>
            <a:r>
              <a:rPr lang="en-US" sz="2000" spc="-5" dirty="0" smtClean="0">
                <a:latin typeface="Calibri"/>
                <a:cs typeface="Calibri"/>
              </a:rPr>
              <a:t>t</a:t>
            </a:r>
          </a:p>
          <a:p>
            <a:pPr marL="3543300" marR="126364" lvl="8" indent="0">
              <a:spcBef>
                <a:spcPts val="0"/>
              </a:spcBef>
              <a:tabLst>
                <a:tab pos="149860" algn="l"/>
              </a:tabLst>
            </a:pPr>
            <a:endParaRPr lang="en-US" dirty="0" smtClean="0">
              <a:latin typeface="Calibri"/>
              <a:cs typeface="Calibri"/>
            </a:endParaRPr>
          </a:p>
          <a:p>
            <a:pPr marL="0" marR="126364" indent="0">
              <a:spcBef>
                <a:spcPts val="0"/>
              </a:spcBef>
              <a:tabLst>
                <a:tab pos="149860" algn="l"/>
              </a:tabLst>
            </a:pPr>
            <a:r>
              <a:rPr lang="en-US" sz="2800" dirty="0" smtClean="0">
                <a:latin typeface="Calibri"/>
                <a:cs typeface="Calibri"/>
              </a:rPr>
              <a:t>Cannot</a:t>
            </a:r>
            <a:r>
              <a:rPr lang="en-US" sz="2800" spc="-15" dirty="0" smtClean="0">
                <a:latin typeface="Calibri"/>
                <a:cs typeface="Calibri"/>
              </a:rPr>
              <a:t> </a:t>
            </a:r>
            <a:r>
              <a:rPr lang="en-US" sz="2800" spc="-5" dirty="0">
                <a:latin typeface="Calibri"/>
                <a:cs typeface="Calibri"/>
              </a:rPr>
              <a:t>chan</a:t>
            </a:r>
            <a:r>
              <a:rPr lang="en-US" sz="2800" spc="-15" dirty="0">
                <a:latin typeface="Calibri"/>
                <a:cs typeface="Calibri"/>
              </a:rPr>
              <a:t>g</a:t>
            </a:r>
            <a:r>
              <a:rPr lang="en-US" sz="2800" spc="-10" dirty="0">
                <a:latin typeface="Calibri"/>
                <a:cs typeface="Calibri"/>
              </a:rPr>
              <a:t>e</a:t>
            </a:r>
            <a:r>
              <a:rPr lang="en-US" sz="2800" spc="-5" dirty="0">
                <a:latin typeface="Calibri"/>
                <a:cs typeface="Calibri"/>
              </a:rPr>
              <a:t> </a:t>
            </a:r>
            <a:r>
              <a:rPr lang="en-US" sz="2800" spc="-15" dirty="0">
                <a:latin typeface="Calibri"/>
                <a:cs typeface="Calibri"/>
              </a:rPr>
              <a:t>ove</a:t>
            </a:r>
            <a:r>
              <a:rPr lang="en-US" sz="2800" spc="-40" dirty="0">
                <a:latin typeface="Calibri"/>
                <a:cs typeface="Calibri"/>
              </a:rPr>
              <a:t>r</a:t>
            </a:r>
            <a:r>
              <a:rPr lang="en-US" sz="2800" spc="-5" dirty="0">
                <a:latin typeface="Calibri"/>
                <a:cs typeface="Calibri"/>
              </a:rPr>
              <a:t>al</a:t>
            </a:r>
            <a:r>
              <a:rPr lang="en-US" sz="2800" dirty="0">
                <a:latin typeface="Calibri"/>
                <a:cs typeface="Calibri"/>
              </a:rPr>
              <a:t>l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lang="en-US" sz="2800" i="1" dirty="0">
                <a:latin typeface="Calibri"/>
                <a:cs typeface="Calibri"/>
              </a:rPr>
              <a:t>Xing</a:t>
            </a:r>
            <a:r>
              <a:rPr lang="en-US" sz="2800" i="1" spc="-5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b</a:t>
            </a:r>
            <a:r>
              <a:rPr lang="en-US" sz="2800" dirty="0">
                <a:latin typeface="Calibri"/>
                <a:cs typeface="Calibri"/>
              </a:rPr>
              <a:t>y </a:t>
            </a:r>
            <a:r>
              <a:rPr lang="en-US" sz="2800" spc="-5" dirty="0">
                <a:latin typeface="Calibri"/>
                <a:cs typeface="Calibri"/>
              </a:rPr>
              <a:t>ju</a:t>
            </a:r>
            <a:r>
              <a:rPr lang="en-US" sz="2800" spc="-20" dirty="0">
                <a:latin typeface="Calibri"/>
                <a:cs typeface="Calibri"/>
              </a:rPr>
              <a:t>s</a:t>
            </a:r>
            <a:r>
              <a:rPr lang="en-US" sz="2800" spc="-5" dirty="0">
                <a:latin typeface="Calibri"/>
                <a:cs typeface="Calibri"/>
              </a:rPr>
              <a:t>t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lang="en-US" sz="2800" spc="-5" dirty="0" smtClean="0">
                <a:latin typeface="Calibri"/>
                <a:cs typeface="Calibri"/>
              </a:rPr>
              <a:t>p</a:t>
            </a:r>
            <a:r>
              <a:rPr lang="en-US" sz="2800" spc="-25" dirty="0" smtClean="0">
                <a:latin typeface="Calibri"/>
                <a:cs typeface="Calibri"/>
              </a:rPr>
              <a:t>r</a:t>
            </a:r>
            <a:r>
              <a:rPr lang="en-US" sz="2800" spc="-10" dirty="0" smtClean="0">
                <a:latin typeface="Calibri"/>
                <a:cs typeface="Calibri"/>
              </a:rPr>
              <a:t>epa</a:t>
            </a:r>
            <a:r>
              <a:rPr lang="en-US" sz="2800" spc="-40" dirty="0" smtClean="0">
                <a:latin typeface="Calibri"/>
                <a:cs typeface="Calibri"/>
              </a:rPr>
              <a:t>r</a:t>
            </a:r>
            <a:r>
              <a:rPr lang="en-US" sz="2800" spc="-15" dirty="0" smtClean="0">
                <a:latin typeface="Calibri"/>
                <a:cs typeface="Calibri"/>
              </a:rPr>
              <a:t>a</a:t>
            </a:r>
            <a:r>
              <a:rPr lang="en-US" sz="2800" spc="-10" dirty="0" smtClean="0">
                <a:latin typeface="Calibri"/>
                <a:cs typeface="Calibri"/>
              </a:rPr>
              <a:t>t</a:t>
            </a:r>
            <a:r>
              <a:rPr lang="en-US" sz="2800" spc="-5" dirty="0" smtClean="0">
                <a:latin typeface="Calibri"/>
                <a:cs typeface="Calibri"/>
              </a:rPr>
              <a:t>ion</a:t>
            </a:r>
            <a:endParaRPr lang="en-US" sz="2800" dirty="0" smtClean="0">
              <a:latin typeface="Calibri"/>
              <a:cs typeface="Calibri"/>
            </a:endParaRPr>
          </a:p>
          <a:p>
            <a:pPr marL="400050" marR="126364" lvl="1" indent="0">
              <a:spcBef>
                <a:spcPts val="0"/>
              </a:spcBef>
              <a:tabLst>
                <a:tab pos="149860" algn="l"/>
              </a:tabLst>
            </a:pPr>
            <a:r>
              <a:rPr lang="en-US" sz="2000" spc="-5" dirty="0" smtClean="0">
                <a:latin typeface="Calibri"/>
                <a:cs typeface="Calibri"/>
              </a:rPr>
              <a:t>Ex</a:t>
            </a:r>
            <a:r>
              <a:rPr lang="en-US" sz="2000" spc="-5" dirty="0">
                <a:latin typeface="Calibri"/>
                <a:cs typeface="Calibri"/>
              </a:rPr>
              <a:t>:</a:t>
            </a:r>
            <a:r>
              <a:rPr lang="en-US" sz="2000" spc="-1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Lamb</a:t>
            </a:r>
            <a:r>
              <a:rPr lang="en-US" sz="2000" spc="-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will</a:t>
            </a:r>
            <a:r>
              <a:rPr lang="en-US" sz="2000" spc="-10" dirty="0">
                <a:latin typeface="Calibri"/>
                <a:cs typeface="Calibri"/>
              </a:rPr>
              <a:t> </a:t>
            </a:r>
            <a:r>
              <a:rPr lang="en-US" sz="2000" spc="-15" dirty="0">
                <a:latin typeface="Calibri"/>
                <a:cs typeface="Calibri"/>
              </a:rPr>
              <a:t>ne</a:t>
            </a:r>
            <a:r>
              <a:rPr lang="en-US" sz="2000" spc="-25" dirty="0">
                <a:latin typeface="Calibri"/>
                <a:cs typeface="Calibri"/>
              </a:rPr>
              <a:t>v</a:t>
            </a:r>
            <a:r>
              <a:rPr lang="en-US" sz="2000" spc="-5" dirty="0">
                <a:latin typeface="Calibri"/>
                <a:cs typeface="Calibri"/>
              </a:rPr>
              <a:t>er </a:t>
            </a:r>
            <a:r>
              <a:rPr lang="en-US" sz="2000" spc="-15" dirty="0">
                <a:latin typeface="Calibri"/>
                <a:cs typeface="Calibri"/>
              </a:rPr>
              <a:t>b</a:t>
            </a:r>
            <a:r>
              <a:rPr lang="en-US" sz="2000" spc="-10" dirty="0">
                <a:latin typeface="Calibri"/>
                <a:cs typeface="Calibri"/>
              </a:rPr>
              <a:t>e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spc="-15" dirty="0">
                <a:latin typeface="Calibri"/>
                <a:cs typeface="Calibri"/>
              </a:rPr>
              <a:t>c</a:t>
            </a:r>
            <a:r>
              <a:rPr lang="en-US" sz="2000" spc="-5" dirty="0">
                <a:latin typeface="Calibri"/>
                <a:cs typeface="Calibri"/>
              </a:rPr>
              <a:t>oo</a:t>
            </a:r>
            <a:r>
              <a:rPr lang="en-US" sz="2000" dirty="0">
                <a:latin typeface="Calibri"/>
                <a:cs typeface="Calibri"/>
              </a:rPr>
              <a:t>l </a:t>
            </a:r>
            <a:r>
              <a:rPr lang="en-US" sz="2000" spc="-5" dirty="0">
                <a:latin typeface="Calibri"/>
                <a:cs typeface="Calibri"/>
              </a:rPr>
              <a:t>n</a:t>
            </a:r>
            <a:r>
              <a:rPr lang="en-US" sz="2000" dirty="0">
                <a:latin typeface="Calibri"/>
                <a:cs typeface="Calibri"/>
              </a:rPr>
              <a:t>o</a:t>
            </a:r>
            <a:r>
              <a:rPr lang="en-US" sz="2000" spc="-5" dirty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m</a:t>
            </a:r>
            <a:r>
              <a:rPr lang="en-US" sz="2000" spc="-25" dirty="0">
                <a:latin typeface="Calibri"/>
                <a:cs typeface="Calibri"/>
              </a:rPr>
              <a:t>at</a:t>
            </a:r>
            <a:r>
              <a:rPr lang="en-US" sz="2000" spc="-20" dirty="0">
                <a:latin typeface="Calibri"/>
                <a:cs typeface="Calibri"/>
              </a:rPr>
              <a:t>t</a:t>
            </a:r>
            <a:r>
              <a:rPr lang="en-US" sz="2000" spc="-5" dirty="0">
                <a:latin typeface="Calibri"/>
                <a:cs typeface="Calibri"/>
              </a:rPr>
              <a:t>er</a:t>
            </a:r>
            <a:r>
              <a:rPr lang="en-US" sz="2000" spc="-10" dirty="0">
                <a:latin typeface="Calibri"/>
                <a:cs typeface="Calibri"/>
              </a:rPr>
              <a:t> </a:t>
            </a:r>
            <a:r>
              <a:rPr lang="en-US" sz="2000" spc="-5" dirty="0">
                <a:latin typeface="Calibri"/>
                <a:cs typeface="Calibri"/>
              </a:rPr>
              <a:t>h</a:t>
            </a:r>
            <a:r>
              <a:rPr lang="en-US" sz="2000" spc="-10" dirty="0">
                <a:latin typeface="Calibri"/>
                <a:cs typeface="Calibri"/>
              </a:rPr>
              <a:t>ow</a:t>
            </a:r>
            <a:r>
              <a:rPr lang="en-US" sz="2000" spc="-5" dirty="0">
                <a:latin typeface="Calibri"/>
                <a:cs typeface="Calibri"/>
              </a:rPr>
              <a:t> </a:t>
            </a:r>
            <a:r>
              <a:rPr lang="en-US" sz="2000" spc="-20" dirty="0">
                <a:latin typeface="Calibri"/>
                <a:cs typeface="Calibri"/>
              </a:rPr>
              <a:t>y</a:t>
            </a:r>
            <a:r>
              <a:rPr lang="en-US" sz="2000" spc="-15" dirty="0">
                <a:latin typeface="Calibri"/>
                <a:cs typeface="Calibri"/>
              </a:rPr>
              <a:t>o</a:t>
            </a:r>
            <a:r>
              <a:rPr lang="en-US" sz="2000" dirty="0">
                <a:latin typeface="Calibri"/>
                <a:cs typeface="Calibri"/>
              </a:rPr>
              <a:t>u</a:t>
            </a:r>
            <a:r>
              <a:rPr lang="en-US" sz="2000" spc="-10" dirty="0">
                <a:latin typeface="Calibri"/>
                <a:cs typeface="Calibri"/>
              </a:rPr>
              <a:t> </a:t>
            </a:r>
            <a:r>
              <a:rPr lang="en-US" sz="2000" spc="-5" dirty="0">
                <a:latin typeface="Calibri"/>
                <a:cs typeface="Calibri"/>
              </a:rPr>
              <a:t>p</a:t>
            </a:r>
            <a:r>
              <a:rPr lang="en-US" sz="2000" spc="-20" dirty="0">
                <a:latin typeface="Calibri"/>
                <a:cs typeface="Calibri"/>
              </a:rPr>
              <a:t>r</a:t>
            </a:r>
            <a:r>
              <a:rPr lang="en-US" sz="2000" spc="-15" dirty="0">
                <a:latin typeface="Calibri"/>
                <a:cs typeface="Calibri"/>
              </a:rPr>
              <a:t>ocesse</a:t>
            </a:r>
            <a:r>
              <a:rPr lang="en-US" sz="2000" spc="-5" dirty="0">
                <a:latin typeface="Calibri"/>
                <a:cs typeface="Calibri"/>
              </a:rPr>
              <a:t>s</a:t>
            </a:r>
            <a:r>
              <a:rPr lang="en-US" sz="2000" dirty="0">
                <a:latin typeface="Calibri"/>
                <a:cs typeface="Calibri"/>
              </a:rPr>
              <a:t> it </a:t>
            </a:r>
            <a:r>
              <a:rPr lang="en-US" sz="2000" spc="-15" dirty="0">
                <a:latin typeface="Calibri"/>
                <a:cs typeface="Calibri"/>
              </a:rPr>
              <a:t>o</a:t>
            </a:r>
            <a:r>
              <a:rPr lang="en-US" sz="2000" spc="-5" dirty="0">
                <a:latin typeface="Calibri"/>
                <a:cs typeface="Calibri"/>
              </a:rPr>
              <a:t>r</a:t>
            </a:r>
            <a:r>
              <a:rPr lang="en-US" sz="2000" dirty="0">
                <a:latin typeface="Calibri"/>
                <a:cs typeface="Calibri"/>
              </a:rPr>
              <a:t> p</a:t>
            </a:r>
            <a:r>
              <a:rPr lang="en-US" sz="2000" spc="-20" dirty="0">
                <a:latin typeface="Calibri"/>
                <a:cs typeface="Calibri"/>
              </a:rPr>
              <a:t>r</a:t>
            </a:r>
            <a:r>
              <a:rPr lang="en-US" sz="2000" spc="-10" dirty="0">
                <a:latin typeface="Calibri"/>
                <a:cs typeface="Calibri"/>
              </a:rPr>
              <a:t>epa</a:t>
            </a:r>
            <a:r>
              <a:rPr lang="en-US" sz="2000" spc="-25" dirty="0">
                <a:latin typeface="Calibri"/>
                <a:cs typeface="Calibri"/>
              </a:rPr>
              <a:t>r</a:t>
            </a:r>
            <a:r>
              <a:rPr lang="en-US" sz="2000" spc="-10" dirty="0">
                <a:latin typeface="Calibri"/>
                <a:cs typeface="Calibri"/>
              </a:rPr>
              <a:t>e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it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358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30" dirty="0">
                <a:latin typeface="Calibri"/>
                <a:cs typeface="Calibri"/>
              </a:rPr>
              <a:t>F</a:t>
            </a:r>
            <a:r>
              <a:rPr lang="en-US" sz="4400" dirty="0">
                <a:latin typeface="Calibri"/>
                <a:cs typeface="Calibri"/>
              </a:rPr>
              <a:t>ood</a:t>
            </a:r>
            <a:r>
              <a:rPr lang="en-US" sz="4400" spc="-5" dirty="0">
                <a:latin typeface="Calibri"/>
                <a:cs typeface="Calibri"/>
              </a:rPr>
              <a:t> Ene</a:t>
            </a:r>
            <a:r>
              <a:rPr lang="en-US" sz="4400" spc="-30" dirty="0">
                <a:latin typeface="Calibri"/>
                <a:cs typeface="Calibri"/>
              </a:rPr>
              <a:t>r</a:t>
            </a:r>
            <a:r>
              <a:rPr lang="en-US" sz="4400" spc="-20" dirty="0">
                <a:latin typeface="Calibri"/>
                <a:cs typeface="Calibri"/>
              </a:rPr>
              <a:t>g</a:t>
            </a:r>
            <a:r>
              <a:rPr lang="en-US" sz="4400" spc="-10" dirty="0">
                <a:latin typeface="Calibri"/>
                <a:cs typeface="Calibri"/>
              </a:rPr>
              <a:t>e</a:t>
            </a:r>
            <a:r>
              <a:rPr lang="en-US" sz="4400" dirty="0">
                <a:latin typeface="Calibri"/>
                <a:cs typeface="Calibri"/>
              </a:rPr>
              <a:t>tic</a:t>
            </a:r>
            <a:r>
              <a:rPr lang="en-US" sz="4400" spc="-5" dirty="0">
                <a:latin typeface="Calibri"/>
                <a:cs typeface="Calibri"/>
              </a:rPr>
              <a:t>s</a:t>
            </a:r>
            <a:r>
              <a:rPr lang="en-US" sz="4400" dirty="0">
                <a:latin typeface="Calibri"/>
                <a:cs typeface="Calibri"/>
              </a:rPr>
              <a:t>‐</a:t>
            </a:r>
            <a:r>
              <a:rPr lang="en-US" sz="4400" spc="-5" dirty="0">
                <a:latin typeface="Calibri"/>
                <a:cs typeface="Calibri"/>
              </a:rPr>
              <a:t> </a:t>
            </a:r>
            <a:r>
              <a:rPr lang="en-US" sz="4400" i="1" spc="-5" dirty="0">
                <a:latin typeface="Calibri"/>
                <a:cs typeface="Calibri"/>
              </a:rPr>
              <a:t>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006" y="1635618"/>
            <a:ext cx="10367493" cy="4612782"/>
          </a:xfrm>
        </p:spPr>
        <p:txBody>
          <a:bodyPr>
            <a:normAutofit fontScale="92500"/>
          </a:bodyPr>
          <a:lstStyle/>
          <a:p>
            <a:pPr marR="5080">
              <a:spcBef>
                <a:spcPts val="0"/>
              </a:spcBef>
              <a:tabLst>
                <a:tab pos="184150" algn="l"/>
              </a:tabLst>
            </a:pPr>
            <a:r>
              <a:rPr lang="en-US" sz="2800" spc="-20" dirty="0">
                <a:latin typeface="Calibri" panose="020F0502020204030204" pitchFamily="34" charset="0"/>
                <a:cs typeface="Browallia New" panose="020B0604020202020204" pitchFamily="34" charset="-34"/>
              </a:rPr>
              <a:t>F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ood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s with</a:t>
            </a:r>
            <a:r>
              <a:rPr lang="en-US" sz="28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b="1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higher</a:t>
            </a:r>
            <a:r>
              <a:rPr lang="en-US" sz="2800" b="1" spc="-5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b="1" spc="-30" dirty="0">
                <a:latin typeface="Calibri" panose="020F0502020204030204" pitchFamily="34" charset="0"/>
                <a:cs typeface="Browallia New" panose="020B0604020202020204" pitchFamily="34" charset="-34"/>
              </a:rPr>
              <a:t>wat</a:t>
            </a:r>
            <a:r>
              <a:rPr lang="en-US" sz="2800" b="1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e</a:t>
            </a:r>
            <a:r>
              <a:rPr lang="en-US" sz="2800" b="1" dirty="0">
                <a:latin typeface="Calibri" panose="020F0502020204030204" pitchFamily="34" charset="0"/>
                <a:cs typeface="Browallia New" panose="020B0604020202020204" pitchFamily="34" charset="-34"/>
              </a:rPr>
              <a:t>r</a:t>
            </a:r>
            <a:r>
              <a:rPr lang="en-US" sz="2800" b="1" spc="-5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b="1" spc="-15" dirty="0">
                <a:latin typeface="Calibri" panose="020F0502020204030204" pitchFamily="34" charset="0"/>
                <a:cs typeface="Browallia New" panose="020B0604020202020204" pitchFamily="34" charset="-34"/>
              </a:rPr>
              <a:t>co</a:t>
            </a:r>
            <a:r>
              <a:rPr lang="en-US" sz="2800" b="1" spc="-25" dirty="0">
                <a:latin typeface="Calibri" panose="020F0502020204030204" pitchFamily="34" charset="0"/>
                <a:cs typeface="Browallia New" panose="020B0604020202020204" pitchFamily="34" charset="-34"/>
              </a:rPr>
              <a:t>n</a:t>
            </a:r>
            <a:r>
              <a:rPr lang="en-US" sz="2800" b="1" spc="-30" dirty="0">
                <a:latin typeface="Calibri" panose="020F0502020204030204" pitchFamily="34" charset="0"/>
                <a:cs typeface="Browallia New" panose="020B0604020202020204" pitchFamily="34" charset="-34"/>
              </a:rPr>
              <a:t>t</a:t>
            </a:r>
            <a:r>
              <a:rPr lang="en-US" sz="2800" b="1" spc="-5" dirty="0">
                <a:latin typeface="Calibri" panose="020F0502020204030204" pitchFamily="34" charset="0"/>
                <a:cs typeface="Browallia New" panose="020B0604020202020204" pitchFamily="34" charset="-34"/>
              </a:rPr>
              <a:t>e</a:t>
            </a:r>
            <a:r>
              <a:rPr lang="en-US" sz="2800" b="1" spc="-15" dirty="0">
                <a:latin typeface="Calibri" panose="020F0502020204030204" pitchFamily="34" charset="0"/>
                <a:cs typeface="Browallia New" panose="020B0604020202020204" pitchFamily="34" charset="-34"/>
              </a:rPr>
              <a:t>n</a:t>
            </a:r>
            <a:r>
              <a:rPr lang="en-US" sz="2800" b="1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t</a:t>
            </a:r>
            <a:r>
              <a:rPr lang="en-US" sz="2800" b="1" spc="-20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a</a:t>
            </a:r>
            <a:r>
              <a:rPr lang="en-US" sz="2800" spc="-30" dirty="0">
                <a:latin typeface="Calibri" panose="020F0502020204030204" pitchFamily="34" charset="0"/>
                <a:cs typeface="Browallia New" panose="020B0604020202020204" pitchFamily="34" charset="-34"/>
              </a:rPr>
              <a:t>r</a:t>
            </a:r>
            <a:r>
              <a:rPr lang="en-US" sz="28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e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spc="-25" dirty="0">
                <a:latin typeface="Calibri" panose="020F0502020204030204" pitchFamily="34" charset="0"/>
                <a:cs typeface="Browallia New" panose="020B0604020202020204" pitchFamily="34" charset="-34"/>
              </a:rPr>
              <a:t>c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oole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r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 than dens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e </a:t>
            </a:r>
            <a:r>
              <a:rPr lang="en-US" sz="2800" spc="-3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f</a:t>
            </a:r>
            <a:r>
              <a:rPr lang="en-US" sz="2800" spc="-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oods</a:t>
            </a:r>
          </a:p>
          <a:p>
            <a:pPr marR="5080" lvl="8" indent="-342900">
              <a:spcBef>
                <a:spcPts val="0"/>
              </a:spcBef>
              <a:tabLst>
                <a:tab pos="184150" algn="l"/>
              </a:tabLst>
            </a:pPr>
            <a:endParaRPr lang="en-US" sz="2200" dirty="0">
              <a:latin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spcBef>
                <a:spcPts val="0"/>
              </a:spcBef>
              <a:tabLst>
                <a:tab pos="184150" algn="l"/>
              </a:tabLst>
            </a:pPr>
            <a:r>
              <a:rPr lang="en-US" sz="2800" spc="-45" dirty="0">
                <a:latin typeface="Calibri" panose="020F0502020204030204" pitchFamily="34" charset="0"/>
                <a:cs typeface="Browallia New" panose="020B0604020202020204" pitchFamily="34" charset="-34"/>
              </a:rPr>
              <a:t>F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a</a:t>
            </a:r>
            <a:r>
              <a:rPr lang="en-US" sz="2800" spc="-20" dirty="0">
                <a:latin typeface="Calibri" panose="020F0502020204030204" pitchFamily="34" charset="0"/>
                <a:cs typeface="Browallia New" panose="020B0604020202020204" pitchFamily="34" charset="-34"/>
              </a:rPr>
              <a:t>s</a:t>
            </a:r>
            <a:r>
              <a:rPr lang="en-US" sz="2800" spc="-25" dirty="0">
                <a:latin typeface="Calibri" panose="020F0502020204030204" pitchFamily="34" charset="0"/>
                <a:cs typeface="Browallia New" panose="020B0604020202020204" pitchFamily="34" charset="-34"/>
              </a:rPr>
              <a:t>t</a:t>
            </a:r>
            <a:r>
              <a:rPr lang="en-US" sz="2800" spc="-15" dirty="0">
                <a:latin typeface="Calibri" panose="020F0502020204030204" pitchFamily="34" charset="0"/>
                <a:cs typeface="Browallia New" panose="020B0604020202020204" pitchFamily="34" charset="-34"/>
              </a:rPr>
              <a:t>e</a:t>
            </a:r>
            <a:r>
              <a:rPr lang="en-US" sz="28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r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spc="-15" dirty="0">
                <a:latin typeface="Calibri" panose="020F0502020204030204" pitchFamily="34" charset="0"/>
                <a:cs typeface="Browallia New" panose="020B0604020202020204" pitchFamily="34" charset="-34"/>
              </a:rPr>
              <a:t>g</a:t>
            </a:r>
            <a:r>
              <a:rPr lang="en-US" sz="2800" spc="-35" dirty="0">
                <a:latin typeface="Calibri" panose="020F0502020204030204" pitchFamily="34" charset="0"/>
                <a:cs typeface="Browallia New" panose="020B0604020202020204" pitchFamily="34" charset="-34"/>
              </a:rPr>
              <a:t>r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owin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g </a:t>
            </a:r>
            <a:r>
              <a:rPr lang="en-US" sz="2800" spc="-35" dirty="0">
                <a:latin typeface="Calibri" panose="020F0502020204030204" pitchFamily="34" charset="0"/>
                <a:cs typeface="Browallia New" panose="020B0604020202020204" pitchFamily="34" charset="-34"/>
              </a:rPr>
              <a:t>f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ood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s</a:t>
            </a:r>
            <a:r>
              <a:rPr lang="en-US" sz="2800" spc="5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(l</a:t>
            </a:r>
            <a:r>
              <a:rPr lang="en-US" sz="28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e</a:t>
            </a:r>
            <a:r>
              <a:rPr lang="en-US" sz="2800" spc="-30" dirty="0">
                <a:latin typeface="Calibri" panose="020F0502020204030204" pitchFamily="34" charset="0"/>
                <a:cs typeface="Browallia New" panose="020B0604020202020204" pitchFamily="34" charset="-34"/>
              </a:rPr>
              <a:t>t</a:t>
            </a:r>
            <a:r>
              <a:rPr lang="en-US" sz="2800" spc="-15" dirty="0">
                <a:latin typeface="Calibri" panose="020F0502020204030204" pitchFamily="34" charset="0"/>
                <a:cs typeface="Browallia New" panose="020B0604020202020204" pitchFamily="34" charset="-34"/>
              </a:rPr>
              <a:t>tuce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)</a:t>
            </a:r>
            <a:r>
              <a:rPr lang="en-US" sz="28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 a</a:t>
            </a:r>
            <a:r>
              <a:rPr lang="en-US" sz="2800" spc="-30" dirty="0">
                <a:latin typeface="Calibri" panose="020F0502020204030204" pitchFamily="34" charset="0"/>
                <a:cs typeface="Browallia New" panose="020B0604020202020204" pitchFamily="34" charset="-34"/>
              </a:rPr>
              <a:t>r</a:t>
            </a:r>
            <a:r>
              <a:rPr lang="en-US" sz="28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e </a:t>
            </a:r>
            <a:r>
              <a:rPr lang="en-US" sz="2800" spc="-20" dirty="0">
                <a:latin typeface="Calibri" panose="020F0502020204030204" pitchFamily="34" charset="0"/>
                <a:cs typeface="Browallia New" panose="020B0604020202020204" pitchFamily="34" charset="-34"/>
              </a:rPr>
              <a:t>c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oole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r</a:t>
            </a:r>
            <a:r>
              <a:rPr lang="en-US" sz="2800" spc="5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than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spc="-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thei</a:t>
            </a:r>
            <a:r>
              <a:rPr lang="en-US" sz="2800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r 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slo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w‐ </a:t>
            </a:r>
            <a:r>
              <a:rPr lang="en-US" sz="2800" spc="-15" dirty="0">
                <a:latin typeface="Calibri" panose="020F0502020204030204" pitchFamily="34" charset="0"/>
                <a:cs typeface="Browallia New" panose="020B0604020202020204" pitchFamily="34" charset="-34"/>
              </a:rPr>
              <a:t>g</a:t>
            </a:r>
            <a:r>
              <a:rPr lang="en-US" sz="2800" spc="-35" dirty="0">
                <a:latin typeface="Calibri" panose="020F0502020204030204" pitchFamily="34" charset="0"/>
                <a:cs typeface="Browallia New" panose="020B0604020202020204" pitchFamily="34" charset="-34"/>
              </a:rPr>
              <a:t>r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owin</a:t>
            </a:r>
            <a:r>
              <a:rPr lang="en-US" sz="2800" spc="20" dirty="0">
                <a:latin typeface="Calibri" panose="020F0502020204030204" pitchFamily="34" charset="0"/>
                <a:cs typeface="Browallia New" panose="020B0604020202020204" pitchFamily="34" charset="-34"/>
              </a:rPr>
              <a:t>g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, dir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t‐ 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fille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d </a:t>
            </a:r>
            <a:r>
              <a:rPr lang="en-US" sz="2800" spc="-15" dirty="0">
                <a:latin typeface="Calibri" panose="020F0502020204030204" pitchFamily="34" charset="0"/>
                <a:cs typeface="Browallia New" panose="020B0604020202020204" pitchFamily="34" charset="-34"/>
              </a:rPr>
              <a:t>c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o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u</a:t>
            </a:r>
            <a:r>
              <a:rPr lang="en-US" sz="2800" spc="-25" dirty="0">
                <a:latin typeface="Calibri" panose="020F0502020204030204" pitchFamily="34" charset="0"/>
                <a:cs typeface="Browallia New" panose="020B0604020202020204" pitchFamily="34" charset="-34"/>
              </a:rPr>
              <a:t>nt</a:t>
            </a:r>
            <a:r>
              <a:rPr lang="en-US" sz="2800" spc="-15" dirty="0">
                <a:latin typeface="Calibri" panose="020F0502020204030204" pitchFamily="34" charset="0"/>
                <a:cs typeface="Browallia New" panose="020B0604020202020204" pitchFamily="34" charset="-34"/>
              </a:rPr>
              <a:t>er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p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a</a:t>
            </a:r>
            <a:r>
              <a:rPr lang="en-US" sz="2800" spc="-15" dirty="0">
                <a:latin typeface="Calibri" panose="020F0502020204030204" pitchFamily="34" charset="0"/>
                <a:cs typeface="Browallia New" panose="020B0604020202020204" pitchFamily="34" charset="-34"/>
              </a:rPr>
              <a:t>r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t 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(</a:t>
            </a:r>
            <a:r>
              <a:rPr lang="en-US" sz="2800" spc="-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p</a:t>
            </a:r>
            <a:r>
              <a:rPr lang="en-US" sz="2800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o</a:t>
            </a:r>
            <a:r>
              <a:rPr lang="en-US" sz="2800" spc="-2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t</a:t>
            </a:r>
            <a:r>
              <a:rPr lang="en-US" sz="2800" spc="-1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at</a:t>
            </a:r>
            <a:r>
              <a:rPr lang="en-US" sz="2800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o)</a:t>
            </a:r>
          </a:p>
          <a:p>
            <a:pPr lvl="8">
              <a:spcBef>
                <a:spcPts val="0"/>
              </a:spcBef>
              <a:tabLst>
                <a:tab pos="184150" algn="l"/>
              </a:tabLst>
            </a:pPr>
            <a:endParaRPr lang="en-US" sz="2200" dirty="0" smtClean="0">
              <a:latin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spcBef>
                <a:spcPts val="0"/>
              </a:spcBef>
              <a:tabLst>
                <a:tab pos="184150" algn="l"/>
              </a:tabLst>
            </a:pPr>
            <a:r>
              <a:rPr lang="en-US" sz="2800" spc="-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Drie</a:t>
            </a:r>
            <a:r>
              <a:rPr lang="en-US" sz="2800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d </a:t>
            </a:r>
            <a:r>
              <a:rPr lang="en-US" sz="2800" spc="-35" dirty="0">
                <a:latin typeface="Calibri" panose="020F0502020204030204" pitchFamily="34" charset="0"/>
                <a:cs typeface="Browallia New" panose="020B0604020202020204" pitchFamily="34" charset="-34"/>
              </a:rPr>
              <a:t>f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ood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s</a:t>
            </a:r>
            <a:r>
              <a:rPr lang="en-US" sz="2800" spc="5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a</a:t>
            </a:r>
            <a:r>
              <a:rPr lang="en-US" sz="2800" spc="-30" dirty="0">
                <a:latin typeface="Calibri" panose="020F0502020204030204" pitchFamily="34" charset="0"/>
                <a:cs typeface="Browallia New" panose="020B0604020202020204" pitchFamily="34" charset="-34"/>
              </a:rPr>
              <a:t>r</a:t>
            </a:r>
            <a:r>
              <a:rPr lang="en-US" sz="28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e </a:t>
            </a:r>
            <a:r>
              <a:rPr lang="en-US" sz="2800" spc="-35" dirty="0">
                <a:latin typeface="Calibri" panose="020F0502020204030204" pitchFamily="34" charset="0"/>
                <a:cs typeface="Browallia New" panose="020B0604020202020204" pitchFamily="34" charset="-34"/>
              </a:rPr>
              <a:t>w</a:t>
            </a:r>
            <a:r>
              <a:rPr lang="en-US" sz="28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a</a:t>
            </a:r>
            <a:r>
              <a:rPr lang="en-US" sz="2800" spc="-15" dirty="0">
                <a:latin typeface="Calibri" panose="020F0502020204030204" pitchFamily="34" charset="0"/>
                <a:cs typeface="Browallia New" panose="020B0604020202020204" pitchFamily="34" charset="-34"/>
              </a:rPr>
              <a:t>rme</a:t>
            </a:r>
            <a:r>
              <a:rPr lang="en-US" sz="28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r</a:t>
            </a:r>
            <a:r>
              <a:rPr lang="en-US" sz="2800" spc="5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than</a:t>
            </a:r>
            <a:r>
              <a:rPr lang="en-US" sz="28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 f</a:t>
            </a:r>
            <a:r>
              <a:rPr lang="en-US" sz="2800" spc="-30" dirty="0">
                <a:latin typeface="Calibri" panose="020F0502020204030204" pitchFamily="34" charset="0"/>
                <a:cs typeface="Browallia New" panose="020B0604020202020204" pitchFamily="34" charset="-34"/>
              </a:rPr>
              <a:t>r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es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h</a:t>
            </a:r>
            <a:r>
              <a:rPr lang="en-US" sz="28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spc="-35" dirty="0">
                <a:latin typeface="Calibri" panose="020F0502020204030204" pitchFamily="34" charset="0"/>
                <a:cs typeface="Browallia New" panose="020B0604020202020204" pitchFamily="34" charset="-34"/>
              </a:rPr>
              <a:t>f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oods Th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e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i="1" spc="-5" dirty="0">
                <a:latin typeface="Calibri" panose="020F0502020204030204" pitchFamily="34" charset="0"/>
                <a:cs typeface="Browallia New" panose="020B0604020202020204" pitchFamily="34" charset="-34"/>
              </a:rPr>
              <a:t>flavo</a:t>
            </a:r>
            <a:r>
              <a:rPr lang="en-US" sz="2800" i="1" dirty="0">
                <a:latin typeface="Calibri" panose="020F0502020204030204" pitchFamily="34" charset="0"/>
                <a:cs typeface="Browallia New" panose="020B0604020202020204" pitchFamily="34" charset="-34"/>
              </a:rPr>
              <a:t>r</a:t>
            </a:r>
            <a:r>
              <a:rPr lang="en-US" sz="2800" i="1" spc="-5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of 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on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e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spc="-35" dirty="0">
                <a:latin typeface="Calibri" panose="020F0502020204030204" pitchFamily="34" charset="0"/>
                <a:cs typeface="Browallia New" panose="020B0604020202020204" pitchFamily="34" charset="-34"/>
              </a:rPr>
              <a:t>f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ood </a:t>
            </a:r>
            <a:r>
              <a:rPr lang="en-US" sz="2800" spc="-15" dirty="0">
                <a:latin typeface="Calibri" panose="020F0502020204030204" pitchFamily="34" charset="0"/>
                <a:cs typeface="Browallia New" panose="020B0604020202020204" pitchFamily="34" charset="-34"/>
              </a:rPr>
              <a:t>c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o</a:t>
            </a:r>
            <a:r>
              <a:rPr lang="en-US" sz="2800" spc="-15" dirty="0">
                <a:latin typeface="Calibri" panose="020F0502020204030204" pitchFamily="34" charset="0"/>
                <a:cs typeface="Browallia New" panose="020B0604020202020204" pitchFamily="34" charset="-34"/>
              </a:rPr>
              <a:t>m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bin</a:t>
            </a:r>
            <a:r>
              <a:rPr lang="en-US" sz="2800" spc="-15" dirty="0">
                <a:latin typeface="Calibri" panose="020F0502020204030204" pitchFamily="34" charset="0"/>
                <a:cs typeface="Browallia New" panose="020B0604020202020204" pitchFamily="34" charset="-34"/>
              </a:rPr>
              <a:t>e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d with</a:t>
            </a:r>
            <a:r>
              <a:rPr lang="en-US" sz="28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i="1" dirty="0">
                <a:latin typeface="Calibri" panose="020F0502020204030204" pitchFamily="34" charset="0"/>
                <a:cs typeface="Browallia New" panose="020B0604020202020204" pitchFamily="34" charset="-34"/>
              </a:rPr>
              <a:t>gr</a:t>
            </a:r>
            <a:r>
              <a:rPr lang="en-US" sz="2800" i="1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o</a:t>
            </a:r>
            <a:r>
              <a:rPr lang="en-US" sz="2800" i="1" dirty="0">
                <a:latin typeface="Calibri" panose="020F0502020204030204" pitchFamily="34" charset="0"/>
                <a:cs typeface="Browallia New" panose="020B0604020202020204" pitchFamily="34" charset="-34"/>
              </a:rPr>
              <a:t>wing </a:t>
            </a:r>
            <a:r>
              <a:rPr lang="en-US" sz="2800" i="1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nature</a:t>
            </a:r>
            <a:r>
              <a:rPr lang="en-US" sz="2800" i="1" spc="-20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of 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anothe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r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spc="-25" dirty="0">
                <a:latin typeface="Calibri" panose="020F0502020204030204" pitchFamily="34" charset="0"/>
                <a:cs typeface="Browallia New" panose="020B0604020202020204" pitchFamily="34" charset="-34"/>
              </a:rPr>
              <a:t>c</a:t>
            </a:r>
            <a:r>
              <a:rPr lang="en-US" sz="28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a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n</a:t>
            </a:r>
            <a:r>
              <a:rPr lang="en-US" sz="28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yiel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d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a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 balance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d </a:t>
            </a:r>
            <a:r>
              <a:rPr lang="en-US" sz="2800" spc="-1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neut</a:t>
            </a:r>
            <a:r>
              <a:rPr lang="en-US" sz="2800" spc="-40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r</a:t>
            </a:r>
            <a:r>
              <a:rPr lang="en-US" sz="2800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al </a:t>
            </a:r>
            <a:r>
              <a:rPr lang="en-US" sz="2800" spc="-2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ef</a:t>
            </a:r>
            <a:r>
              <a:rPr lang="en-US" sz="2800" spc="-4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f</a:t>
            </a:r>
            <a:r>
              <a:rPr lang="en-US" sz="2800" spc="-1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e</a:t>
            </a:r>
            <a:r>
              <a:rPr lang="en-US" sz="2800" spc="-10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ct</a:t>
            </a:r>
          </a:p>
          <a:p>
            <a:pPr lvl="8">
              <a:spcBef>
                <a:spcPts val="0"/>
              </a:spcBef>
              <a:tabLst>
                <a:tab pos="184150" algn="l"/>
              </a:tabLst>
            </a:pPr>
            <a:endParaRPr lang="en-US" sz="2200" dirty="0" smtClean="0">
              <a:latin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spcBef>
                <a:spcPts val="0"/>
              </a:spcBef>
              <a:tabLst>
                <a:tab pos="184150" algn="l"/>
              </a:tabLst>
            </a:pPr>
            <a:r>
              <a:rPr lang="en-US" sz="2800" spc="-3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K</a:t>
            </a:r>
            <a:r>
              <a:rPr lang="en-US" sz="2800" spc="-1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n</a:t>
            </a:r>
            <a:r>
              <a:rPr lang="en-US" sz="2800" spc="-10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o</a:t>
            </a:r>
            <a:r>
              <a:rPr lang="en-US" sz="2800" spc="-1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w</a:t>
            </a:r>
            <a:r>
              <a:rPr lang="en-US" sz="2800" spc="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spc="-30" dirty="0">
                <a:latin typeface="Calibri" panose="020F0502020204030204" pitchFamily="34" charset="0"/>
                <a:cs typeface="Browallia New" panose="020B0604020202020204" pitchFamily="34" charset="-34"/>
              </a:rPr>
              <a:t>y</a:t>
            </a:r>
            <a:r>
              <a:rPr lang="en-US" sz="28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o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u</a:t>
            </a:r>
            <a:r>
              <a:rPr lang="en-US" sz="28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r</a:t>
            </a:r>
            <a:r>
              <a:rPr lang="en-US" sz="2800" spc="5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spc="-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p</a:t>
            </a:r>
            <a:r>
              <a:rPr lang="en-US" sz="2800" spc="-1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a</a:t>
            </a:r>
            <a:r>
              <a:rPr lang="en-US" sz="2800" spc="-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tie</a:t>
            </a:r>
            <a:r>
              <a:rPr lang="en-US" sz="2800" spc="-1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n</a:t>
            </a:r>
            <a:r>
              <a:rPr lang="en-US" sz="2800" spc="-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ts</a:t>
            </a:r>
            <a:endParaRPr lang="en-US" sz="2800" dirty="0" smtClean="0">
              <a:latin typeface="Calibri" panose="020F0502020204030204" pitchFamily="34" charset="0"/>
              <a:cs typeface="Browallia New" panose="020B0604020202020204" pitchFamily="34" charset="-34"/>
            </a:endParaRPr>
          </a:p>
          <a:p>
            <a:pPr lvl="1">
              <a:spcBef>
                <a:spcPts val="0"/>
              </a:spcBef>
              <a:tabLst>
                <a:tab pos="184150" algn="l"/>
              </a:tabLst>
            </a:pPr>
            <a:r>
              <a:rPr lang="en-US" sz="2600" spc="-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boo</a:t>
            </a:r>
            <a:r>
              <a:rPr lang="en-US" sz="2600" spc="-10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k</a:t>
            </a:r>
            <a:r>
              <a:rPr lang="en-US" sz="2600" spc="-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s</a:t>
            </a:r>
            <a:r>
              <a:rPr lang="en-US" sz="2600" dirty="0">
                <a:latin typeface="Calibri" panose="020F0502020204030204" pitchFamily="34" charset="0"/>
                <a:cs typeface="Browallia New" panose="020B0604020202020204" pitchFamily="34" charset="-34"/>
              </a:rPr>
              <a:t>, agricultu</a:t>
            </a:r>
            <a:r>
              <a:rPr lang="en-US" sz="2600" spc="-20" dirty="0">
                <a:latin typeface="Calibri" panose="020F0502020204030204" pitchFamily="34" charset="0"/>
                <a:cs typeface="Browallia New" panose="020B0604020202020204" pitchFamily="34" charset="-34"/>
              </a:rPr>
              <a:t>r</a:t>
            </a:r>
            <a:r>
              <a:rPr lang="en-US" sz="2600" dirty="0">
                <a:latin typeface="Calibri" panose="020F0502020204030204" pitchFamily="34" charset="0"/>
                <a:cs typeface="Browallia New" panose="020B0604020202020204" pitchFamily="34" charset="-34"/>
              </a:rPr>
              <a:t>e,</a:t>
            </a:r>
            <a:r>
              <a:rPr lang="en-US" sz="26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600" dirty="0">
                <a:latin typeface="Calibri" panose="020F0502020204030204" pitchFamily="34" charset="0"/>
                <a:cs typeface="Browallia New" panose="020B0604020202020204" pitchFamily="34" charset="-34"/>
              </a:rPr>
              <a:t>soil </a:t>
            </a:r>
            <a:r>
              <a:rPr lang="en-US" sz="2600" spc="-15" dirty="0">
                <a:latin typeface="Calibri" panose="020F0502020204030204" pitchFamily="34" charset="0"/>
                <a:cs typeface="Browallia New" panose="020B0604020202020204" pitchFamily="34" charset="-34"/>
              </a:rPr>
              <a:t>c</a:t>
            </a:r>
            <a:r>
              <a:rPr lang="en-US" sz="2600" dirty="0">
                <a:latin typeface="Calibri" panose="020F0502020204030204" pitchFamily="34" charset="0"/>
                <a:cs typeface="Browallia New" panose="020B0604020202020204" pitchFamily="34" charset="-34"/>
              </a:rPr>
              <a:t>an</a:t>
            </a:r>
            <a:r>
              <a:rPr lang="en-US" sz="26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600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chan</a:t>
            </a:r>
            <a:r>
              <a:rPr lang="en-US" sz="2600" spc="-1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g</a:t>
            </a:r>
            <a:r>
              <a:rPr lang="en-US" sz="2600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e</a:t>
            </a:r>
          </a:p>
          <a:p>
            <a:pPr lvl="8">
              <a:spcBef>
                <a:spcPts val="0"/>
              </a:spcBef>
              <a:tabLst>
                <a:tab pos="184150" algn="l"/>
              </a:tabLst>
            </a:pPr>
            <a:endParaRPr lang="en-US" sz="2200" dirty="0" smtClean="0">
              <a:latin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spcBef>
                <a:spcPts val="0"/>
              </a:spcBef>
              <a:tabLst>
                <a:tab pos="184150" algn="l"/>
              </a:tabLst>
            </a:pPr>
            <a:r>
              <a:rPr lang="en-US" sz="2800" spc="-5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Ho</a:t>
            </a:r>
            <a:r>
              <a:rPr lang="en-US" sz="2800" dirty="0" smtClean="0">
                <a:latin typeface="Calibri" panose="020F0502020204030204" pitchFamily="34" charset="0"/>
                <a:cs typeface="Browallia New" panose="020B0604020202020204" pitchFamily="34" charset="-34"/>
              </a:rPr>
              <a:t>w 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d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o </a:t>
            </a:r>
            <a:r>
              <a:rPr lang="en-US" sz="2800" spc="-30" dirty="0">
                <a:latin typeface="Calibri" panose="020F0502020204030204" pitchFamily="34" charset="0"/>
                <a:cs typeface="Browallia New" panose="020B0604020202020204" pitchFamily="34" charset="-34"/>
              </a:rPr>
              <a:t>y</a:t>
            </a:r>
            <a:r>
              <a:rPr lang="en-US" sz="28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o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u </a:t>
            </a:r>
            <a:r>
              <a:rPr lang="en-US" sz="2800" spc="-40" dirty="0">
                <a:latin typeface="Calibri" panose="020F0502020204030204" pitchFamily="34" charset="0"/>
                <a:cs typeface="Browallia New" panose="020B0604020202020204" pitchFamily="34" charset="-34"/>
              </a:rPr>
              <a:t>f</a:t>
            </a:r>
            <a:r>
              <a:rPr lang="en-US" sz="2800" spc="-15" dirty="0">
                <a:latin typeface="Calibri" panose="020F0502020204030204" pitchFamily="34" charset="0"/>
                <a:cs typeface="Browallia New" panose="020B0604020202020204" pitchFamily="34" charset="-34"/>
              </a:rPr>
              <a:t>ee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l whe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n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spc="-30" dirty="0">
                <a:latin typeface="Calibri" panose="020F0502020204030204" pitchFamily="34" charset="0"/>
                <a:cs typeface="Browallia New" panose="020B0604020202020204" pitchFamily="34" charset="-34"/>
              </a:rPr>
              <a:t>y</a:t>
            </a:r>
            <a:r>
              <a:rPr lang="en-US" sz="28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o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u</a:t>
            </a:r>
            <a:r>
              <a:rPr lang="en-US" sz="2800" spc="-10" dirty="0">
                <a:latin typeface="Calibri" panose="020F0502020204030204" pitchFamily="34" charset="0"/>
                <a:cs typeface="Browallia New" panose="020B0604020202020204" pitchFamily="34" charset="-34"/>
              </a:rPr>
              <a:t>r</a:t>
            </a:r>
            <a:r>
              <a:rPr lang="en-US" sz="2800" spc="5" dirty="0">
                <a:latin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don</a:t>
            </a:r>
            <a:r>
              <a:rPr lang="en-US" sz="2800" dirty="0">
                <a:latin typeface="Calibri" panose="020F0502020204030204" pitchFamily="34" charset="0"/>
                <a:cs typeface="Browallia New" panose="020B0604020202020204" pitchFamily="34" charset="-34"/>
              </a:rPr>
              <a:t>e </a:t>
            </a:r>
            <a:r>
              <a:rPr lang="en-US" sz="2800" spc="-15" dirty="0">
                <a:latin typeface="Calibri" panose="020F0502020204030204" pitchFamily="34" charset="0"/>
                <a:cs typeface="Browallia New" panose="020B0604020202020204" pitchFamily="34" charset="-34"/>
              </a:rPr>
              <a:t>e</a:t>
            </a:r>
            <a:r>
              <a:rPr lang="en-US" sz="2800" spc="-25" dirty="0">
                <a:latin typeface="Calibri" panose="020F0502020204030204" pitchFamily="34" charset="0"/>
                <a:cs typeface="Browallia New" panose="020B0604020202020204" pitchFamily="34" charset="-34"/>
              </a:rPr>
              <a:t>a</a:t>
            </a:r>
            <a:r>
              <a:rPr lang="en-US" sz="2800" spc="-5" dirty="0">
                <a:latin typeface="Calibri" panose="020F0502020204030204" pitchFamily="34" charset="0"/>
                <a:cs typeface="Browallia New" panose="020B0604020202020204" pitchFamily="34" charset="-34"/>
              </a:rPr>
              <a:t>ting?</a:t>
            </a:r>
            <a:endParaRPr lang="en-US" sz="2800" dirty="0">
              <a:latin typeface="Calibri" panose="020F0502020204030204" pitchFamily="34" charset="0"/>
              <a:cs typeface="Browallia New" panose="020B0604020202020204" pitchFamily="34" charset="-34"/>
            </a:endParaRPr>
          </a:p>
          <a:p>
            <a:pPr marL="355600">
              <a:lnSpc>
                <a:spcPts val="1620"/>
              </a:lnSpc>
              <a:tabLst>
                <a:tab pos="184150" algn="l"/>
              </a:tabLst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906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30" dirty="0">
                <a:latin typeface="Calibri"/>
                <a:cs typeface="Calibri"/>
              </a:rPr>
              <a:t>F</a:t>
            </a:r>
            <a:r>
              <a:rPr lang="en-US" sz="4400" dirty="0">
                <a:latin typeface="Calibri"/>
                <a:cs typeface="Calibri"/>
              </a:rPr>
              <a:t>ood</a:t>
            </a:r>
            <a:r>
              <a:rPr lang="en-US" sz="4400" spc="-5" dirty="0">
                <a:latin typeface="Calibri"/>
                <a:cs typeface="Calibri"/>
              </a:rPr>
              <a:t> Ene</a:t>
            </a:r>
            <a:r>
              <a:rPr lang="en-US" sz="4400" spc="-30" dirty="0">
                <a:latin typeface="Calibri"/>
                <a:cs typeface="Calibri"/>
              </a:rPr>
              <a:t>r</a:t>
            </a:r>
            <a:r>
              <a:rPr lang="en-US" sz="4400" spc="-20" dirty="0">
                <a:latin typeface="Calibri"/>
                <a:cs typeface="Calibri"/>
              </a:rPr>
              <a:t>g</a:t>
            </a:r>
            <a:r>
              <a:rPr lang="en-US" sz="4400" spc="-10" dirty="0">
                <a:latin typeface="Calibri"/>
                <a:cs typeface="Calibri"/>
              </a:rPr>
              <a:t>e</a:t>
            </a:r>
            <a:r>
              <a:rPr lang="en-US" sz="4400" dirty="0">
                <a:latin typeface="Calibri"/>
                <a:cs typeface="Calibri"/>
              </a:rPr>
              <a:t>tic</a:t>
            </a:r>
            <a:r>
              <a:rPr lang="en-US" sz="4400" spc="-5" dirty="0">
                <a:latin typeface="Calibri"/>
                <a:cs typeface="Calibri"/>
              </a:rPr>
              <a:t>s</a:t>
            </a:r>
            <a:r>
              <a:rPr lang="en-US" sz="4400" dirty="0">
                <a:latin typeface="Calibri"/>
                <a:cs typeface="Calibri"/>
              </a:rPr>
              <a:t>‐</a:t>
            </a:r>
            <a:r>
              <a:rPr lang="en-US" sz="4400" spc="-5" dirty="0">
                <a:latin typeface="Calibri"/>
                <a:cs typeface="Calibri"/>
              </a:rPr>
              <a:t> </a:t>
            </a:r>
            <a:r>
              <a:rPr lang="en-US" sz="4400" i="1" spc="-5" dirty="0">
                <a:latin typeface="Calibri"/>
                <a:cs typeface="Calibri"/>
              </a:rPr>
              <a:t>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128" y="1519708"/>
            <a:ext cx="9212726" cy="472869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pc="-5" dirty="0">
                <a:latin typeface="Calibri"/>
                <a:cs typeface="Calibri"/>
              </a:rPr>
              <a:t>Fl</a:t>
            </a:r>
            <a:r>
              <a:rPr lang="en-US" spc="-20" dirty="0">
                <a:latin typeface="Calibri"/>
                <a:cs typeface="Calibri"/>
              </a:rPr>
              <a:t>a</a:t>
            </a:r>
            <a:r>
              <a:rPr lang="en-US" spc="-15" dirty="0">
                <a:latin typeface="Calibri"/>
                <a:cs typeface="Calibri"/>
              </a:rPr>
              <a:t>v</a:t>
            </a:r>
            <a:r>
              <a:rPr lang="en-US" spc="-5" dirty="0">
                <a:latin typeface="Calibri"/>
                <a:cs typeface="Calibri"/>
              </a:rPr>
              <a:t>o</a:t>
            </a:r>
            <a:r>
              <a:rPr lang="en-US" dirty="0">
                <a:latin typeface="Calibri"/>
                <a:cs typeface="Calibri"/>
              </a:rPr>
              <a:t>r‐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spc="-15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a</a:t>
            </a:r>
            <a:r>
              <a:rPr lang="en-US" spc="-15" dirty="0">
                <a:latin typeface="Calibri"/>
                <a:cs typeface="Calibri"/>
              </a:rPr>
              <a:t>st</a:t>
            </a:r>
            <a:r>
              <a:rPr lang="en-US" dirty="0">
                <a:latin typeface="Calibri"/>
                <a:cs typeface="Calibri"/>
              </a:rPr>
              <a:t>e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o</a:t>
            </a:r>
            <a:r>
              <a:rPr lang="en-US" dirty="0">
                <a:latin typeface="Calibri"/>
                <a:cs typeface="Calibri"/>
              </a:rPr>
              <a:t>f</a:t>
            </a:r>
            <a:r>
              <a:rPr lang="en-US" spc="-5" dirty="0">
                <a:latin typeface="Calibri"/>
                <a:cs typeface="Calibri"/>
              </a:rPr>
              <a:t> </a:t>
            </a:r>
            <a:r>
              <a:rPr lang="en-US" spc="-20" dirty="0">
                <a:latin typeface="Calibri"/>
                <a:cs typeface="Calibri"/>
              </a:rPr>
              <a:t>f</a:t>
            </a:r>
            <a:r>
              <a:rPr lang="en-US" spc="-5" dirty="0">
                <a:latin typeface="Calibri"/>
                <a:cs typeface="Calibri"/>
              </a:rPr>
              <a:t>oo</a:t>
            </a:r>
            <a:r>
              <a:rPr lang="en-US" dirty="0">
                <a:latin typeface="Calibri"/>
                <a:cs typeface="Calibri"/>
              </a:rPr>
              <a:t>d</a:t>
            </a:r>
            <a:r>
              <a:rPr lang="en-US" spc="-10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i</a:t>
            </a:r>
            <a:r>
              <a:rPr lang="en-US" dirty="0">
                <a:latin typeface="Calibri"/>
                <a:cs typeface="Calibri"/>
              </a:rPr>
              <a:t>n the</a:t>
            </a:r>
            <a:r>
              <a:rPr lang="en-US" spc="-5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mouth,</a:t>
            </a:r>
            <a:r>
              <a:rPr lang="en-US" spc="-10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o</a:t>
            </a:r>
            <a:r>
              <a:rPr lang="en-US" dirty="0">
                <a:latin typeface="Calibri"/>
                <a:cs typeface="Calibri"/>
              </a:rPr>
              <a:t>n</a:t>
            </a:r>
            <a:r>
              <a:rPr lang="en-US" spc="-5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the</a:t>
            </a:r>
            <a:r>
              <a:rPr lang="en-US" spc="-5" dirty="0">
                <a:latin typeface="Calibri"/>
                <a:cs typeface="Calibri"/>
              </a:rPr>
              <a:t> </a:t>
            </a:r>
            <a:r>
              <a:rPr lang="en-US" spc="-15" dirty="0">
                <a:latin typeface="Calibri"/>
                <a:cs typeface="Calibri"/>
              </a:rPr>
              <a:t>t</a:t>
            </a:r>
            <a:r>
              <a:rPr lang="en-US" spc="-5" dirty="0">
                <a:latin typeface="Calibri"/>
                <a:cs typeface="Calibri"/>
              </a:rPr>
              <a:t>o</a:t>
            </a:r>
            <a:r>
              <a:rPr lang="en-US" dirty="0">
                <a:latin typeface="Calibri"/>
                <a:cs typeface="Calibri"/>
              </a:rPr>
              <a:t>ngue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tabLst>
                <a:tab pos="384810" algn="l"/>
              </a:tabLst>
            </a:pPr>
            <a:r>
              <a:rPr lang="en-US" spc="-30" dirty="0" smtClean="0">
                <a:latin typeface="Calibri"/>
                <a:cs typeface="Calibri"/>
              </a:rPr>
              <a:t>R</a:t>
            </a:r>
            <a:r>
              <a:rPr lang="en-US" spc="-10" dirty="0" smtClean="0">
                <a:latin typeface="Calibri"/>
                <a:cs typeface="Calibri"/>
              </a:rPr>
              <a:t>o</a:t>
            </a:r>
            <a:r>
              <a:rPr lang="en-US" spc="-20" dirty="0" smtClean="0">
                <a:latin typeface="Calibri"/>
                <a:cs typeface="Calibri"/>
              </a:rPr>
              <a:t>s</a:t>
            </a:r>
            <a:r>
              <a:rPr lang="en-US" spc="-5" dirty="0" smtClean="0">
                <a:latin typeface="Calibri"/>
                <a:cs typeface="Calibri"/>
              </a:rPr>
              <a:t>t</a:t>
            </a:r>
            <a:r>
              <a:rPr lang="en-US" spc="-25" dirty="0" smtClean="0">
                <a:latin typeface="Calibri"/>
                <a:cs typeface="Calibri"/>
              </a:rPr>
              <a:t>r</a:t>
            </a:r>
            <a:r>
              <a:rPr lang="en-US" spc="-5" dirty="0" smtClean="0">
                <a:latin typeface="Calibri"/>
                <a:cs typeface="Calibri"/>
              </a:rPr>
              <a:t>a</a:t>
            </a:r>
            <a:r>
              <a:rPr lang="en-US" dirty="0" smtClean="0">
                <a:latin typeface="Calibri"/>
                <a:cs typeface="Calibri"/>
              </a:rPr>
              <a:t>l </a:t>
            </a:r>
            <a:r>
              <a:rPr lang="en-US" spc="-20" dirty="0">
                <a:latin typeface="Calibri"/>
                <a:cs typeface="Calibri"/>
              </a:rPr>
              <a:t>t</a:t>
            </a:r>
            <a:r>
              <a:rPr lang="en-US" spc="-10" dirty="0">
                <a:latin typeface="Calibri"/>
                <a:cs typeface="Calibri"/>
              </a:rPr>
              <a:t>ongu</a:t>
            </a:r>
            <a:r>
              <a:rPr lang="en-US" spc="-5" dirty="0">
                <a:latin typeface="Calibri"/>
                <a:cs typeface="Calibri"/>
              </a:rPr>
              <a:t>e‐</a:t>
            </a:r>
            <a:r>
              <a:rPr lang="en-US" spc="15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prima</a:t>
            </a:r>
            <a:r>
              <a:rPr lang="en-US" dirty="0">
                <a:latin typeface="Calibri"/>
                <a:cs typeface="Calibri"/>
              </a:rPr>
              <a:t>r</a:t>
            </a:r>
            <a:r>
              <a:rPr lang="en-US" spc="-5" dirty="0">
                <a:latin typeface="Calibri"/>
                <a:cs typeface="Calibri"/>
              </a:rPr>
              <a:t>y</a:t>
            </a:r>
            <a:endParaRPr lang="en-US" dirty="0">
              <a:latin typeface="Calibri"/>
              <a:cs typeface="Calibri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tabLst>
                <a:tab pos="384810" algn="l"/>
              </a:tabLst>
            </a:pPr>
            <a:r>
              <a:rPr lang="en-US" spc="-5" dirty="0">
                <a:latin typeface="Calibri"/>
                <a:cs typeface="Calibri"/>
              </a:rPr>
              <a:t>Caudal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spc="-20" dirty="0">
                <a:latin typeface="Calibri"/>
                <a:cs typeface="Calibri"/>
              </a:rPr>
              <a:t>t</a:t>
            </a:r>
            <a:r>
              <a:rPr lang="en-US" spc="-10" dirty="0">
                <a:latin typeface="Calibri"/>
                <a:cs typeface="Calibri"/>
              </a:rPr>
              <a:t>ongu</a:t>
            </a:r>
            <a:r>
              <a:rPr lang="en-US" spc="-5" dirty="0">
                <a:latin typeface="Calibri"/>
                <a:cs typeface="Calibri"/>
              </a:rPr>
              <a:t>e‐</a:t>
            </a:r>
            <a:r>
              <a:rPr lang="en-US" spc="15" dirty="0">
                <a:latin typeface="Calibri"/>
                <a:cs typeface="Calibri"/>
              </a:rPr>
              <a:t> </a:t>
            </a:r>
            <a:r>
              <a:rPr lang="en-US" spc="-10" dirty="0" smtClean="0">
                <a:latin typeface="Calibri"/>
                <a:cs typeface="Calibri"/>
              </a:rPr>
              <a:t>seconda</a:t>
            </a:r>
            <a:r>
              <a:rPr lang="en-US" dirty="0" smtClean="0">
                <a:latin typeface="Calibri"/>
                <a:cs typeface="Calibri"/>
              </a:rPr>
              <a:t>r</a:t>
            </a:r>
            <a:r>
              <a:rPr lang="en-US" spc="-5" dirty="0" smtClean="0">
                <a:latin typeface="Calibri"/>
                <a:cs typeface="Calibri"/>
              </a:rPr>
              <a:t>y</a:t>
            </a:r>
          </a:p>
          <a:p>
            <a:pPr lvl="8">
              <a:lnSpc>
                <a:spcPct val="120000"/>
              </a:lnSpc>
              <a:spcBef>
                <a:spcPts val="0"/>
              </a:spcBef>
              <a:tabLst>
                <a:tab pos="384810" algn="l"/>
              </a:tabLst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184150" algn="l"/>
              </a:tabLst>
            </a:pPr>
            <a:r>
              <a:rPr lang="en-US" b="1" i="1" spc="-5" dirty="0">
                <a:latin typeface="Calibri"/>
                <a:cs typeface="Calibri"/>
              </a:rPr>
              <a:t>Sou</a:t>
            </a:r>
            <a:r>
              <a:rPr lang="en-US" b="1" i="1" dirty="0">
                <a:latin typeface="Calibri"/>
                <a:cs typeface="Calibri"/>
              </a:rPr>
              <a:t>r</a:t>
            </a:r>
            <a:r>
              <a:rPr lang="en-US" dirty="0">
                <a:latin typeface="Calibri"/>
                <a:cs typeface="Calibri"/>
              </a:rPr>
              <a:t>‐</a:t>
            </a:r>
            <a:r>
              <a:rPr lang="en-US" spc="-20" dirty="0">
                <a:latin typeface="Calibri"/>
                <a:cs typeface="Calibri"/>
              </a:rPr>
              <a:t> </a:t>
            </a:r>
            <a:r>
              <a:rPr lang="en-US" b="1" spc="-40" dirty="0">
                <a:latin typeface="Calibri"/>
                <a:cs typeface="Calibri"/>
              </a:rPr>
              <a:t>W</a:t>
            </a:r>
            <a:r>
              <a:rPr lang="en-US" b="1" dirty="0">
                <a:latin typeface="Calibri"/>
                <a:cs typeface="Calibri"/>
              </a:rPr>
              <a:t>ood</a:t>
            </a:r>
            <a:r>
              <a:rPr lang="en-US" dirty="0">
                <a:latin typeface="Calibri"/>
                <a:cs typeface="Calibri"/>
              </a:rPr>
              <a:t>‐</a:t>
            </a:r>
            <a:r>
              <a:rPr lang="en-US" spc="-15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LI</a:t>
            </a:r>
            <a:r>
              <a:rPr lang="en-US" spc="-55" dirty="0">
                <a:latin typeface="Calibri"/>
                <a:cs typeface="Calibri"/>
              </a:rPr>
              <a:t>V</a:t>
            </a:r>
            <a:r>
              <a:rPr lang="en-US" dirty="0">
                <a:latin typeface="Calibri"/>
                <a:cs typeface="Calibri"/>
              </a:rPr>
              <a:t>/ </a:t>
            </a:r>
            <a:r>
              <a:rPr lang="en-US" spc="-5" dirty="0">
                <a:latin typeface="Calibri"/>
                <a:cs typeface="Calibri"/>
              </a:rPr>
              <a:t>GB</a:t>
            </a:r>
            <a:endParaRPr lang="en-US" dirty="0">
              <a:latin typeface="Calibri"/>
              <a:cs typeface="Calibri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pc="-15" dirty="0" smtClean="0">
                <a:latin typeface="Calibri"/>
                <a:cs typeface="Calibri"/>
              </a:rPr>
              <a:t>A</a:t>
            </a:r>
            <a:r>
              <a:rPr lang="en-US" spc="-20" dirty="0" smtClean="0">
                <a:latin typeface="Calibri"/>
                <a:cs typeface="Calibri"/>
              </a:rPr>
              <a:t>s</a:t>
            </a:r>
            <a:r>
              <a:rPr lang="en-US" spc="-10" dirty="0" smtClean="0">
                <a:latin typeface="Calibri"/>
                <a:cs typeface="Calibri"/>
              </a:rPr>
              <a:t>trin</a:t>
            </a:r>
            <a:r>
              <a:rPr lang="en-US" spc="-15" dirty="0" smtClean="0">
                <a:latin typeface="Calibri"/>
                <a:cs typeface="Calibri"/>
              </a:rPr>
              <a:t>g</a:t>
            </a:r>
            <a:r>
              <a:rPr lang="en-US" spc="-5" dirty="0" smtClean="0">
                <a:latin typeface="Calibri"/>
                <a:cs typeface="Calibri"/>
              </a:rPr>
              <a:t>e</a:t>
            </a:r>
            <a:r>
              <a:rPr lang="en-US" spc="-10" dirty="0" smtClean="0">
                <a:latin typeface="Calibri"/>
                <a:cs typeface="Calibri"/>
              </a:rPr>
              <a:t>n</a:t>
            </a:r>
            <a:r>
              <a:rPr lang="en-US" spc="-5" dirty="0" smtClean="0">
                <a:latin typeface="Calibri"/>
                <a:cs typeface="Calibri"/>
              </a:rPr>
              <a:t>t</a:t>
            </a:r>
            <a:r>
              <a:rPr lang="en-US" spc="15" dirty="0" smtClean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o</a:t>
            </a:r>
            <a:r>
              <a:rPr lang="en-US" spc="-5" dirty="0">
                <a:latin typeface="Calibri"/>
                <a:cs typeface="Calibri"/>
              </a:rPr>
              <a:t>r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holdin</a:t>
            </a:r>
            <a:r>
              <a:rPr lang="en-US" spc="25" dirty="0">
                <a:latin typeface="Calibri"/>
                <a:cs typeface="Calibri"/>
              </a:rPr>
              <a:t>g</a:t>
            </a:r>
            <a:r>
              <a:rPr lang="en-US" spc="-5" dirty="0">
                <a:latin typeface="Calibri"/>
                <a:cs typeface="Calibri"/>
              </a:rPr>
              <a:t>/</a:t>
            </a:r>
            <a:r>
              <a:rPr lang="en-US" spc="15" dirty="0">
                <a:latin typeface="Calibri"/>
                <a:cs typeface="Calibri"/>
              </a:rPr>
              <a:t> </a:t>
            </a:r>
            <a:r>
              <a:rPr lang="en-US" spc="-25" dirty="0">
                <a:latin typeface="Calibri"/>
                <a:cs typeface="Calibri"/>
              </a:rPr>
              <a:t>g</a:t>
            </a:r>
            <a:r>
              <a:rPr lang="en-US" spc="-10" dirty="0">
                <a:latin typeface="Calibri"/>
                <a:cs typeface="Calibri"/>
              </a:rPr>
              <a:t>a</a:t>
            </a:r>
            <a:r>
              <a:rPr lang="en-US" spc="-5" dirty="0">
                <a:latin typeface="Calibri"/>
                <a:cs typeface="Calibri"/>
              </a:rPr>
              <a:t>t</a:t>
            </a:r>
            <a:r>
              <a:rPr lang="en-US" spc="-10" dirty="0">
                <a:latin typeface="Calibri"/>
                <a:cs typeface="Calibri"/>
              </a:rPr>
              <a:t>h</a:t>
            </a:r>
            <a:r>
              <a:rPr lang="en-US" spc="-5" dirty="0">
                <a:latin typeface="Calibri"/>
                <a:cs typeface="Calibri"/>
              </a:rPr>
              <a:t>e</a:t>
            </a:r>
            <a:r>
              <a:rPr lang="en-US" spc="-10" dirty="0">
                <a:latin typeface="Calibri"/>
                <a:cs typeface="Calibri"/>
              </a:rPr>
              <a:t>r</a:t>
            </a:r>
            <a:r>
              <a:rPr lang="en-US" spc="-5" dirty="0">
                <a:latin typeface="Calibri"/>
                <a:cs typeface="Calibri"/>
              </a:rPr>
              <a:t>i</a:t>
            </a:r>
            <a:r>
              <a:rPr lang="en-US" spc="-10" dirty="0">
                <a:latin typeface="Calibri"/>
                <a:cs typeface="Calibri"/>
              </a:rPr>
              <a:t>n</a:t>
            </a:r>
            <a:r>
              <a:rPr lang="en-US" spc="-5" dirty="0">
                <a:latin typeface="Calibri"/>
                <a:cs typeface="Calibri"/>
              </a:rPr>
              <a:t>g</a:t>
            </a:r>
            <a:r>
              <a:rPr lang="en-US" spc="15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quality</a:t>
            </a:r>
            <a:endParaRPr lang="en-US" dirty="0">
              <a:latin typeface="Calibri"/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184150" algn="l"/>
              </a:tabLst>
            </a:pPr>
            <a:r>
              <a:rPr lang="en-US" b="1" i="1" dirty="0">
                <a:latin typeface="Calibri"/>
                <a:cs typeface="Calibri"/>
              </a:rPr>
              <a:t>Bi</a:t>
            </a:r>
            <a:r>
              <a:rPr lang="en-US" b="1" i="1" spc="-5" dirty="0">
                <a:latin typeface="Calibri"/>
                <a:cs typeface="Calibri"/>
              </a:rPr>
              <a:t>tter</a:t>
            </a:r>
            <a:r>
              <a:rPr lang="en-US" dirty="0">
                <a:latin typeface="Calibri"/>
                <a:cs typeface="Calibri"/>
              </a:rPr>
              <a:t>‐</a:t>
            </a:r>
            <a:r>
              <a:rPr lang="en-US" spc="-20" dirty="0">
                <a:latin typeface="Calibri"/>
                <a:cs typeface="Calibri"/>
              </a:rPr>
              <a:t> </a:t>
            </a:r>
            <a:r>
              <a:rPr lang="en-US" b="1" dirty="0">
                <a:latin typeface="Calibri"/>
                <a:cs typeface="Calibri"/>
              </a:rPr>
              <a:t>Fi</a:t>
            </a:r>
            <a:r>
              <a:rPr lang="en-US" b="1" spc="-15" dirty="0">
                <a:latin typeface="Calibri"/>
                <a:cs typeface="Calibri"/>
              </a:rPr>
              <a:t>r</a:t>
            </a:r>
            <a:r>
              <a:rPr lang="en-US" b="1" spc="-5" dirty="0">
                <a:latin typeface="Calibri"/>
                <a:cs typeface="Calibri"/>
              </a:rPr>
              <a:t>e</a:t>
            </a:r>
            <a:r>
              <a:rPr lang="en-US" dirty="0">
                <a:latin typeface="Calibri"/>
                <a:cs typeface="Calibri"/>
              </a:rPr>
              <a:t>‐</a:t>
            </a:r>
            <a:r>
              <a:rPr lang="en-US" spc="-5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H</a:t>
            </a:r>
            <a:r>
              <a:rPr lang="en-US" spc="-60" dirty="0">
                <a:latin typeface="Calibri"/>
                <a:cs typeface="Calibri"/>
              </a:rPr>
              <a:t>T</a:t>
            </a:r>
            <a:r>
              <a:rPr lang="en-US" spc="-5" dirty="0">
                <a:latin typeface="Calibri"/>
                <a:cs typeface="Calibri"/>
              </a:rPr>
              <a:t>/PC</a:t>
            </a:r>
            <a:r>
              <a:rPr lang="en-US" dirty="0">
                <a:latin typeface="Calibri"/>
                <a:cs typeface="Calibri"/>
              </a:rPr>
              <a:t>/ SI/ </a:t>
            </a:r>
            <a:r>
              <a:rPr lang="en-US" spc="-5" dirty="0">
                <a:latin typeface="Calibri"/>
                <a:cs typeface="Calibri"/>
              </a:rPr>
              <a:t>TH</a:t>
            </a:r>
            <a:endParaRPr lang="en-US" dirty="0">
              <a:latin typeface="Calibri"/>
              <a:cs typeface="Calibri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pc="-15" dirty="0" smtClean="0">
                <a:latin typeface="Calibri"/>
                <a:cs typeface="Calibri"/>
              </a:rPr>
              <a:t>D</a:t>
            </a:r>
            <a:r>
              <a:rPr lang="en-US" spc="-25" dirty="0" smtClean="0">
                <a:latin typeface="Calibri"/>
                <a:cs typeface="Calibri"/>
              </a:rPr>
              <a:t>r</a:t>
            </a:r>
            <a:r>
              <a:rPr lang="en-US" spc="-10" dirty="0" smtClean="0">
                <a:latin typeface="Calibri"/>
                <a:cs typeface="Calibri"/>
              </a:rPr>
              <a:t>ainin</a:t>
            </a:r>
            <a:r>
              <a:rPr lang="en-US" dirty="0" smtClean="0">
                <a:latin typeface="Calibri"/>
                <a:cs typeface="Calibri"/>
              </a:rPr>
              <a:t>g</a:t>
            </a:r>
            <a:r>
              <a:rPr lang="en-US" spc="-5" dirty="0">
                <a:latin typeface="Calibri"/>
                <a:cs typeface="Calibri"/>
              </a:rPr>
              <a:t>,</a:t>
            </a:r>
            <a:r>
              <a:rPr lang="en-US" spc="15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co</a:t>
            </a:r>
            <a:r>
              <a:rPr lang="en-US" spc="-5" dirty="0">
                <a:latin typeface="Calibri"/>
                <a:cs typeface="Calibri"/>
              </a:rPr>
              <a:t>u</a:t>
            </a:r>
            <a:r>
              <a:rPr lang="en-US" spc="-15" dirty="0">
                <a:latin typeface="Calibri"/>
                <a:cs typeface="Calibri"/>
              </a:rPr>
              <a:t>n</a:t>
            </a:r>
            <a:r>
              <a:rPr lang="en-US" spc="-20" dirty="0">
                <a:latin typeface="Calibri"/>
                <a:cs typeface="Calibri"/>
              </a:rPr>
              <a:t>t</a:t>
            </a:r>
            <a:r>
              <a:rPr lang="en-US" spc="-5" dirty="0">
                <a:latin typeface="Calibri"/>
                <a:cs typeface="Calibri"/>
              </a:rPr>
              <a:t>erbalance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dampness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quality</a:t>
            </a:r>
            <a:endParaRPr lang="en-US" dirty="0">
              <a:latin typeface="Calibri"/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184150" algn="l"/>
              </a:tabLst>
            </a:pPr>
            <a:r>
              <a:rPr lang="en-US" b="1" i="1" spc="-15" dirty="0">
                <a:latin typeface="Calibri"/>
                <a:cs typeface="Calibri"/>
              </a:rPr>
              <a:t>S</a:t>
            </a:r>
            <a:r>
              <a:rPr lang="en-US" b="1" i="1" spc="-5" dirty="0">
                <a:latin typeface="Calibri"/>
                <a:cs typeface="Calibri"/>
              </a:rPr>
              <a:t>we</a:t>
            </a:r>
            <a:r>
              <a:rPr lang="en-US" b="1" i="1" spc="-10" dirty="0">
                <a:latin typeface="Calibri"/>
                <a:cs typeface="Calibri"/>
              </a:rPr>
              <a:t>e</a:t>
            </a:r>
            <a:r>
              <a:rPr lang="en-US" b="1" i="1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‐</a:t>
            </a:r>
            <a:r>
              <a:rPr lang="en-US" spc="-5" dirty="0">
                <a:latin typeface="Calibri"/>
                <a:cs typeface="Calibri"/>
              </a:rPr>
              <a:t> </a:t>
            </a:r>
            <a:r>
              <a:rPr lang="en-US" b="1" spc="-15" dirty="0">
                <a:latin typeface="Calibri"/>
                <a:cs typeface="Calibri"/>
              </a:rPr>
              <a:t>E</a:t>
            </a:r>
            <a:r>
              <a:rPr lang="en-US" b="1" spc="-5" dirty="0">
                <a:latin typeface="Calibri"/>
                <a:cs typeface="Calibri"/>
              </a:rPr>
              <a:t>ar</a:t>
            </a:r>
            <a:r>
              <a:rPr lang="en-US" b="1" dirty="0">
                <a:latin typeface="Calibri"/>
                <a:cs typeface="Calibri"/>
              </a:rPr>
              <a:t>th</a:t>
            </a:r>
            <a:r>
              <a:rPr lang="en-US" dirty="0">
                <a:latin typeface="Calibri"/>
                <a:cs typeface="Calibri"/>
              </a:rPr>
              <a:t>‐</a:t>
            </a:r>
            <a:r>
              <a:rPr lang="en-US" spc="-5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S</a:t>
            </a:r>
            <a:r>
              <a:rPr lang="en-US" spc="-60" dirty="0">
                <a:latin typeface="Calibri"/>
                <a:cs typeface="Calibri"/>
              </a:rPr>
              <a:t>P</a:t>
            </a:r>
            <a:r>
              <a:rPr lang="en-US" dirty="0">
                <a:latin typeface="Calibri"/>
                <a:cs typeface="Calibri"/>
              </a:rPr>
              <a:t>/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ST</a:t>
            </a:r>
            <a:endParaRPr lang="en-US" dirty="0">
              <a:latin typeface="Calibri"/>
              <a:cs typeface="Calibri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pc="-95" dirty="0" err="1" smtClean="0">
                <a:latin typeface="Calibri"/>
                <a:cs typeface="Calibri"/>
              </a:rPr>
              <a:t>T</a:t>
            </a:r>
            <a:r>
              <a:rPr lang="en-US" spc="-5" dirty="0" err="1" smtClean="0">
                <a:latin typeface="Calibri"/>
                <a:cs typeface="Calibri"/>
              </a:rPr>
              <a:t>o</a:t>
            </a:r>
            <a:r>
              <a:rPr lang="en-US" dirty="0" err="1" smtClean="0">
                <a:latin typeface="Calibri"/>
                <a:cs typeface="Calibri"/>
              </a:rPr>
              <a:t>n</a:t>
            </a:r>
            <a:r>
              <a:rPr lang="en-US" spc="-5" dirty="0" err="1" smtClean="0">
                <a:latin typeface="Calibri"/>
                <a:cs typeface="Calibri"/>
              </a:rPr>
              <a:t>i</a:t>
            </a:r>
            <a:r>
              <a:rPr lang="en-US" spc="5" dirty="0" err="1" smtClean="0">
                <a:latin typeface="Calibri"/>
                <a:cs typeface="Calibri"/>
              </a:rPr>
              <a:t>f</a:t>
            </a:r>
            <a:r>
              <a:rPr lang="en-US" dirty="0" err="1" smtClean="0">
                <a:latin typeface="Calibri"/>
                <a:cs typeface="Calibri"/>
              </a:rPr>
              <a:t>y</a:t>
            </a:r>
            <a:r>
              <a:rPr lang="en-US" spc="-5" dirty="0" err="1" smtClean="0">
                <a:latin typeface="Calibri"/>
                <a:cs typeface="Calibri"/>
              </a:rPr>
              <a:t>i</a:t>
            </a:r>
            <a:r>
              <a:rPr lang="en-US" dirty="0" err="1" smtClean="0">
                <a:latin typeface="Calibri"/>
                <a:cs typeface="Calibri"/>
              </a:rPr>
              <a:t>ng</a:t>
            </a:r>
            <a:r>
              <a:rPr lang="en-US" spc="-15" dirty="0" smtClean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and</a:t>
            </a:r>
            <a:r>
              <a:rPr lang="en-US" spc="-5" dirty="0">
                <a:latin typeface="Calibri"/>
                <a:cs typeface="Calibri"/>
              </a:rPr>
              <a:t> moi</a:t>
            </a:r>
            <a:r>
              <a:rPr lang="en-US" spc="-20" dirty="0">
                <a:latin typeface="Calibri"/>
                <a:cs typeface="Calibri"/>
              </a:rPr>
              <a:t>s</a:t>
            </a:r>
            <a:r>
              <a:rPr lang="en-US" spc="-15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ening </a:t>
            </a:r>
            <a:r>
              <a:rPr lang="en-US" spc="-5" dirty="0">
                <a:latin typeface="Calibri"/>
                <a:cs typeface="Calibri"/>
              </a:rPr>
              <a:t>quality</a:t>
            </a:r>
            <a:endParaRPr lang="en-US" dirty="0">
              <a:latin typeface="Calibri"/>
              <a:cs typeface="Calibri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pc="-5" dirty="0" smtClean="0">
                <a:latin typeface="Calibri"/>
                <a:cs typeface="Calibri"/>
              </a:rPr>
              <a:t>Goo</a:t>
            </a:r>
            <a:r>
              <a:rPr lang="en-US" dirty="0" smtClean="0">
                <a:latin typeface="Calibri"/>
                <a:cs typeface="Calibri"/>
              </a:rPr>
              <a:t>d</a:t>
            </a:r>
            <a:r>
              <a:rPr lang="en-US" spc="-10" dirty="0" smtClean="0">
                <a:latin typeface="Calibri"/>
                <a:cs typeface="Calibri"/>
              </a:rPr>
              <a:t> </a:t>
            </a:r>
            <a:r>
              <a:rPr lang="en-US" spc="-20" dirty="0">
                <a:latin typeface="Calibri"/>
                <a:cs typeface="Calibri"/>
              </a:rPr>
              <a:t>f</a:t>
            </a:r>
            <a:r>
              <a:rPr lang="en-US" spc="-5" dirty="0">
                <a:latin typeface="Calibri"/>
                <a:cs typeface="Calibri"/>
              </a:rPr>
              <a:t>o</a:t>
            </a:r>
            <a:r>
              <a:rPr lang="en-US" dirty="0">
                <a:latin typeface="Calibri"/>
                <a:cs typeface="Calibri"/>
              </a:rPr>
              <a:t>r</a:t>
            </a:r>
            <a:r>
              <a:rPr lang="en-US" spc="-5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pedi</a:t>
            </a:r>
            <a:r>
              <a:rPr lang="en-US" spc="-15" dirty="0">
                <a:latin typeface="Calibri"/>
                <a:cs typeface="Calibri"/>
              </a:rPr>
              <a:t>a</a:t>
            </a:r>
            <a:r>
              <a:rPr lang="en-US" dirty="0">
                <a:latin typeface="Calibri"/>
                <a:cs typeface="Calibri"/>
              </a:rPr>
              <a:t>trics as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th</a:t>
            </a:r>
            <a:r>
              <a:rPr lang="en-US" spc="-10" dirty="0">
                <a:latin typeface="Calibri"/>
                <a:cs typeface="Calibri"/>
              </a:rPr>
              <a:t>e</a:t>
            </a:r>
            <a:r>
              <a:rPr lang="en-US" dirty="0">
                <a:latin typeface="Calibri"/>
                <a:cs typeface="Calibri"/>
              </a:rPr>
              <a:t>y</a:t>
            </a:r>
            <a:r>
              <a:rPr lang="en-US" spc="-10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usuall</a:t>
            </a:r>
            <a:r>
              <a:rPr lang="en-US" dirty="0">
                <a:latin typeface="Calibri"/>
                <a:cs typeface="Calibri"/>
              </a:rPr>
              <a:t>y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h</a:t>
            </a:r>
            <a:r>
              <a:rPr lang="en-US" spc="-20" dirty="0">
                <a:latin typeface="Calibri"/>
                <a:cs typeface="Calibri"/>
              </a:rPr>
              <a:t>a</a:t>
            </a:r>
            <a:r>
              <a:rPr lang="en-US" spc="-15" dirty="0">
                <a:latin typeface="Calibri"/>
                <a:cs typeface="Calibri"/>
              </a:rPr>
              <a:t>v</a:t>
            </a:r>
            <a:r>
              <a:rPr lang="en-US" dirty="0">
                <a:latin typeface="Calibri"/>
                <a:cs typeface="Calibri"/>
              </a:rPr>
              <a:t>e a</a:t>
            </a:r>
            <a:r>
              <a:rPr lang="en-US" spc="-5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w</a:t>
            </a:r>
            <a:r>
              <a:rPr lang="en-US" spc="-5" dirty="0">
                <a:latin typeface="Calibri"/>
                <a:cs typeface="Calibri"/>
              </a:rPr>
              <a:t>e</a:t>
            </a:r>
            <a:r>
              <a:rPr lang="en-US" dirty="0">
                <a:latin typeface="Calibri"/>
                <a:cs typeface="Calibri"/>
              </a:rPr>
              <a:t>ak </a:t>
            </a:r>
            <a:r>
              <a:rPr lang="en-US" spc="-5" dirty="0">
                <a:latin typeface="Calibri"/>
                <a:cs typeface="Calibri"/>
              </a:rPr>
              <a:t>Spleen</a:t>
            </a:r>
            <a:endParaRPr lang="en-US" dirty="0">
              <a:latin typeface="Calibri"/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185420" algn="l"/>
              </a:tabLst>
            </a:pPr>
            <a:r>
              <a:rPr lang="en-US" b="1" i="1" spc="-5" dirty="0">
                <a:latin typeface="Calibri"/>
                <a:cs typeface="Calibri"/>
              </a:rPr>
              <a:t>Punge</a:t>
            </a:r>
            <a:r>
              <a:rPr lang="en-US" b="1" i="1" spc="-15" dirty="0">
                <a:latin typeface="Calibri"/>
                <a:cs typeface="Calibri"/>
              </a:rPr>
              <a:t>n</a:t>
            </a:r>
            <a:r>
              <a:rPr lang="en-US" b="1" i="1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‐</a:t>
            </a:r>
            <a:r>
              <a:rPr lang="en-US" spc="-20" dirty="0">
                <a:latin typeface="Calibri"/>
                <a:cs typeface="Calibri"/>
              </a:rPr>
              <a:t> </a:t>
            </a:r>
            <a:r>
              <a:rPr lang="en-US" b="1" dirty="0">
                <a:latin typeface="Calibri"/>
                <a:cs typeface="Calibri"/>
              </a:rPr>
              <a:t>M</a:t>
            </a:r>
            <a:r>
              <a:rPr lang="en-US" b="1" spc="-10" dirty="0">
                <a:latin typeface="Calibri"/>
                <a:cs typeface="Calibri"/>
              </a:rPr>
              <a:t>e</a:t>
            </a:r>
            <a:r>
              <a:rPr lang="en-US" b="1" spc="-15" dirty="0">
                <a:latin typeface="Calibri"/>
                <a:cs typeface="Calibri"/>
              </a:rPr>
              <a:t>t</a:t>
            </a:r>
            <a:r>
              <a:rPr lang="en-US" b="1" spc="-5" dirty="0">
                <a:latin typeface="Calibri"/>
                <a:cs typeface="Calibri"/>
              </a:rPr>
              <a:t>al</a:t>
            </a:r>
            <a:r>
              <a:rPr lang="en-US" dirty="0">
                <a:latin typeface="Calibri"/>
                <a:cs typeface="Calibri"/>
              </a:rPr>
              <a:t>‐</a:t>
            </a:r>
            <a:r>
              <a:rPr lang="en-US" spc="-5" dirty="0">
                <a:latin typeface="Calibri"/>
                <a:cs typeface="Calibri"/>
              </a:rPr>
              <a:t> </a:t>
            </a:r>
            <a:r>
              <a:rPr lang="en-US" spc="-30" dirty="0">
                <a:latin typeface="Calibri"/>
                <a:cs typeface="Calibri"/>
              </a:rPr>
              <a:t>L</a:t>
            </a:r>
            <a:r>
              <a:rPr lang="en-US" spc="-5" dirty="0">
                <a:latin typeface="Calibri"/>
                <a:cs typeface="Calibri"/>
              </a:rPr>
              <a:t>U</a:t>
            </a:r>
            <a:r>
              <a:rPr lang="en-US" dirty="0">
                <a:latin typeface="Calibri"/>
                <a:cs typeface="Calibri"/>
              </a:rPr>
              <a:t>/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LI</a:t>
            </a:r>
            <a:endParaRPr lang="en-US" dirty="0">
              <a:latin typeface="Calibri"/>
              <a:cs typeface="Calibri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pc="-5" dirty="0" smtClean="0">
                <a:latin typeface="Calibri"/>
                <a:cs typeface="Calibri"/>
              </a:rPr>
              <a:t>Dispe</a:t>
            </a:r>
            <a:r>
              <a:rPr lang="en-US" spc="-20" dirty="0" smtClean="0">
                <a:latin typeface="Calibri"/>
                <a:cs typeface="Calibri"/>
              </a:rPr>
              <a:t>r</a:t>
            </a:r>
            <a:r>
              <a:rPr lang="en-US" spc="-5" dirty="0" smtClean="0">
                <a:latin typeface="Calibri"/>
                <a:cs typeface="Calibri"/>
              </a:rPr>
              <a:t>sin</a:t>
            </a:r>
            <a:r>
              <a:rPr lang="en-US" dirty="0" smtClean="0">
                <a:latin typeface="Calibri"/>
                <a:cs typeface="Calibri"/>
              </a:rPr>
              <a:t>g</a:t>
            </a:r>
            <a:r>
              <a:rPr lang="en-US" spc="5" dirty="0" smtClean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qualit</a:t>
            </a:r>
            <a:r>
              <a:rPr lang="en-US" spc="-70" dirty="0">
                <a:latin typeface="Calibri"/>
                <a:cs typeface="Calibri"/>
              </a:rPr>
              <a:t>y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spc="-5" dirty="0">
                <a:latin typeface="Calibri"/>
                <a:cs typeface="Calibri"/>
              </a:rPr>
              <a:t> p</a:t>
            </a:r>
            <a:r>
              <a:rPr lang="en-US" spc="-20" dirty="0">
                <a:latin typeface="Calibri"/>
                <a:cs typeface="Calibri"/>
              </a:rPr>
              <a:t>r</a:t>
            </a:r>
            <a:r>
              <a:rPr lang="en-US" spc="-5" dirty="0">
                <a:latin typeface="Calibri"/>
                <a:cs typeface="Calibri"/>
              </a:rPr>
              <a:t>omo</a:t>
            </a:r>
            <a:r>
              <a:rPr lang="en-US" spc="-15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es</a:t>
            </a:r>
            <a:r>
              <a:rPr lang="en-US" spc="-5" dirty="0">
                <a:latin typeface="Calibri"/>
                <a:cs typeface="Calibri"/>
              </a:rPr>
              <a:t> fl</a:t>
            </a:r>
            <a:r>
              <a:rPr lang="en-US" spc="-10" dirty="0">
                <a:latin typeface="Calibri"/>
                <a:cs typeface="Calibri"/>
              </a:rPr>
              <a:t>o</a:t>
            </a:r>
            <a:r>
              <a:rPr lang="en-US" dirty="0">
                <a:latin typeface="Calibri"/>
                <a:cs typeface="Calibri"/>
              </a:rPr>
              <a:t>w</a:t>
            </a: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185420" algn="l"/>
              </a:tabLst>
            </a:pPr>
            <a:r>
              <a:rPr lang="en-US" b="1" i="1" dirty="0">
                <a:latin typeface="Calibri"/>
                <a:cs typeface="Calibri"/>
              </a:rPr>
              <a:t>Salty</a:t>
            </a:r>
            <a:r>
              <a:rPr lang="en-US" dirty="0">
                <a:latin typeface="Calibri"/>
                <a:cs typeface="Calibri"/>
              </a:rPr>
              <a:t>‐</a:t>
            </a:r>
            <a:r>
              <a:rPr lang="en-US" spc="-25" dirty="0">
                <a:latin typeface="Calibri"/>
                <a:cs typeface="Calibri"/>
              </a:rPr>
              <a:t> </a:t>
            </a:r>
            <a:r>
              <a:rPr lang="en-US" b="1" spc="-40" dirty="0">
                <a:latin typeface="Calibri"/>
                <a:cs typeface="Calibri"/>
              </a:rPr>
              <a:t>W</a:t>
            </a:r>
            <a:r>
              <a:rPr lang="en-US" b="1" spc="-15" dirty="0">
                <a:latin typeface="Calibri"/>
                <a:cs typeface="Calibri"/>
              </a:rPr>
              <a:t>at</a:t>
            </a:r>
            <a:r>
              <a:rPr lang="en-US" b="1" spc="-5" dirty="0">
                <a:latin typeface="Calibri"/>
                <a:cs typeface="Calibri"/>
              </a:rPr>
              <a:t>er</a:t>
            </a:r>
            <a:r>
              <a:rPr lang="en-US" dirty="0">
                <a:latin typeface="Calibri"/>
                <a:cs typeface="Calibri"/>
              </a:rPr>
              <a:t>‐ KID/</a:t>
            </a:r>
            <a:r>
              <a:rPr lang="en-US" spc="-10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BL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pc="-5" dirty="0" smtClean="0">
                <a:latin typeface="Calibri"/>
                <a:cs typeface="Calibri"/>
              </a:rPr>
              <a:t>Sof</a:t>
            </a:r>
            <a:r>
              <a:rPr lang="en-US" spc="-15" dirty="0" smtClean="0">
                <a:latin typeface="Calibri"/>
                <a:cs typeface="Calibri"/>
              </a:rPr>
              <a:t>t</a:t>
            </a:r>
            <a:r>
              <a:rPr lang="en-US" dirty="0" smtClean="0">
                <a:latin typeface="Calibri"/>
                <a:cs typeface="Calibri"/>
              </a:rPr>
              <a:t>ening</a:t>
            </a:r>
            <a:r>
              <a:rPr lang="en-US" spc="-5" dirty="0" smtClean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and</a:t>
            </a:r>
            <a:r>
              <a:rPr lang="en-US" spc="-10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d</a:t>
            </a:r>
            <a:r>
              <a:rPr lang="en-US" spc="-10" dirty="0">
                <a:latin typeface="Calibri"/>
                <a:cs typeface="Calibri"/>
              </a:rPr>
              <a:t>e</a:t>
            </a:r>
            <a:r>
              <a:rPr lang="en-US" spc="-15" dirty="0">
                <a:latin typeface="Calibri"/>
                <a:cs typeface="Calibri"/>
              </a:rPr>
              <a:t>t</a:t>
            </a:r>
            <a:r>
              <a:rPr lang="en-US" spc="-20" dirty="0">
                <a:latin typeface="Calibri"/>
                <a:cs typeface="Calibri"/>
              </a:rPr>
              <a:t>o</a:t>
            </a:r>
            <a:r>
              <a:rPr lang="en-US" dirty="0">
                <a:latin typeface="Calibri"/>
                <a:cs typeface="Calibri"/>
              </a:rPr>
              <a:t>xifying</a:t>
            </a:r>
            <a:r>
              <a:rPr lang="en-US" spc="-10" dirty="0">
                <a:latin typeface="Calibri"/>
                <a:cs typeface="Calibri"/>
              </a:rPr>
              <a:t> </a:t>
            </a:r>
            <a:r>
              <a:rPr lang="en-US" spc="-5" dirty="0" smtClean="0">
                <a:latin typeface="Calibri"/>
                <a:cs typeface="Calibri"/>
              </a:rPr>
              <a:t>quality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5889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30" dirty="0">
                <a:latin typeface="Calibri"/>
                <a:cs typeface="Calibri"/>
              </a:rPr>
              <a:t>F</a:t>
            </a:r>
            <a:r>
              <a:rPr lang="en-US" sz="4400" dirty="0">
                <a:latin typeface="Calibri"/>
                <a:cs typeface="Calibri"/>
              </a:rPr>
              <a:t>ood</a:t>
            </a:r>
            <a:r>
              <a:rPr lang="en-US" sz="4400" spc="-5" dirty="0">
                <a:latin typeface="Calibri"/>
                <a:cs typeface="Calibri"/>
              </a:rPr>
              <a:t> Ene</a:t>
            </a:r>
            <a:r>
              <a:rPr lang="en-US" sz="4400" spc="-30" dirty="0">
                <a:latin typeface="Calibri"/>
                <a:cs typeface="Calibri"/>
              </a:rPr>
              <a:t>r</a:t>
            </a:r>
            <a:r>
              <a:rPr lang="en-US" sz="4400" spc="-20" dirty="0">
                <a:latin typeface="Calibri"/>
                <a:cs typeface="Calibri"/>
              </a:rPr>
              <a:t>g</a:t>
            </a:r>
            <a:r>
              <a:rPr lang="en-US" sz="4400" spc="-10" dirty="0">
                <a:latin typeface="Calibri"/>
                <a:cs typeface="Calibri"/>
              </a:rPr>
              <a:t>e</a:t>
            </a:r>
            <a:r>
              <a:rPr lang="en-US" sz="4400" dirty="0">
                <a:latin typeface="Calibri"/>
                <a:cs typeface="Calibri"/>
              </a:rPr>
              <a:t>tic</a:t>
            </a:r>
            <a:r>
              <a:rPr lang="en-US" sz="4400" spc="-5" dirty="0">
                <a:latin typeface="Calibri"/>
                <a:cs typeface="Calibri"/>
              </a:rPr>
              <a:t>s</a:t>
            </a:r>
            <a:r>
              <a:rPr lang="en-US" sz="4400" dirty="0">
                <a:latin typeface="Calibri"/>
                <a:cs typeface="Calibri"/>
              </a:rPr>
              <a:t>‐</a:t>
            </a:r>
            <a:r>
              <a:rPr lang="en-US" sz="4400" spc="-5" dirty="0">
                <a:latin typeface="Calibri"/>
                <a:cs typeface="Calibri"/>
              </a:rPr>
              <a:t> </a:t>
            </a:r>
            <a:r>
              <a:rPr lang="en-US" sz="4400" dirty="0" smtClean="0">
                <a:latin typeface="Calibri"/>
                <a:cs typeface="Calibri"/>
              </a:rPr>
              <a:t>P</a:t>
            </a:r>
            <a:r>
              <a:rPr lang="en-US" sz="4400" spc="-30" dirty="0" smtClean="0">
                <a:latin typeface="Calibri"/>
                <a:cs typeface="Calibri"/>
              </a:rPr>
              <a:t>r</a:t>
            </a:r>
            <a:r>
              <a:rPr lang="en-US" sz="4400" dirty="0" smtClean="0">
                <a:latin typeface="Calibri"/>
                <a:cs typeface="Calibri"/>
              </a:rPr>
              <a:t>epa</a:t>
            </a:r>
            <a:r>
              <a:rPr lang="en-US" sz="4400" spc="-45" dirty="0" smtClean="0">
                <a:latin typeface="Calibri"/>
                <a:cs typeface="Calibri"/>
              </a:rPr>
              <a:t>r</a:t>
            </a:r>
            <a:r>
              <a:rPr lang="en-US" sz="4400" spc="-20" dirty="0" smtClean="0">
                <a:latin typeface="Calibri"/>
                <a:cs typeface="Calibri"/>
              </a:rPr>
              <a:t>a</a:t>
            </a:r>
            <a:r>
              <a:rPr lang="en-US" sz="4400" dirty="0" smtClean="0">
                <a:latin typeface="Calibri"/>
                <a:cs typeface="Calibri"/>
              </a:rPr>
              <a:t>tion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249416"/>
              </p:ext>
            </p:extLst>
          </p:nvPr>
        </p:nvGraphicFramePr>
        <p:xfrm>
          <a:off x="2154187" y="1853248"/>
          <a:ext cx="81280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Effect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Cool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Sreamed</a:t>
                      </a:r>
                      <a:r>
                        <a:rPr lang="en-US" dirty="0" smtClean="0"/>
                        <a:t>/Poached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Cool/Neutral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Boiled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Neutral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Stewed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Warm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Stir-fried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Warm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Baked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Warm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Deep-fried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Roasted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Grilled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BBQ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6977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30" dirty="0">
                <a:latin typeface="Calibri"/>
                <a:cs typeface="Calibri"/>
              </a:rPr>
              <a:t>F</a:t>
            </a:r>
            <a:r>
              <a:rPr lang="en-US" sz="4400" dirty="0">
                <a:latin typeface="Calibri"/>
                <a:cs typeface="Calibri"/>
              </a:rPr>
              <a:t>ood</a:t>
            </a:r>
            <a:r>
              <a:rPr lang="en-US" sz="4400" spc="-5" dirty="0">
                <a:latin typeface="Calibri"/>
                <a:cs typeface="Calibri"/>
              </a:rPr>
              <a:t> </a:t>
            </a:r>
            <a:r>
              <a:rPr lang="en-US" sz="4400" spc="-5" dirty="0" smtClean="0">
                <a:latin typeface="Calibri"/>
                <a:cs typeface="Calibri"/>
              </a:rPr>
              <a:t>Ene</a:t>
            </a:r>
            <a:r>
              <a:rPr lang="en-US" sz="4400" spc="-30" dirty="0" smtClean="0">
                <a:latin typeface="Calibri"/>
                <a:cs typeface="Calibri"/>
              </a:rPr>
              <a:t>r</a:t>
            </a:r>
            <a:r>
              <a:rPr lang="en-US" sz="4400" spc="-20" dirty="0" smtClean="0">
                <a:latin typeface="Calibri"/>
                <a:cs typeface="Calibri"/>
              </a:rPr>
              <a:t>g</a:t>
            </a:r>
            <a:r>
              <a:rPr lang="en-US" sz="4400" spc="-10" dirty="0" smtClean="0">
                <a:latin typeface="Calibri"/>
                <a:cs typeface="Calibri"/>
              </a:rPr>
              <a:t>e</a:t>
            </a:r>
            <a:r>
              <a:rPr lang="en-US" sz="4400" dirty="0" smtClean="0">
                <a:latin typeface="Calibri"/>
                <a:cs typeface="Calibri"/>
              </a:rPr>
              <a:t>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730250" indent="0">
              <a:spcBef>
                <a:spcPts val="0"/>
              </a:spcBef>
              <a:tabLst>
                <a:tab pos="184150" algn="l"/>
              </a:tabLst>
            </a:pPr>
            <a:r>
              <a:rPr lang="en-US" sz="2800" spc="-5" dirty="0">
                <a:latin typeface="Calibri"/>
                <a:cs typeface="Calibri"/>
              </a:rPr>
              <a:t>Th</a:t>
            </a:r>
            <a:r>
              <a:rPr lang="en-US" sz="2800" dirty="0">
                <a:latin typeface="Calibri"/>
                <a:cs typeface="Calibri"/>
              </a:rPr>
              <a:t>e</a:t>
            </a:r>
            <a:r>
              <a:rPr lang="en-US" sz="2800" spc="-5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time </a:t>
            </a:r>
            <a:r>
              <a:rPr lang="en-US" sz="2800" spc="-25" dirty="0">
                <a:latin typeface="Calibri"/>
                <a:cs typeface="Calibri"/>
              </a:rPr>
              <a:t>a</a:t>
            </a:r>
            <a:r>
              <a:rPr lang="en-US" sz="2800" spc="-5" dirty="0">
                <a:latin typeface="Calibri"/>
                <a:cs typeface="Calibri"/>
              </a:rPr>
              <a:t>t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which an</a:t>
            </a:r>
            <a:r>
              <a:rPr lang="en-US" sz="2800" spc="-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animal</a:t>
            </a:r>
            <a:r>
              <a:rPr lang="en-US" sz="2800" spc="-5" dirty="0">
                <a:latin typeface="Calibri"/>
                <a:cs typeface="Calibri"/>
              </a:rPr>
              <a:t> i</a:t>
            </a:r>
            <a:r>
              <a:rPr lang="en-US" sz="2800" dirty="0">
                <a:latin typeface="Calibri"/>
                <a:cs typeface="Calibri"/>
              </a:rPr>
              <a:t>s</a:t>
            </a:r>
            <a:r>
              <a:rPr lang="en-US" sz="2800" spc="-5" dirty="0">
                <a:latin typeface="Calibri"/>
                <a:cs typeface="Calibri"/>
              </a:rPr>
              <a:t> kille</a:t>
            </a:r>
            <a:r>
              <a:rPr lang="en-US" sz="2800" dirty="0">
                <a:latin typeface="Calibri"/>
                <a:cs typeface="Calibri"/>
              </a:rPr>
              <a:t>d</a:t>
            </a:r>
            <a:r>
              <a:rPr lang="en-US" sz="2800" spc="-5" dirty="0">
                <a:latin typeface="Calibri"/>
                <a:cs typeface="Calibri"/>
              </a:rPr>
              <a:t> </a:t>
            </a:r>
            <a:r>
              <a:rPr lang="en-US" sz="2800" spc="-35" dirty="0">
                <a:latin typeface="Calibri"/>
                <a:cs typeface="Calibri"/>
              </a:rPr>
              <a:t>f</a:t>
            </a:r>
            <a:r>
              <a:rPr lang="en-US" sz="2800" dirty="0">
                <a:latin typeface="Calibri"/>
                <a:cs typeface="Calibri"/>
              </a:rPr>
              <a:t>o</a:t>
            </a:r>
            <a:r>
              <a:rPr lang="en-US" sz="2800" spc="-10" dirty="0">
                <a:latin typeface="Calibri"/>
                <a:cs typeface="Calibri"/>
              </a:rPr>
              <a:t>r</a:t>
            </a:r>
            <a:r>
              <a:rPr lang="en-US" sz="2800" spc="-5" dirty="0">
                <a:latin typeface="Calibri"/>
                <a:cs typeface="Calibri"/>
              </a:rPr>
              <a:t> </a:t>
            </a:r>
            <a:r>
              <a:rPr lang="en-US" sz="2800" spc="-5" dirty="0" smtClean="0">
                <a:latin typeface="Calibri"/>
                <a:cs typeface="Calibri"/>
              </a:rPr>
              <a:t>p</a:t>
            </a:r>
            <a:r>
              <a:rPr lang="en-US" sz="2800" spc="-25" dirty="0" smtClean="0">
                <a:latin typeface="Calibri"/>
                <a:cs typeface="Calibri"/>
              </a:rPr>
              <a:t>r</a:t>
            </a:r>
            <a:r>
              <a:rPr lang="en-US" sz="2800" spc="-5" dirty="0" smtClean="0">
                <a:latin typeface="Calibri"/>
                <a:cs typeface="Calibri"/>
              </a:rPr>
              <a:t>ocessing</a:t>
            </a:r>
            <a:endParaRPr lang="en-US" sz="2800" dirty="0" smtClean="0">
              <a:latin typeface="Calibri"/>
              <a:cs typeface="Calibri"/>
            </a:endParaRPr>
          </a:p>
          <a:p>
            <a:pPr marL="400050" marR="730250" lvl="1" indent="0">
              <a:spcBef>
                <a:spcPts val="0"/>
              </a:spcBef>
              <a:tabLst>
                <a:tab pos="184150" algn="l"/>
              </a:tabLst>
            </a:pPr>
            <a:r>
              <a:rPr lang="en-US" sz="2600" spc="-95" dirty="0" smtClean="0">
                <a:latin typeface="Calibri"/>
                <a:cs typeface="Calibri"/>
              </a:rPr>
              <a:t>Y</a:t>
            </a:r>
            <a:r>
              <a:rPr lang="en-US" sz="2600" spc="-5" dirty="0" smtClean="0">
                <a:latin typeface="Calibri"/>
                <a:cs typeface="Calibri"/>
              </a:rPr>
              <a:t>oun</a:t>
            </a:r>
            <a:r>
              <a:rPr lang="en-US" sz="2600" dirty="0" smtClean="0">
                <a:latin typeface="Calibri"/>
                <a:cs typeface="Calibri"/>
              </a:rPr>
              <a:t>g</a:t>
            </a:r>
            <a:r>
              <a:rPr lang="en-US" sz="2600" dirty="0">
                <a:latin typeface="Calibri"/>
                <a:cs typeface="Calibri"/>
              </a:rPr>
              <a:t>‐</a:t>
            </a:r>
            <a:r>
              <a:rPr lang="en-US" sz="2600" spc="-10" dirty="0">
                <a:latin typeface="Calibri"/>
                <a:cs typeface="Calibri"/>
              </a:rPr>
              <a:t> </a:t>
            </a:r>
            <a:r>
              <a:rPr lang="en-US" sz="2600" spc="-20" dirty="0">
                <a:latin typeface="Calibri"/>
                <a:cs typeface="Calibri"/>
              </a:rPr>
              <a:t>w</a:t>
            </a:r>
            <a:r>
              <a:rPr lang="en-US" sz="2600" dirty="0">
                <a:latin typeface="Calibri"/>
                <a:cs typeface="Calibri"/>
              </a:rPr>
              <a:t>ar</a:t>
            </a:r>
            <a:r>
              <a:rPr lang="en-US" sz="2600" spc="-5" dirty="0">
                <a:latin typeface="Calibri"/>
                <a:cs typeface="Calibri"/>
              </a:rPr>
              <a:t>m</a:t>
            </a:r>
            <a:r>
              <a:rPr lang="en-US" sz="2600" dirty="0">
                <a:latin typeface="Calibri"/>
                <a:cs typeface="Calibri"/>
              </a:rPr>
              <a:t>er….</a:t>
            </a:r>
            <a:r>
              <a:rPr lang="en-US" sz="2600" spc="-15" dirty="0">
                <a:latin typeface="Calibri"/>
                <a:cs typeface="Calibri"/>
              </a:rPr>
              <a:t>e</a:t>
            </a:r>
            <a:r>
              <a:rPr lang="en-US" sz="2600" dirty="0">
                <a:latin typeface="Calibri"/>
                <a:cs typeface="Calibri"/>
              </a:rPr>
              <a:t>x</a:t>
            </a:r>
            <a:r>
              <a:rPr lang="en-US" sz="2600" spc="-5" dirty="0">
                <a:latin typeface="Calibri"/>
                <a:cs typeface="Calibri"/>
              </a:rPr>
              <a:t>:</a:t>
            </a:r>
            <a:r>
              <a:rPr lang="en-US" sz="2600" spc="-10" dirty="0">
                <a:latin typeface="Calibri"/>
                <a:cs typeface="Calibri"/>
              </a:rPr>
              <a:t> </a:t>
            </a:r>
            <a:r>
              <a:rPr lang="en-US" sz="2600" dirty="0">
                <a:latin typeface="Calibri"/>
                <a:cs typeface="Calibri"/>
              </a:rPr>
              <a:t>chic</a:t>
            </a:r>
            <a:r>
              <a:rPr lang="en-US" sz="2600" spc="-45" dirty="0">
                <a:latin typeface="Calibri"/>
                <a:cs typeface="Calibri"/>
              </a:rPr>
              <a:t>k</a:t>
            </a:r>
            <a:r>
              <a:rPr lang="en-US" sz="2600" dirty="0">
                <a:latin typeface="Calibri"/>
                <a:cs typeface="Calibri"/>
              </a:rPr>
              <a:t>en</a:t>
            </a:r>
          </a:p>
          <a:p>
            <a:pPr marL="400050" lvl="1" indent="0">
              <a:spcBef>
                <a:spcPts val="0"/>
              </a:spcBef>
            </a:pPr>
            <a:r>
              <a:rPr lang="en-US" sz="2600" dirty="0" smtClean="0">
                <a:latin typeface="Calibri"/>
                <a:cs typeface="Calibri"/>
              </a:rPr>
              <a:t>Older</a:t>
            </a:r>
            <a:r>
              <a:rPr lang="en-US" sz="2600" dirty="0">
                <a:latin typeface="Calibri"/>
                <a:cs typeface="Calibri"/>
              </a:rPr>
              <a:t>‐</a:t>
            </a:r>
            <a:r>
              <a:rPr lang="en-US" sz="2600" spc="-10" dirty="0">
                <a:latin typeface="Calibri"/>
                <a:cs typeface="Calibri"/>
              </a:rPr>
              <a:t> </a:t>
            </a:r>
            <a:r>
              <a:rPr lang="en-US" sz="2600" spc="-15" dirty="0">
                <a:latin typeface="Calibri"/>
                <a:cs typeface="Calibri"/>
              </a:rPr>
              <a:t>c</a:t>
            </a:r>
            <a:r>
              <a:rPr lang="en-US" sz="2600" dirty="0">
                <a:latin typeface="Calibri"/>
                <a:cs typeface="Calibri"/>
              </a:rPr>
              <a:t>ooler……..</a:t>
            </a:r>
            <a:r>
              <a:rPr lang="en-US" sz="2600" spc="-20" dirty="0">
                <a:latin typeface="Calibri"/>
                <a:cs typeface="Calibri"/>
              </a:rPr>
              <a:t>e</a:t>
            </a:r>
            <a:r>
              <a:rPr lang="en-US" sz="2600" dirty="0">
                <a:latin typeface="Calibri"/>
                <a:cs typeface="Calibri"/>
              </a:rPr>
              <a:t>x: </a:t>
            </a:r>
            <a:r>
              <a:rPr lang="en-US" sz="2600" dirty="0" smtClean="0">
                <a:latin typeface="Calibri"/>
                <a:cs typeface="Calibri"/>
              </a:rPr>
              <a:t>tur</a:t>
            </a:r>
            <a:r>
              <a:rPr lang="en-US" sz="2600" spc="-40" dirty="0" smtClean="0">
                <a:latin typeface="Calibri"/>
                <a:cs typeface="Calibri"/>
              </a:rPr>
              <a:t>k</a:t>
            </a:r>
            <a:r>
              <a:rPr lang="en-US" sz="2600" spc="-10" dirty="0" smtClean="0">
                <a:latin typeface="Calibri"/>
                <a:cs typeface="Calibri"/>
              </a:rPr>
              <a:t>e</a:t>
            </a:r>
            <a:r>
              <a:rPr lang="en-US" sz="2600" dirty="0" smtClean="0">
                <a:latin typeface="Calibri"/>
                <a:cs typeface="Calibri"/>
              </a:rPr>
              <a:t>y</a:t>
            </a:r>
          </a:p>
          <a:p>
            <a:pPr marL="3086100" lvl="7" indent="0">
              <a:spcBef>
                <a:spcPts val="0"/>
              </a:spcBef>
            </a:pPr>
            <a:endParaRPr lang="en-US" sz="2200" dirty="0"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tabLst>
                <a:tab pos="184150" algn="l"/>
              </a:tabLst>
            </a:pPr>
            <a:r>
              <a:rPr lang="en-US" sz="2800" spc="-5" dirty="0">
                <a:latin typeface="Calibri"/>
                <a:cs typeface="Calibri"/>
              </a:rPr>
              <a:t>Th</a:t>
            </a:r>
            <a:r>
              <a:rPr lang="en-US" sz="2800" dirty="0">
                <a:latin typeface="Calibri"/>
                <a:cs typeface="Calibri"/>
              </a:rPr>
              <a:t>e</a:t>
            </a:r>
            <a:r>
              <a:rPr lang="en-US" sz="2800" spc="-5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die</a:t>
            </a:r>
            <a:r>
              <a:rPr lang="en-US" sz="2800" dirty="0">
                <a:latin typeface="Calibri"/>
                <a:cs typeface="Calibri"/>
              </a:rPr>
              <a:t>t of an</a:t>
            </a:r>
            <a:r>
              <a:rPr lang="en-US" sz="2800" spc="-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animal</a:t>
            </a:r>
          </a:p>
          <a:p>
            <a:pPr marL="400050" lvl="2" indent="0">
              <a:spcBef>
                <a:spcPts val="0"/>
              </a:spcBef>
              <a:tabLst>
                <a:tab pos="426084" algn="l"/>
              </a:tabLst>
            </a:pPr>
            <a:r>
              <a:rPr lang="en-US" sz="2600" b="1" spc="-5" dirty="0">
                <a:latin typeface="Calibri"/>
                <a:cs typeface="Calibri"/>
              </a:rPr>
              <a:t>G</a:t>
            </a:r>
            <a:r>
              <a:rPr lang="en-US" sz="2600" b="1" spc="-35" dirty="0">
                <a:latin typeface="Calibri"/>
                <a:cs typeface="Calibri"/>
              </a:rPr>
              <a:t>r</a:t>
            </a:r>
            <a:r>
              <a:rPr lang="en-US" sz="2600" b="1" spc="-5" dirty="0">
                <a:latin typeface="Calibri"/>
                <a:cs typeface="Calibri"/>
              </a:rPr>
              <a:t>ai</a:t>
            </a:r>
            <a:r>
              <a:rPr lang="en-US" sz="2600" b="1" dirty="0">
                <a:latin typeface="Calibri"/>
                <a:cs typeface="Calibri"/>
              </a:rPr>
              <a:t>n</a:t>
            </a:r>
            <a:r>
              <a:rPr lang="en-US" sz="2600" b="1" spc="10" dirty="0">
                <a:latin typeface="Calibri"/>
                <a:cs typeface="Calibri"/>
              </a:rPr>
              <a:t> </a:t>
            </a:r>
            <a:r>
              <a:rPr lang="en-US" sz="2600" b="1" spc="-25" dirty="0">
                <a:latin typeface="Calibri"/>
                <a:cs typeface="Calibri"/>
              </a:rPr>
              <a:t>f</a:t>
            </a:r>
            <a:r>
              <a:rPr lang="en-US" sz="2600" b="1" spc="-5" dirty="0">
                <a:latin typeface="Calibri"/>
                <a:cs typeface="Calibri"/>
              </a:rPr>
              <a:t>e</a:t>
            </a:r>
            <a:r>
              <a:rPr lang="en-US" sz="2600" b="1" dirty="0">
                <a:latin typeface="Calibri"/>
                <a:cs typeface="Calibri"/>
              </a:rPr>
              <a:t>d </a:t>
            </a:r>
            <a:r>
              <a:rPr lang="en-US" sz="2600" spc="-15" dirty="0">
                <a:latin typeface="Calibri"/>
                <a:cs typeface="Calibri"/>
              </a:rPr>
              <a:t>cat</a:t>
            </a:r>
            <a:r>
              <a:rPr lang="en-US" sz="2600" dirty="0">
                <a:latin typeface="Calibri"/>
                <a:cs typeface="Calibri"/>
              </a:rPr>
              <a:t>tle</a:t>
            </a:r>
            <a:r>
              <a:rPr lang="en-US" sz="2600" spc="-5" dirty="0">
                <a:latin typeface="Calibri"/>
                <a:cs typeface="Calibri"/>
              </a:rPr>
              <a:t> </a:t>
            </a:r>
            <a:r>
              <a:rPr lang="en-US" sz="2600" dirty="0">
                <a:latin typeface="Calibri"/>
                <a:cs typeface="Calibri"/>
              </a:rPr>
              <a:t>a</a:t>
            </a:r>
            <a:r>
              <a:rPr lang="en-US" sz="2600" spc="-20" dirty="0">
                <a:latin typeface="Calibri"/>
                <a:cs typeface="Calibri"/>
              </a:rPr>
              <a:t>r</a:t>
            </a:r>
            <a:r>
              <a:rPr lang="en-US" sz="2600" dirty="0">
                <a:latin typeface="Calibri"/>
                <a:cs typeface="Calibri"/>
              </a:rPr>
              <a:t>e</a:t>
            </a:r>
            <a:r>
              <a:rPr lang="en-US" sz="2600" spc="-10" dirty="0">
                <a:latin typeface="Calibri"/>
                <a:cs typeface="Calibri"/>
              </a:rPr>
              <a:t> </a:t>
            </a:r>
            <a:r>
              <a:rPr lang="en-US" sz="2600" spc="-15" dirty="0">
                <a:latin typeface="Calibri"/>
                <a:cs typeface="Calibri"/>
              </a:rPr>
              <a:t>w</a:t>
            </a:r>
            <a:r>
              <a:rPr lang="en-US" sz="2600" dirty="0">
                <a:latin typeface="Calibri"/>
                <a:cs typeface="Calibri"/>
              </a:rPr>
              <a:t>ar</a:t>
            </a:r>
            <a:r>
              <a:rPr lang="en-US" sz="2600" spc="-5" dirty="0">
                <a:latin typeface="Calibri"/>
                <a:cs typeface="Calibri"/>
              </a:rPr>
              <a:t>m</a:t>
            </a:r>
            <a:r>
              <a:rPr lang="en-US" sz="2600" dirty="0">
                <a:latin typeface="Calibri"/>
                <a:cs typeface="Calibri"/>
              </a:rPr>
              <a:t>er t</a:t>
            </a:r>
            <a:r>
              <a:rPr lang="en-US" sz="2600" spc="-5" dirty="0">
                <a:latin typeface="Calibri"/>
                <a:cs typeface="Calibri"/>
              </a:rPr>
              <a:t>h</a:t>
            </a:r>
            <a:r>
              <a:rPr lang="en-US" sz="2600" dirty="0">
                <a:latin typeface="Calibri"/>
                <a:cs typeface="Calibri"/>
              </a:rPr>
              <a:t>an</a:t>
            </a:r>
            <a:r>
              <a:rPr lang="en-US" sz="2600" spc="-10" dirty="0">
                <a:latin typeface="Calibri"/>
                <a:cs typeface="Calibri"/>
              </a:rPr>
              <a:t> </a:t>
            </a:r>
            <a:r>
              <a:rPr lang="en-US" sz="2600" spc="-5" dirty="0">
                <a:latin typeface="Calibri"/>
                <a:cs typeface="Calibri"/>
              </a:rPr>
              <a:t>f</a:t>
            </a:r>
            <a:r>
              <a:rPr lang="en-US" sz="2600" spc="-20" dirty="0">
                <a:latin typeface="Calibri"/>
                <a:cs typeface="Calibri"/>
              </a:rPr>
              <a:t>r</a:t>
            </a:r>
            <a:r>
              <a:rPr lang="en-US" sz="2600" dirty="0">
                <a:latin typeface="Calibri"/>
                <a:cs typeface="Calibri"/>
              </a:rPr>
              <a:t>ee‐</a:t>
            </a:r>
            <a:r>
              <a:rPr lang="en-US" sz="2600" spc="-10" dirty="0">
                <a:latin typeface="Calibri"/>
                <a:cs typeface="Calibri"/>
              </a:rPr>
              <a:t> </a:t>
            </a:r>
            <a:r>
              <a:rPr lang="en-US" sz="2600" spc="-25" dirty="0">
                <a:latin typeface="Calibri"/>
                <a:cs typeface="Calibri"/>
              </a:rPr>
              <a:t>r</a:t>
            </a:r>
            <a:r>
              <a:rPr lang="en-US" sz="2600" dirty="0">
                <a:latin typeface="Calibri"/>
                <a:cs typeface="Calibri"/>
              </a:rPr>
              <a:t>an</a:t>
            </a:r>
            <a:r>
              <a:rPr lang="en-US" sz="2600" spc="-15" dirty="0">
                <a:latin typeface="Calibri"/>
                <a:cs typeface="Calibri"/>
              </a:rPr>
              <a:t>g</a:t>
            </a:r>
            <a:r>
              <a:rPr lang="en-US" sz="2600" dirty="0">
                <a:latin typeface="Calibri"/>
                <a:cs typeface="Calibri"/>
              </a:rPr>
              <a:t>e</a:t>
            </a:r>
          </a:p>
          <a:p>
            <a:pPr marL="400050" lvl="1" indent="0">
              <a:spcBef>
                <a:spcPts val="0"/>
              </a:spcBef>
            </a:pPr>
            <a:r>
              <a:rPr lang="en-US" sz="2600" b="1" spc="-5" dirty="0" smtClean="0">
                <a:latin typeface="Calibri"/>
                <a:cs typeface="Calibri"/>
              </a:rPr>
              <a:t>Wil</a:t>
            </a:r>
            <a:r>
              <a:rPr lang="en-US" sz="2600" b="1" dirty="0" smtClean="0">
                <a:latin typeface="Calibri"/>
                <a:cs typeface="Calibri"/>
              </a:rPr>
              <a:t>d</a:t>
            </a:r>
            <a:r>
              <a:rPr lang="en-US" sz="2600" b="1" spc="5" dirty="0" smtClean="0">
                <a:latin typeface="Calibri"/>
                <a:cs typeface="Calibri"/>
              </a:rPr>
              <a:t> </a:t>
            </a:r>
            <a:r>
              <a:rPr lang="en-US" sz="2600" b="1" spc="-35" dirty="0">
                <a:latin typeface="Calibri"/>
                <a:cs typeface="Calibri"/>
              </a:rPr>
              <a:t>r</a:t>
            </a:r>
            <a:r>
              <a:rPr lang="en-US" sz="2600" b="1" spc="-5" dirty="0">
                <a:latin typeface="Calibri"/>
                <a:cs typeface="Calibri"/>
              </a:rPr>
              <a:t>abbit</a:t>
            </a:r>
            <a:r>
              <a:rPr lang="en-US" sz="2600" dirty="0">
                <a:latin typeface="Calibri"/>
                <a:cs typeface="Calibri"/>
              </a:rPr>
              <a:t>‐</a:t>
            </a:r>
            <a:r>
              <a:rPr lang="en-US" sz="2600" spc="5" dirty="0">
                <a:latin typeface="Calibri"/>
                <a:cs typeface="Calibri"/>
              </a:rPr>
              <a:t> </a:t>
            </a:r>
            <a:r>
              <a:rPr lang="en-US" sz="2600" spc="-15" dirty="0">
                <a:latin typeface="Calibri"/>
                <a:cs typeface="Calibri"/>
              </a:rPr>
              <a:t>c</a:t>
            </a:r>
            <a:r>
              <a:rPr lang="en-US" sz="2600" spc="-5" dirty="0">
                <a:latin typeface="Calibri"/>
                <a:cs typeface="Calibri"/>
              </a:rPr>
              <a:t>oole</a:t>
            </a:r>
            <a:r>
              <a:rPr lang="en-US" sz="2600" dirty="0">
                <a:latin typeface="Calibri"/>
                <a:cs typeface="Calibri"/>
              </a:rPr>
              <a:t>r</a:t>
            </a:r>
            <a:r>
              <a:rPr lang="en-US" sz="2600" spc="5" dirty="0">
                <a:latin typeface="Calibri"/>
                <a:cs typeface="Calibri"/>
              </a:rPr>
              <a:t> </a:t>
            </a:r>
            <a:r>
              <a:rPr lang="en-US" sz="2600" dirty="0">
                <a:latin typeface="Calibri"/>
                <a:cs typeface="Calibri"/>
              </a:rPr>
              <a:t>than</a:t>
            </a:r>
            <a:r>
              <a:rPr lang="en-US" sz="2600" spc="-10" dirty="0">
                <a:latin typeface="Calibri"/>
                <a:cs typeface="Calibri"/>
              </a:rPr>
              <a:t> </a:t>
            </a:r>
            <a:r>
              <a:rPr lang="en-US" sz="2600" spc="-30" dirty="0" smtClean="0">
                <a:latin typeface="Calibri"/>
                <a:cs typeface="Calibri"/>
              </a:rPr>
              <a:t>f</a:t>
            </a:r>
            <a:r>
              <a:rPr lang="en-US" sz="2600" dirty="0" smtClean="0">
                <a:latin typeface="Calibri"/>
                <a:cs typeface="Calibri"/>
              </a:rPr>
              <a:t>ar</a:t>
            </a:r>
            <a:r>
              <a:rPr lang="en-US" sz="2600" spc="-5" dirty="0" smtClean="0">
                <a:latin typeface="Calibri"/>
                <a:cs typeface="Calibri"/>
              </a:rPr>
              <a:t>m‐</a:t>
            </a:r>
            <a:r>
              <a:rPr lang="en-US" sz="2600" spc="-25" dirty="0" smtClean="0">
                <a:latin typeface="Calibri"/>
                <a:cs typeface="Calibri"/>
              </a:rPr>
              <a:t>r</a:t>
            </a:r>
            <a:r>
              <a:rPr lang="en-US" sz="2600" dirty="0" smtClean="0">
                <a:latin typeface="Calibri"/>
                <a:cs typeface="Calibri"/>
              </a:rPr>
              <a:t>aised</a:t>
            </a:r>
          </a:p>
          <a:p>
            <a:pPr marL="3543300" lvl="8" indent="0">
              <a:spcBef>
                <a:spcPts val="0"/>
              </a:spcBef>
            </a:pPr>
            <a:endParaRPr lang="en-US" sz="2200" dirty="0">
              <a:latin typeface="Calibri"/>
              <a:cs typeface="Calibri"/>
            </a:endParaRPr>
          </a:p>
          <a:p>
            <a:pPr marL="0" marR="5080" lvl="1" indent="0">
              <a:spcBef>
                <a:spcPts val="0"/>
              </a:spcBef>
              <a:tabLst>
                <a:tab pos="425450" algn="l"/>
              </a:tabLst>
            </a:pPr>
            <a:r>
              <a:rPr lang="en-US" sz="2800" dirty="0">
                <a:latin typeface="Calibri"/>
                <a:cs typeface="Calibri"/>
              </a:rPr>
              <a:t>A</a:t>
            </a:r>
            <a:r>
              <a:rPr lang="en-US" sz="2800" spc="-15" dirty="0">
                <a:latin typeface="Calibri"/>
                <a:cs typeface="Calibri"/>
              </a:rPr>
              <a:t>n</a:t>
            </a:r>
            <a:r>
              <a:rPr lang="en-US" sz="2800" dirty="0">
                <a:latin typeface="Calibri"/>
                <a:cs typeface="Calibri"/>
              </a:rPr>
              <a:t>tibiotics,</a:t>
            </a:r>
            <a:r>
              <a:rPr lang="en-US" sz="2800" spc="-1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g</a:t>
            </a:r>
            <a:r>
              <a:rPr lang="en-US" sz="2800" spc="-20" dirty="0">
                <a:latin typeface="Calibri"/>
                <a:cs typeface="Calibri"/>
              </a:rPr>
              <a:t>r</a:t>
            </a:r>
            <a:r>
              <a:rPr lang="en-US" sz="2800" spc="-10" dirty="0">
                <a:latin typeface="Calibri"/>
                <a:cs typeface="Calibri"/>
              </a:rPr>
              <a:t>o</a:t>
            </a:r>
            <a:r>
              <a:rPr lang="en-US" sz="2800" spc="-5" dirty="0">
                <a:latin typeface="Calibri"/>
                <a:cs typeface="Calibri"/>
              </a:rPr>
              <a:t>w</a:t>
            </a:r>
            <a:r>
              <a:rPr lang="en-US" sz="2800" dirty="0">
                <a:latin typeface="Calibri"/>
                <a:cs typeface="Calibri"/>
              </a:rPr>
              <a:t>th</a:t>
            </a:r>
            <a:r>
              <a:rPr lang="en-US" sz="2800" spc="-5" dirty="0">
                <a:latin typeface="Calibri"/>
                <a:cs typeface="Calibri"/>
              </a:rPr>
              <a:t> hormone</a:t>
            </a:r>
            <a:r>
              <a:rPr lang="en-US" sz="2800" dirty="0">
                <a:latin typeface="Calibri"/>
                <a:cs typeface="Calibri"/>
              </a:rPr>
              <a:t>s</a:t>
            </a:r>
            <a:r>
              <a:rPr lang="en-US" sz="2800" spc="-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and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lang="en-US" sz="2800" spc="-5" dirty="0">
                <a:latin typeface="Calibri"/>
                <a:cs typeface="Calibri"/>
              </a:rPr>
              <a:t>othe</a:t>
            </a:r>
            <a:r>
              <a:rPr lang="en-US" sz="2800" dirty="0">
                <a:latin typeface="Calibri"/>
                <a:cs typeface="Calibri"/>
              </a:rPr>
              <a:t>r</a:t>
            </a:r>
            <a:r>
              <a:rPr lang="en-US" sz="2800" spc="-5" dirty="0">
                <a:latin typeface="Calibri"/>
                <a:cs typeface="Calibri"/>
              </a:rPr>
              <a:t> </a:t>
            </a:r>
            <a:r>
              <a:rPr lang="en-US" sz="2800" spc="-15" dirty="0">
                <a:latin typeface="Calibri"/>
                <a:cs typeface="Calibri"/>
              </a:rPr>
              <a:t>s</a:t>
            </a:r>
            <a:r>
              <a:rPr lang="en-US" sz="2800" dirty="0">
                <a:latin typeface="Calibri"/>
                <a:cs typeface="Calibri"/>
              </a:rPr>
              <a:t>ti</a:t>
            </a:r>
            <a:r>
              <a:rPr lang="en-US" sz="2800" spc="-5" dirty="0">
                <a:latin typeface="Calibri"/>
                <a:cs typeface="Calibri"/>
              </a:rPr>
              <a:t>mu</a:t>
            </a:r>
            <a:r>
              <a:rPr lang="en-US" sz="2800" dirty="0">
                <a:latin typeface="Calibri"/>
                <a:cs typeface="Calibri"/>
              </a:rPr>
              <a:t>la</a:t>
            </a:r>
            <a:r>
              <a:rPr lang="en-US" sz="2800" spc="-15" dirty="0">
                <a:latin typeface="Calibri"/>
                <a:cs typeface="Calibri"/>
              </a:rPr>
              <a:t>n</a:t>
            </a:r>
            <a:r>
              <a:rPr lang="en-US" sz="2800" dirty="0">
                <a:latin typeface="Calibri"/>
                <a:cs typeface="Calibri"/>
              </a:rPr>
              <a:t>ts </a:t>
            </a:r>
            <a:r>
              <a:rPr lang="en-US" sz="2800" spc="-15" dirty="0">
                <a:latin typeface="Calibri"/>
                <a:cs typeface="Calibri"/>
              </a:rPr>
              <a:t>c</a:t>
            </a:r>
            <a:r>
              <a:rPr lang="en-US" sz="2800" spc="-5" dirty="0">
                <a:latin typeface="Calibri"/>
                <a:cs typeface="Calibri"/>
              </a:rPr>
              <a:t>ommonl</a:t>
            </a:r>
            <a:r>
              <a:rPr lang="en-US" sz="2800" dirty="0">
                <a:latin typeface="Calibri"/>
                <a:cs typeface="Calibri"/>
              </a:rPr>
              <a:t>y</a:t>
            </a:r>
            <a:r>
              <a:rPr lang="en-US" sz="2800" spc="-5" dirty="0">
                <a:latin typeface="Calibri"/>
                <a:cs typeface="Calibri"/>
              </a:rPr>
              <a:t> use</a:t>
            </a:r>
            <a:r>
              <a:rPr lang="en-US" sz="2800" dirty="0">
                <a:latin typeface="Calibri"/>
                <a:cs typeface="Calibri"/>
              </a:rPr>
              <a:t>d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lang="en-US" sz="2800" spc="-5" dirty="0">
                <a:latin typeface="Calibri"/>
                <a:cs typeface="Calibri"/>
              </a:rPr>
              <a:t>no</a:t>
            </a:r>
            <a:r>
              <a:rPr lang="en-US" sz="2800" dirty="0">
                <a:latin typeface="Calibri"/>
                <a:cs typeface="Calibri"/>
              </a:rPr>
              <a:t>n</a:t>
            </a:r>
            <a:r>
              <a:rPr lang="en-US" sz="2800" spc="-5" dirty="0">
                <a:latin typeface="Calibri"/>
                <a:cs typeface="Calibri"/>
              </a:rPr>
              <a:t>‐o</a:t>
            </a:r>
            <a:r>
              <a:rPr lang="en-US" sz="2800" spc="-20" dirty="0">
                <a:latin typeface="Calibri"/>
                <a:cs typeface="Calibri"/>
              </a:rPr>
              <a:t>r</a:t>
            </a:r>
            <a:r>
              <a:rPr lang="en-US" sz="2800" spc="-25" dirty="0">
                <a:latin typeface="Calibri"/>
                <a:cs typeface="Calibri"/>
              </a:rPr>
              <a:t>g</a:t>
            </a:r>
            <a:r>
              <a:rPr lang="en-US" sz="2800" dirty="0">
                <a:latin typeface="Calibri"/>
                <a:cs typeface="Calibri"/>
              </a:rPr>
              <a:t>a</a:t>
            </a:r>
            <a:r>
              <a:rPr lang="en-US" sz="2800" spc="-5" dirty="0">
                <a:latin typeface="Calibri"/>
                <a:cs typeface="Calibri"/>
              </a:rPr>
              <a:t>ni</a:t>
            </a:r>
            <a:r>
              <a:rPr lang="en-US" sz="2800" dirty="0">
                <a:latin typeface="Calibri"/>
                <a:cs typeface="Calibri"/>
              </a:rPr>
              <a:t>c agricultu</a:t>
            </a:r>
            <a:r>
              <a:rPr lang="en-US" sz="2800" spc="-20" dirty="0">
                <a:latin typeface="Calibri"/>
                <a:cs typeface="Calibri"/>
              </a:rPr>
              <a:t>r</a:t>
            </a:r>
            <a:r>
              <a:rPr lang="en-US" sz="2800" dirty="0">
                <a:latin typeface="Calibri"/>
                <a:cs typeface="Calibri"/>
              </a:rPr>
              <a:t>e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inc</a:t>
            </a:r>
            <a:r>
              <a:rPr lang="en-US" sz="2800" spc="-15" dirty="0">
                <a:latin typeface="Calibri"/>
                <a:cs typeface="Calibri"/>
              </a:rPr>
              <a:t>r</a:t>
            </a:r>
            <a:r>
              <a:rPr lang="en-US" sz="2800" dirty="0">
                <a:latin typeface="Calibri"/>
                <a:cs typeface="Calibri"/>
              </a:rPr>
              <a:t>eases</a:t>
            </a:r>
            <a:r>
              <a:rPr lang="en-US" sz="2800" spc="-2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the thermal</a:t>
            </a:r>
            <a:r>
              <a:rPr lang="en-US" sz="2800" spc="-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n</a:t>
            </a:r>
            <a:r>
              <a:rPr lang="en-US" sz="2800" spc="-15" dirty="0">
                <a:latin typeface="Calibri"/>
                <a:cs typeface="Calibri"/>
              </a:rPr>
              <a:t>a</a:t>
            </a:r>
            <a:r>
              <a:rPr lang="en-US" sz="2800" dirty="0">
                <a:latin typeface="Calibri"/>
                <a:cs typeface="Calibri"/>
              </a:rPr>
              <a:t>tu</a:t>
            </a:r>
            <a:r>
              <a:rPr lang="en-US" sz="2800" spc="-20" dirty="0">
                <a:latin typeface="Calibri"/>
                <a:cs typeface="Calibri"/>
              </a:rPr>
              <a:t>r</a:t>
            </a:r>
            <a:r>
              <a:rPr lang="en-US" sz="2800" dirty="0">
                <a:latin typeface="Calibri"/>
                <a:cs typeface="Calibri"/>
              </a:rPr>
              <a:t>e;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lang="en-US" sz="2800" spc="-5" dirty="0">
                <a:latin typeface="Calibri"/>
                <a:cs typeface="Calibri"/>
              </a:rPr>
              <a:t>includin</a:t>
            </a:r>
            <a:r>
              <a:rPr lang="en-US" sz="2800" dirty="0">
                <a:latin typeface="Calibri"/>
                <a:cs typeface="Calibri"/>
              </a:rPr>
              <a:t>g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fish</a:t>
            </a:r>
            <a:r>
              <a:rPr lang="en-US" sz="2800" spc="-15" dirty="0">
                <a:latin typeface="Calibri"/>
                <a:cs typeface="Calibri"/>
              </a:rPr>
              <a:t> </a:t>
            </a:r>
            <a:r>
              <a:rPr lang="en-US" sz="2800" spc="-5" dirty="0">
                <a:latin typeface="Calibri"/>
                <a:cs typeface="Calibri"/>
              </a:rPr>
              <a:t>Ex</a:t>
            </a:r>
            <a:r>
              <a:rPr lang="en-US" sz="2800" dirty="0">
                <a:latin typeface="Calibri"/>
                <a:cs typeface="Calibri"/>
              </a:rPr>
              <a:t>: </a:t>
            </a:r>
            <a:r>
              <a:rPr lang="en-US" sz="2800" spc="-5" dirty="0">
                <a:latin typeface="Calibri"/>
                <a:cs typeface="Calibri"/>
              </a:rPr>
              <a:t>Salmon</a:t>
            </a:r>
            <a:r>
              <a:rPr lang="en-US" sz="2800" dirty="0">
                <a:latin typeface="Calibri"/>
                <a:cs typeface="Calibri"/>
              </a:rPr>
              <a:t>,</a:t>
            </a:r>
            <a:r>
              <a:rPr lang="en-US" sz="2800" spc="5" dirty="0">
                <a:latin typeface="Calibri"/>
                <a:cs typeface="Calibri"/>
              </a:rPr>
              <a:t> </a:t>
            </a:r>
            <a:r>
              <a:rPr lang="en-US" sz="2800" spc="-80" dirty="0" smtClean="0">
                <a:latin typeface="Calibri"/>
                <a:cs typeface="Calibri"/>
              </a:rPr>
              <a:t>T</a:t>
            </a:r>
            <a:r>
              <a:rPr lang="en-US" sz="2800" spc="-5" dirty="0" smtClean="0">
                <a:latin typeface="Calibri"/>
                <a:cs typeface="Calibri"/>
              </a:rPr>
              <a:t>una</a:t>
            </a:r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09254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for Puppies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915" y="1674254"/>
            <a:ext cx="9878095" cy="4574145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Need more calories than adults</a:t>
            </a:r>
          </a:p>
          <a:p>
            <a:pPr lvl="8"/>
            <a:endParaRPr lang="en-US" sz="2600" dirty="0" smtClean="0"/>
          </a:p>
          <a:p>
            <a:r>
              <a:rPr lang="en-US" sz="3200" dirty="0" smtClean="0"/>
              <a:t>Need more DHA for brain and eye development</a:t>
            </a:r>
          </a:p>
          <a:p>
            <a:pPr lvl="8"/>
            <a:endParaRPr lang="en-US" sz="2600" dirty="0" smtClean="0"/>
          </a:p>
          <a:p>
            <a:r>
              <a:rPr lang="en-US" sz="3200" dirty="0" smtClean="0"/>
              <a:t>Need vitamin E and selenium as antioxidants for immune support</a:t>
            </a:r>
          </a:p>
          <a:p>
            <a:pPr lvl="8"/>
            <a:endParaRPr lang="en-US" sz="2600" dirty="0" smtClean="0"/>
          </a:p>
          <a:p>
            <a:r>
              <a:rPr lang="en-US" sz="3200" dirty="0" smtClean="0"/>
              <a:t>Need optimal Calcium to Phosphorus ratio (1.2:1 -- 1.4:1)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73542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7380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45"/>
              </a:spcBef>
            </a:pPr>
            <a:r>
              <a:rPr lang="en-US" sz="4000" spc="-55" dirty="0">
                <a:latin typeface="Calibri"/>
                <a:cs typeface="Calibri"/>
              </a:rPr>
              <a:t>T</a:t>
            </a:r>
            <a:r>
              <a:rPr lang="en-US" sz="4000" spc="-15" dirty="0">
                <a:latin typeface="Calibri"/>
                <a:cs typeface="Calibri"/>
              </a:rPr>
              <a:t>C</a:t>
            </a:r>
            <a:r>
              <a:rPr lang="en-US" sz="4000" spc="-20" dirty="0">
                <a:latin typeface="Calibri"/>
                <a:cs typeface="Calibri"/>
              </a:rPr>
              <a:t>VM</a:t>
            </a:r>
            <a:r>
              <a:rPr lang="en-US" sz="4000" spc="-10" dirty="0">
                <a:latin typeface="Calibri"/>
                <a:cs typeface="Calibri"/>
              </a:rPr>
              <a:t>‐</a:t>
            </a:r>
            <a:r>
              <a:rPr lang="en-US" sz="4000" spc="5" dirty="0">
                <a:latin typeface="Calibri"/>
                <a:cs typeface="Calibri"/>
              </a:rPr>
              <a:t> </a:t>
            </a:r>
            <a:r>
              <a:rPr lang="en-US" sz="4000" spc="-10" dirty="0" smtClean="0">
                <a:latin typeface="Calibri"/>
                <a:cs typeface="Calibri"/>
              </a:rPr>
              <a:t>Ki</a:t>
            </a:r>
            <a:r>
              <a:rPr lang="en-US" sz="4000" spc="-40" dirty="0" smtClean="0">
                <a:latin typeface="Calibri"/>
                <a:cs typeface="Calibri"/>
              </a:rPr>
              <a:t>t</a:t>
            </a:r>
            <a:r>
              <a:rPr lang="en-US" sz="4000" spc="-35" dirty="0" smtClean="0">
                <a:latin typeface="Calibri"/>
                <a:cs typeface="Calibri"/>
              </a:rPr>
              <a:t>t</a:t>
            </a:r>
            <a:r>
              <a:rPr lang="en-US" sz="4000" spc="-10" dirty="0" smtClean="0">
                <a:latin typeface="Calibri"/>
                <a:cs typeface="Calibri"/>
              </a:rPr>
              <a:t>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370" y="1429556"/>
            <a:ext cx="9238484" cy="4818844"/>
          </a:xfrm>
        </p:spPr>
        <p:txBody>
          <a:bodyPr>
            <a:normAutofit/>
          </a:bodyPr>
          <a:lstStyle/>
          <a:p>
            <a:pPr marR="235585">
              <a:spcBef>
                <a:spcPts val="0"/>
              </a:spcBef>
              <a:tabLst>
                <a:tab pos="184150" algn="l"/>
              </a:tabLst>
            </a:pPr>
            <a:r>
              <a:rPr lang="en-US" sz="3200" spc="-15" dirty="0">
                <a:latin typeface="Calibri"/>
                <a:cs typeface="Calibri"/>
              </a:rPr>
              <a:t>Ki</a:t>
            </a:r>
            <a:r>
              <a:rPr lang="en-US" sz="3200" spc="-30" dirty="0">
                <a:latin typeface="Calibri"/>
                <a:cs typeface="Calibri"/>
              </a:rPr>
              <a:t>t</a:t>
            </a:r>
            <a:r>
              <a:rPr lang="en-US" sz="3200" spc="-25" dirty="0">
                <a:latin typeface="Calibri"/>
                <a:cs typeface="Calibri"/>
              </a:rPr>
              <a:t>t</a:t>
            </a:r>
            <a:r>
              <a:rPr lang="en-US" sz="3200" spc="-5" dirty="0">
                <a:latin typeface="Calibri"/>
                <a:cs typeface="Calibri"/>
              </a:rPr>
              <a:t>en</a:t>
            </a:r>
            <a:r>
              <a:rPr lang="en-US" sz="3200" dirty="0">
                <a:latin typeface="Calibri"/>
                <a:cs typeface="Calibri"/>
              </a:rPr>
              <a:t>s</a:t>
            </a:r>
            <a:r>
              <a:rPr lang="en-US" sz="3200" spc="-5" dirty="0">
                <a:latin typeface="Calibri"/>
                <a:cs typeface="Calibri"/>
              </a:rPr>
              <a:t> </a:t>
            </a:r>
            <a:r>
              <a:rPr lang="en-US" sz="3200" spc="-15" dirty="0">
                <a:latin typeface="Calibri"/>
                <a:cs typeface="Calibri"/>
              </a:rPr>
              <a:t>Nee</a:t>
            </a:r>
            <a:r>
              <a:rPr lang="en-US" sz="3200" spc="-10" dirty="0">
                <a:latin typeface="Calibri"/>
                <a:cs typeface="Calibri"/>
              </a:rPr>
              <a:t>d</a:t>
            </a:r>
            <a:r>
              <a:rPr lang="en-US" sz="3200" spc="-5" dirty="0">
                <a:latin typeface="Calibri"/>
                <a:cs typeface="Calibri"/>
              </a:rPr>
              <a:t> Jin</a:t>
            </a:r>
            <a:r>
              <a:rPr lang="en-US" sz="3200" dirty="0">
                <a:latin typeface="Calibri"/>
                <a:cs typeface="Calibri"/>
              </a:rPr>
              <a:t>g</a:t>
            </a:r>
            <a:r>
              <a:rPr lang="en-US" sz="3200" spc="5" dirty="0">
                <a:latin typeface="Calibri"/>
                <a:cs typeface="Calibri"/>
              </a:rPr>
              <a:t> </a:t>
            </a:r>
            <a:r>
              <a:rPr lang="en-US" sz="3200" spc="-5" dirty="0">
                <a:latin typeface="Calibri"/>
                <a:cs typeface="Calibri"/>
              </a:rPr>
              <a:t>an</a:t>
            </a:r>
            <a:r>
              <a:rPr lang="en-US" sz="3200" dirty="0">
                <a:latin typeface="Calibri"/>
                <a:cs typeface="Calibri"/>
              </a:rPr>
              <a:t>d</a:t>
            </a:r>
            <a:r>
              <a:rPr lang="en-US" sz="3200" spc="-5" dirty="0">
                <a:latin typeface="Calibri"/>
                <a:cs typeface="Calibri"/>
              </a:rPr>
              <a:t> </a:t>
            </a:r>
            <a:r>
              <a:rPr lang="en-US" sz="3200" spc="-100" dirty="0">
                <a:latin typeface="Calibri"/>
                <a:cs typeface="Calibri"/>
              </a:rPr>
              <a:t>Y</a:t>
            </a:r>
            <a:r>
              <a:rPr lang="en-US" sz="3200" dirty="0">
                <a:latin typeface="Calibri"/>
                <a:cs typeface="Calibri"/>
              </a:rPr>
              <a:t>a</a:t>
            </a:r>
            <a:r>
              <a:rPr lang="en-US" sz="3200" spc="-5" dirty="0">
                <a:latin typeface="Calibri"/>
                <a:cs typeface="Calibri"/>
              </a:rPr>
              <a:t>n</a:t>
            </a:r>
            <a:r>
              <a:rPr lang="en-US" sz="3200" spc="-10" dirty="0">
                <a:latin typeface="Calibri"/>
                <a:cs typeface="Calibri"/>
              </a:rPr>
              <a:t>g</a:t>
            </a:r>
            <a:r>
              <a:rPr lang="en-US" sz="3200" dirty="0">
                <a:latin typeface="Calibri"/>
                <a:cs typeface="Calibri"/>
              </a:rPr>
              <a:t> </a:t>
            </a:r>
            <a:r>
              <a:rPr lang="en-US" sz="3200" spc="-135" dirty="0">
                <a:latin typeface="Calibri"/>
                <a:cs typeface="Calibri"/>
              </a:rPr>
              <a:t>T</a:t>
            </a:r>
            <a:r>
              <a:rPr lang="en-US" sz="3200" dirty="0">
                <a:latin typeface="Calibri"/>
                <a:cs typeface="Calibri"/>
              </a:rPr>
              <a:t>o</a:t>
            </a:r>
            <a:r>
              <a:rPr lang="en-US" sz="3200" spc="-5" dirty="0">
                <a:latin typeface="Calibri"/>
                <a:cs typeface="Calibri"/>
              </a:rPr>
              <a:t>ni</a:t>
            </a:r>
            <a:r>
              <a:rPr lang="en-US" sz="3200" spc="-10" dirty="0">
                <a:latin typeface="Calibri"/>
                <a:cs typeface="Calibri"/>
              </a:rPr>
              <a:t>c</a:t>
            </a:r>
            <a:r>
              <a:rPr lang="en-US" sz="3200" dirty="0">
                <a:latin typeface="Calibri"/>
                <a:cs typeface="Calibri"/>
              </a:rPr>
              <a:t>s </a:t>
            </a:r>
            <a:r>
              <a:rPr lang="en-US" sz="3200" spc="-15" dirty="0">
                <a:latin typeface="Calibri"/>
                <a:cs typeface="Calibri"/>
              </a:rPr>
              <a:t>t</a:t>
            </a:r>
            <a:r>
              <a:rPr lang="en-US" sz="3200" dirty="0">
                <a:latin typeface="Calibri"/>
                <a:cs typeface="Calibri"/>
              </a:rPr>
              <a:t>o</a:t>
            </a:r>
            <a:r>
              <a:rPr lang="en-US" sz="3200" spc="-10" dirty="0">
                <a:latin typeface="Calibri"/>
                <a:cs typeface="Calibri"/>
              </a:rPr>
              <a:t> </a:t>
            </a:r>
            <a:r>
              <a:rPr lang="en-US" sz="3200" spc="-15" dirty="0">
                <a:latin typeface="Calibri"/>
                <a:cs typeface="Calibri"/>
              </a:rPr>
              <a:t>augme</a:t>
            </a:r>
            <a:r>
              <a:rPr lang="en-US" sz="3200" spc="-25" dirty="0">
                <a:latin typeface="Calibri"/>
                <a:cs typeface="Calibri"/>
              </a:rPr>
              <a:t>n</a:t>
            </a:r>
            <a:r>
              <a:rPr lang="en-US" sz="3200" spc="-5" dirty="0">
                <a:latin typeface="Calibri"/>
                <a:cs typeface="Calibri"/>
              </a:rPr>
              <a:t>t</a:t>
            </a:r>
            <a:r>
              <a:rPr lang="en-US" sz="3200" spc="-10" dirty="0">
                <a:latin typeface="Calibri"/>
                <a:cs typeface="Calibri"/>
              </a:rPr>
              <a:t> </a:t>
            </a:r>
            <a:r>
              <a:rPr lang="en-US" sz="3200" spc="-10" dirty="0" smtClean="0">
                <a:latin typeface="Calibri"/>
                <a:cs typeface="Calibri"/>
              </a:rPr>
              <a:t>g</a:t>
            </a:r>
            <a:r>
              <a:rPr lang="en-US" sz="3200" spc="-35" dirty="0" smtClean="0">
                <a:latin typeface="Calibri"/>
                <a:cs typeface="Calibri"/>
              </a:rPr>
              <a:t>r</a:t>
            </a:r>
            <a:r>
              <a:rPr lang="en-US" sz="3200" dirty="0" smtClean="0">
                <a:latin typeface="Calibri"/>
                <a:cs typeface="Calibri"/>
              </a:rPr>
              <a:t>owth</a:t>
            </a:r>
          </a:p>
          <a:p>
            <a:pPr marR="235585" lvl="1">
              <a:spcBef>
                <a:spcPts val="0"/>
              </a:spcBef>
              <a:tabLst>
                <a:tab pos="184150" algn="l"/>
              </a:tabLst>
            </a:pPr>
            <a:r>
              <a:rPr lang="en-US" sz="3000" spc="-10" dirty="0" smtClean="0">
                <a:latin typeface="Calibri"/>
                <a:cs typeface="Calibri"/>
              </a:rPr>
              <a:t>Not</a:t>
            </a:r>
            <a:r>
              <a:rPr lang="en-US" sz="3000" dirty="0" smtClean="0">
                <a:latin typeface="Calibri"/>
                <a:cs typeface="Calibri"/>
              </a:rPr>
              <a:t> </a:t>
            </a:r>
            <a:r>
              <a:rPr lang="en-US" sz="3000" spc="-15" dirty="0">
                <a:latin typeface="Calibri"/>
                <a:cs typeface="Calibri"/>
              </a:rPr>
              <a:t>t</a:t>
            </a:r>
            <a:r>
              <a:rPr lang="en-US" sz="3000" dirty="0">
                <a:latin typeface="Calibri"/>
                <a:cs typeface="Calibri"/>
              </a:rPr>
              <a:t>oo</a:t>
            </a:r>
            <a:r>
              <a:rPr lang="en-US" sz="3000" spc="-10" dirty="0">
                <a:latin typeface="Calibri"/>
                <a:cs typeface="Calibri"/>
              </a:rPr>
              <a:t> </a:t>
            </a:r>
            <a:r>
              <a:rPr lang="en-US" sz="3000" dirty="0">
                <a:latin typeface="Calibri"/>
                <a:cs typeface="Calibri"/>
              </a:rPr>
              <a:t>rich</a:t>
            </a:r>
            <a:r>
              <a:rPr lang="en-US" sz="3000" spc="-5" dirty="0">
                <a:latin typeface="Calibri"/>
                <a:cs typeface="Calibri"/>
              </a:rPr>
              <a:t> </a:t>
            </a:r>
            <a:r>
              <a:rPr lang="en-US" sz="3000" spc="-10" dirty="0">
                <a:latin typeface="Calibri"/>
                <a:cs typeface="Calibri"/>
              </a:rPr>
              <a:t>or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spc="-15" dirty="0">
                <a:latin typeface="Calibri"/>
                <a:cs typeface="Calibri"/>
              </a:rPr>
              <a:t>t</a:t>
            </a:r>
            <a:r>
              <a:rPr lang="en-US" sz="3000" dirty="0">
                <a:latin typeface="Calibri"/>
                <a:cs typeface="Calibri"/>
              </a:rPr>
              <a:t>oo</a:t>
            </a:r>
            <a:r>
              <a:rPr lang="en-US" sz="3000" spc="-5" dirty="0">
                <a:latin typeface="Calibri"/>
                <a:cs typeface="Calibri"/>
              </a:rPr>
              <a:t> </a:t>
            </a:r>
            <a:r>
              <a:rPr lang="en-US" sz="3000" spc="-35" dirty="0" smtClean="0">
                <a:latin typeface="Calibri"/>
                <a:cs typeface="Calibri"/>
              </a:rPr>
              <a:t>w</a:t>
            </a:r>
            <a:r>
              <a:rPr lang="en-US" sz="3000" spc="-10" dirty="0" smtClean="0">
                <a:latin typeface="Calibri"/>
                <a:cs typeface="Calibri"/>
              </a:rPr>
              <a:t>a</a:t>
            </a:r>
            <a:r>
              <a:rPr lang="en-US" sz="3000" spc="-15" dirty="0" smtClean="0">
                <a:latin typeface="Calibri"/>
                <a:cs typeface="Calibri"/>
              </a:rPr>
              <a:t>rm</a:t>
            </a:r>
          </a:p>
          <a:p>
            <a:pPr marR="235585" lvl="8">
              <a:spcBef>
                <a:spcPts val="0"/>
              </a:spcBef>
              <a:tabLst>
                <a:tab pos="184150" algn="l"/>
              </a:tabLst>
            </a:pPr>
            <a:endParaRPr lang="en-US" sz="2600" dirty="0" smtClean="0">
              <a:latin typeface="Calibri"/>
              <a:cs typeface="Calibri"/>
            </a:endParaRPr>
          </a:p>
          <a:p>
            <a:pPr marR="235585">
              <a:spcBef>
                <a:spcPts val="0"/>
              </a:spcBef>
              <a:tabLst>
                <a:tab pos="184150" algn="l"/>
              </a:tabLst>
            </a:pPr>
            <a:r>
              <a:rPr lang="en-US" sz="3200" b="1" spc="-15" dirty="0" smtClean="0">
                <a:latin typeface="Calibri"/>
                <a:cs typeface="Calibri"/>
              </a:rPr>
              <a:t>Jin</a:t>
            </a:r>
            <a:r>
              <a:rPr lang="en-US" sz="3200" b="1" spc="-10" dirty="0" smtClean="0">
                <a:latin typeface="Calibri"/>
                <a:cs typeface="Calibri"/>
              </a:rPr>
              <a:t>g</a:t>
            </a:r>
            <a:r>
              <a:rPr lang="en-US" sz="3200" b="1" dirty="0" smtClean="0">
                <a:latin typeface="Calibri"/>
                <a:cs typeface="Calibri"/>
              </a:rPr>
              <a:t> </a:t>
            </a:r>
            <a:r>
              <a:rPr lang="en-US" sz="3200" b="1" spc="-15" dirty="0">
                <a:latin typeface="Calibri"/>
                <a:cs typeface="Calibri"/>
              </a:rPr>
              <a:t>an</a:t>
            </a:r>
            <a:r>
              <a:rPr lang="en-US" sz="3200" b="1" spc="-10" dirty="0">
                <a:latin typeface="Calibri"/>
                <a:cs typeface="Calibri"/>
              </a:rPr>
              <a:t>d</a:t>
            </a:r>
            <a:r>
              <a:rPr lang="en-US" sz="3200" b="1" dirty="0">
                <a:latin typeface="Calibri"/>
                <a:cs typeface="Calibri"/>
              </a:rPr>
              <a:t> </a:t>
            </a:r>
            <a:r>
              <a:rPr lang="en-US" sz="3200" b="1" spc="-114" dirty="0">
                <a:latin typeface="Calibri"/>
                <a:cs typeface="Calibri"/>
              </a:rPr>
              <a:t>Y</a:t>
            </a:r>
            <a:r>
              <a:rPr lang="en-US" sz="3200" b="1" spc="-15" dirty="0">
                <a:latin typeface="Calibri"/>
                <a:cs typeface="Calibri"/>
              </a:rPr>
              <a:t>an</a:t>
            </a:r>
            <a:r>
              <a:rPr lang="en-US" sz="3200" b="1" dirty="0">
                <a:latin typeface="Calibri"/>
                <a:cs typeface="Calibri"/>
              </a:rPr>
              <a:t>g</a:t>
            </a:r>
            <a:r>
              <a:rPr lang="en-US" sz="3200" b="1" spc="-5" dirty="0">
                <a:latin typeface="Calibri"/>
                <a:cs typeface="Calibri"/>
              </a:rPr>
              <a:t> </a:t>
            </a:r>
            <a:r>
              <a:rPr lang="en-US" sz="3200" b="1" spc="-145" dirty="0">
                <a:latin typeface="Calibri"/>
                <a:cs typeface="Calibri"/>
              </a:rPr>
              <a:t>T</a:t>
            </a:r>
            <a:r>
              <a:rPr lang="en-US" sz="3200" b="1" spc="-15" dirty="0">
                <a:latin typeface="Calibri"/>
                <a:cs typeface="Calibri"/>
              </a:rPr>
              <a:t>oni</a:t>
            </a:r>
            <a:r>
              <a:rPr lang="en-US" sz="3200" b="1" dirty="0">
                <a:latin typeface="Calibri"/>
                <a:cs typeface="Calibri"/>
              </a:rPr>
              <a:t>c</a:t>
            </a:r>
            <a:r>
              <a:rPr lang="en-US" sz="3200" b="1" spc="-10" dirty="0">
                <a:latin typeface="Calibri"/>
                <a:cs typeface="Calibri"/>
              </a:rPr>
              <a:t>s</a:t>
            </a:r>
            <a:r>
              <a:rPr lang="en-US" sz="3200" spc="-5" dirty="0">
                <a:latin typeface="Calibri"/>
                <a:cs typeface="Calibri"/>
              </a:rPr>
              <a:t>:</a:t>
            </a:r>
            <a:r>
              <a:rPr lang="en-US" sz="3200" dirty="0">
                <a:latin typeface="Calibri"/>
                <a:cs typeface="Calibri"/>
              </a:rPr>
              <a:t> </a:t>
            </a:r>
            <a:endParaRPr lang="en-US" sz="3200" dirty="0" smtClean="0">
              <a:latin typeface="Calibri"/>
              <a:cs typeface="Calibri"/>
            </a:endParaRPr>
          </a:p>
          <a:p>
            <a:pPr marR="235585" lvl="1">
              <a:spcBef>
                <a:spcPts val="0"/>
              </a:spcBef>
              <a:tabLst>
                <a:tab pos="184150" algn="l"/>
              </a:tabLst>
            </a:pPr>
            <a:r>
              <a:rPr lang="en-US" sz="3000" spc="-5" dirty="0" smtClean="0">
                <a:latin typeface="Calibri"/>
                <a:cs typeface="Calibri"/>
              </a:rPr>
              <a:t>Abalone</a:t>
            </a:r>
            <a:r>
              <a:rPr lang="en-US" sz="3000" dirty="0">
                <a:latin typeface="Calibri"/>
                <a:cs typeface="Calibri"/>
              </a:rPr>
              <a:t>,</a:t>
            </a:r>
            <a:r>
              <a:rPr lang="en-US" sz="3000" spc="-5" dirty="0">
                <a:latin typeface="Calibri"/>
                <a:cs typeface="Calibri"/>
              </a:rPr>
              <a:t> </a:t>
            </a:r>
            <a:r>
              <a:rPr lang="en-US" sz="3000" spc="-15" dirty="0">
                <a:latin typeface="Calibri"/>
                <a:cs typeface="Calibri"/>
              </a:rPr>
              <a:t>e</a:t>
            </a:r>
            <a:r>
              <a:rPr lang="en-US" sz="3000" dirty="0">
                <a:latin typeface="Calibri"/>
                <a:cs typeface="Calibri"/>
              </a:rPr>
              <a:t>g</a:t>
            </a:r>
            <a:r>
              <a:rPr lang="en-US" sz="3000" spc="5" dirty="0">
                <a:latin typeface="Calibri"/>
                <a:cs typeface="Calibri"/>
              </a:rPr>
              <a:t>g</a:t>
            </a:r>
            <a:r>
              <a:rPr lang="en-US" sz="3000" spc="-5" dirty="0">
                <a:latin typeface="Calibri"/>
                <a:cs typeface="Calibri"/>
              </a:rPr>
              <a:t>, </a:t>
            </a:r>
            <a:r>
              <a:rPr lang="en-US" sz="3000" spc="-15" dirty="0">
                <a:latin typeface="Calibri"/>
                <a:cs typeface="Calibri"/>
              </a:rPr>
              <a:t>duck</a:t>
            </a:r>
            <a:r>
              <a:rPr lang="en-US" sz="3000" spc="-5" dirty="0">
                <a:latin typeface="Calibri"/>
                <a:cs typeface="Calibri"/>
              </a:rPr>
              <a:t>, </a:t>
            </a:r>
            <a:r>
              <a:rPr lang="en-US" sz="3000" spc="-45" dirty="0">
                <a:latin typeface="Calibri"/>
                <a:cs typeface="Calibri"/>
              </a:rPr>
              <a:t>r</a:t>
            </a:r>
            <a:r>
              <a:rPr lang="en-US" sz="3000" dirty="0">
                <a:latin typeface="Calibri"/>
                <a:cs typeface="Calibri"/>
              </a:rPr>
              <a:t>a</a:t>
            </a:r>
            <a:r>
              <a:rPr lang="en-US" sz="3000" spc="-5" dirty="0">
                <a:latin typeface="Calibri"/>
                <a:cs typeface="Calibri"/>
              </a:rPr>
              <a:t>bbit, bon</a:t>
            </a:r>
            <a:r>
              <a:rPr lang="en-US" sz="3000" dirty="0">
                <a:latin typeface="Calibri"/>
                <a:cs typeface="Calibri"/>
              </a:rPr>
              <a:t>e </a:t>
            </a:r>
            <a:r>
              <a:rPr lang="en-US" sz="3000" spc="-15" dirty="0">
                <a:latin typeface="Calibri"/>
                <a:cs typeface="Calibri"/>
              </a:rPr>
              <a:t>mar</a:t>
            </a:r>
            <a:r>
              <a:rPr lang="en-US" sz="3000" spc="-35" dirty="0">
                <a:latin typeface="Calibri"/>
                <a:cs typeface="Calibri"/>
              </a:rPr>
              <a:t>r</a:t>
            </a:r>
            <a:r>
              <a:rPr lang="en-US" sz="3000" spc="-5" dirty="0">
                <a:latin typeface="Calibri"/>
                <a:cs typeface="Calibri"/>
              </a:rPr>
              <a:t>o</a:t>
            </a:r>
            <a:r>
              <a:rPr lang="en-US" sz="3000" spc="-140" dirty="0">
                <a:latin typeface="Calibri"/>
                <a:cs typeface="Calibri"/>
              </a:rPr>
              <a:t>w</a:t>
            </a:r>
            <a:r>
              <a:rPr lang="en-US" sz="3000" spc="-5" dirty="0">
                <a:latin typeface="Calibri"/>
                <a:cs typeface="Calibri"/>
              </a:rPr>
              <a:t>,</a:t>
            </a:r>
            <a:r>
              <a:rPr lang="en-US" sz="3000" spc="5" dirty="0">
                <a:latin typeface="Calibri"/>
                <a:cs typeface="Calibri"/>
              </a:rPr>
              <a:t> </a:t>
            </a:r>
            <a:r>
              <a:rPr lang="en-US" sz="3000" spc="-15" dirty="0">
                <a:latin typeface="Calibri"/>
                <a:cs typeface="Calibri"/>
              </a:rPr>
              <a:t>sa</a:t>
            </a:r>
            <a:r>
              <a:rPr lang="en-US" sz="3000" spc="-30" dirty="0">
                <a:latin typeface="Calibri"/>
                <a:cs typeface="Calibri"/>
              </a:rPr>
              <a:t>r</a:t>
            </a:r>
            <a:r>
              <a:rPr lang="en-US" sz="3000" spc="-5" dirty="0">
                <a:latin typeface="Calibri"/>
                <a:cs typeface="Calibri"/>
              </a:rPr>
              <a:t>d</a:t>
            </a:r>
            <a:r>
              <a:rPr lang="en-US" sz="3000" spc="-15" dirty="0">
                <a:latin typeface="Calibri"/>
                <a:cs typeface="Calibri"/>
              </a:rPr>
              <a:t>ine</a:t>
            </a:r>
            <a:r>
              <a:rPr lang="en-US" sz="3000" spc="-5" dirty="0">
                <a:latin typeface="Calibri"/>
                <a:cs typeface="Calibri"/>
              </a:rPr>
              <a:t>,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spc="-15" dirty="0">
                <a:latin typeface="Calibri"/>
                <a:cs typeface="Calibri"/>
              </a:rPr>
              <a:t>t</a:t>
            </a:r>
            <a:r>
              <a:rPr lang="en-US" sz="3000" dirty="0">
                <a:latin typeface="Calibri"/>
                <a:cs typeface="Calibri"/>
              </a:rPr>
              <a:t>o</a:t>
            </a:r>
            <a:r>
              <a:rPr lang="en-US" sz="3000" spc="-5" dirty="0">
                <a:latin typeface="Calibri"/>
                <a:cs typeface="Calibri"/>
              </a:rPr>
              <a:t>fu, barl</a:t>
            </a:r>
            <a:r>
              <a:rPr lang="en-US" sz="3000" spc="-15" dirty="0">
                <a:latin typeface="Calibri"/>
                <a:cs typeface="Calibri"/>
              </a:rPr>
              <a:t>e</a:t>
            </a:r>
            <a:r>
              <a:rPr lang="en-US" sz="3000" spc="-120" dirty="0">
                <a:latin typeface="Calibri"/>
                <a:cs typeface="Calibri"/>
              </a:rPr>
              <a:t>y</a:t>
            </a:r>
            <a:r>
              <a:rPr lang="en-US" sz="3000" spc="-5" dirty="0">
                <a:latin typeface="Calibri"/>
                <a:cs typeface="Calibri"/>
              </a:rPr>
              <a:t>,</a:t>
            </a:r>
            <a:r>
              <a:rPr lang="en-US" sz="3000" spc="10" dirty="0">
                <a:latin typeface="Calibri"/>
                <a:cs typeface="Calibri"/>
              </a:rPr>
              <a:t> </a:t>
            </a:r>
            <a:r>
              <a:rPr lang="en-US" sz="3000" dirty="0">
                <a:latin typeface="Calibri"/>
                <a:cs typeface="Calibri"/>
              </a:rPr>
              <a:t>o</a:t>
            </a:r>
            <a:r>
              <a:rPr lang="en-US" sz="3000" spc="-15" dirty="0">
                <a:latin typeface="Calibri"/>
                <a:cs typeface="Calibri"/>
              </a:rPr>
              <a:t>a</a:t>
            </a:r>
            <a:r>
              <a:rPr lang="en-US" sz="3000" spc="-5" dirty="0">
                <a:latin typeface="Calibri"/>
                <a:cs typeface="Calibri"/>
              </a:rPr>
              <a:t>ts,</a:t>
            </a:r>
            <a:r>
              <a:rPr lang="en-US" sz="3000" spc="-15" dirty="0">
                <a:latin typeface="Calibri"/>
                <a:cs typeface="Calibri"/>
              </a:rPr>
              <a:t> </a:t>
            </a:r>
            <a:r>
              <a:rPr lang="en-US" sz="3000" spc="-5" dirty="0">
                <a:latin typeface="Calibri"/>
                <a:cs typeface="Calibri"/>
              </a:rPr>
              <a:t>quinoa, millet</a:t>
            </a:r>
            <a:r>
              <a:rPr lang="en-US" sz="3000" dirty="0">
                <a:latin typeface="Calibri"/>
                <a:cs typeface="Calibri"/>
              </a:rPr>
              <a:t>,</a:t>
            </a:r>
            <a:r>
              <a:rPr lang="en-US" sz="3000" spc="-5" dirty="0">
                <a:latin typeface="Calibri"/>
                <a:cs typeface="Calibri"/>
              </a:rPr>
              <a:t> squash</a:t>
            </a:r>
            <a:r>
              <a:rPr lang="en-US" sz="3000" dirty="0">
                <a:latin typeface="Calibri"/>
                <a:cs typeface="Calibri"/>
              </a:rPr>
              <a:t>, </a:t>
            </a:r>
            <a:r>
              <a:rPr lang="en-US" sz="3000" spc="-5" dirty="0">
                <a:latin typeface="Calibri"/>
                <a:cs typeface="Calibri"/>
              </a:rPr>
              <a:t>pa</a:t>
            </a:r>
            <a:r>
              <a:rPr lang="en-US" sz="3000" spc="-25" dirty="0">
                <a:latin typeface="Calibri"/>
                <a:cs typeface="Calibri"/>
              </a:rPr>
              <a:t>r</a:t>
            </a:r>
            <a:r>
              <a:rPr lang="en-US" sz="3000" dirty="0">
                <a:latin typeface="Calibri"/>
                <a:cs typeface="Calibri"/>
              </a:rPr>
              <a:t>s</a:t>
            </a:r>
            <a:r>
              <a:rPr lang="en-US" sz="3000" spc="-5" dirty="0">
                <a:latin typeface="Calibri"/>
                <a:cs typeface="Calibri"/>
              </a:rPr>
              <a:t>l</a:t>
            </a:r>
            <a:r>
              <a:rPr lang="en-US" sz="3000" spc="-15" dirty="0">
                <a:latin typeface="Calibri"/>
                <a:cs typeface="Calibri"/>
              </a:rPr>
              <a:t>e</a:t>
            </a:r>
            <a:r>
              <a:rPr lang="en-US" sz="3000" spc="-120" dirty="0">
                <a:latin typeface="Calibri"/>
                <a:cs typeface="Calibri"/>
              </a:rPr>
              <a:t>y</a:t>
            </a:r>
            <a:r>
              <a:rPr lang="en-US" sz="3000" spc="-5" dirty="0">
                <a:latin typeface="Calibri"/>
                <a:cs typeface="Calibri"/>
              </a:rPr>
              <a:t>,</a:t>
            </a:r>
            <a:r>
              <a:rPr lang="en-US" sz="3000" spc="5" dirty="0">
                <a:latin typeface="Calibri"/>
                <a:cs typeface="Calibri"/>
              </a:rPr>
              <a:t> </a:t>
            </a:r>
            <a:r>
              <a:rPr lang="en-US" sz="3000" spc="-35" dirty="0" smtClean="0">
                <a:latin typeface="Calibri"/>
                <a:cs typeface="Calibri"/>
              </a:rPr>
              <a:t>w</a:t>
            </a:r>
            <a:r>
              <a:rPr lang="en-US" sz="3000" dirty="0" smtClean="0">
                <a:latin typeface="Calibri"/>
                <a:cs typeface="Calibri"/>
              </a:rPr>
              <a:t>a</a:t>
            </a:r>
            <a:r>
              <a:rPr lang="en-US" sz="3000" spc="-5" dirty="0" smtClean="0">
                <a:latin typeface="Calibri"/>
                <a:cs typeface="Calibri"/>
              </a:rPr>
              <a:t>lnut</a:t>
            </a:r>
          </a:p>
          <a:p>
            <a:pPr marR="235585" lvl="8">
              <a:spcBef>
                <a:spcPts val="0"/>
              </a:spcBef>
              <a:tabLst>
                <a:tab pos="184150" algn="l"/>
              </a:tabLst>
            </a:pPr>
            <a:endParaRPr lang="en-US" sz="2600" dirty="0" smtClean="0">
              <a:latin typeface="Calibri"/>
              <a:cs typeface="Calibri"/>
            </a:endParaRPr>
          </a:p>
          <a:p>
            <a:pPr marR="235585">
              <a:spcBef>
                <a:spcPts val="0"/>
              </a:spcBef>
              <a:tabLst>
                <a:tab pos="184150" algn="l"/>
              </a:tabLst>
            </a:pPr>
            <a:r>
              <a:rPr lang="en-US" sz="3200" spc="-5" dirty="0" smtClean="0">
                <a:latin typeface="Calibri"/>
                <a:cs typeface="Calibri"/>
              </a:rPr>
              <a:t>Don’</a:t>
            </a:r>
            <a:r>
              <a:rPr lang="en-US" sz="3200" dirty="0" smtClean="0">
                <a:latin typeface="Calibri"/>
                <a:cs typeface="Calibri"/>
              </a:rPr>
              <a:t>t</a:t>
            </a:r>
            <a:r>
              <a:rPr lang="en-US" sz="3200" spc="5" dirty="0" smtClean="0">
                <a:latin typeface="Calibri"/>
                <a:cs typeface="Calibri"/>
              </a:rPr>
              <a:t> </a:t>
            </a:r>
            <a:r>
              <a:rPr lang="en-US" sz="3200" spc="-35" dirty="0">
                <a:latin typeface="Calibri"/>
                <a:cs typeface="Calibri"/>
              </a:rPr>
              <a:t>f</a:t>
            </a:r>
            <a:r>
              <a:rPr lang="en-US" sz="3200" dirty="0">
                <a:latin typeface="Calibri"/>
                <a:cs typeface="Calibri"/>
              </a:rPr>
              <a:t>o</a:t>
            </a:r>
            <a:r>
              <a:rPr lang="en-US" sz="3200" spc="-30" dirty="0">
                <a:latin typeface="Calibri"/>
                <a:cs typeface="Calibri"/>
              </a:rPr>
              <a:t>r</a:t>
            </a:r>
            <a:r>
              <a:rPr lang="en-US" sz="3200" spc="-20" dirty="0">
                <a:latin typeface="Calibri"/>
                <a:cs typeface="Calibri"/>
              </a:rPr>
              <a:t>ge</a:t>
            </a:r>
            <a:r>
              <a:rPr lang="en-US" sz="3200" spc="-5" dirty="0">
                <a:latin typeface="Calibri"/>
                <a:cs typeface="Calibri"/>
              </a:rPr>
              <a:t>t</a:t>
            </a:r>
            <a:r>
              <a:rPr lang="en-US" sz="3200" spc="-10" dirty="0">
                <a:latin typeface="Calibri"/>
                <a:cs typeface="Calibri"/>
              </a:rPr>
              <a:t> </a:t>
            </a:r>
            <a:r>
              <a:rPr lang="en-US" sz="3200" spc="-5" dirty="0">
                <a:latin typeface="Calibri"/>
                <a:cs typeface="Calibri"/>
              </a:rPr>
              <a:t>p</a:t>
            </a:r>
            <a:r>
              <a:rPr lang="en-US" sz="3200" spc="-25" dirty="0">
                <a:latin typeface="Calibri"/>
                <a:cs typeface="Calibri"/>
              </a:rPr>
              <a:t>r</a:t>
            </a:r>
            <a:r>
              <a:rPr lang="en-US" sz="3200" spc="-5" dirty="0">
                <a:latin typeface="Calibri"/>
                <a:cs typeface="Calibri"/>
              </a:rPr>
              <a:t>obiotic</a:t>
            </a:r>
            <a:r>
              <a:rPr lang="en-US" sz="3200" dirty="0">
                <a:latin typeface="Calibri"/>
                <a:cs typeface="Calibri"/>
              </a:rPr>
              <a:t>s</a:t>
            </a:r>
            <a:r>
              <a:rPr lang="en-US" sz="3200" spc="5" dirty="0">
                <a:latin typeface="Calibri"/>
                <a:cs typeface="Calibri"/>
              </a:rPr>
              <a:t> </a:t>
            </a:r>
            <a:r>
              <a:rPr lang="en-US" sz="3200" spc="-5" dirty="0">
                <a:latin typeface="Calibri"/>
                <a:cs typeface="Calibri"/>
              </a:rPr>
              <a:t>an</a:t>
            </a:r>
            <a:r>
              <a:rPr lang="en-US" sz="3200" dirty="0">
                <a:latin typeface="Calibri"/>
                <a:cs typeface="Calibri"/>
              </a:rPr>
              <a:t>d</a:t>
            </a:r>
            <a:r>
              <a:rPr lang="en-US" sz="3200" spc="-5" dirty="0">
                <a:latin typeface="Calibri"/>
                <a:cs typeface="Calibri"/>
              </a:rPr>
              <a:t> di</a:t>
            </a:r>
            <a:r>
              <a:rPr lang="en-US" sz="3200" spc="-10" dirty="0">
                <a:latin typeface="Calibri"/>
                <a:cs typeface="Calibri"/>
              </a:rPr>
              <a:t>g</a:t>
            </a:r>
            <a:r>
              <a:rPr lang="en-US" sz="3200" spc="-15" dirty="0">
                <a:latin typeface="Calibri"/>
                <a:cs typeface="Calibri"/>
              </a:rPr>
              <a:t>e</a:t>
            </a:r>
            <a:r>
              <a:rPr lang="en-US" sz="3200" spc="-30" dirty="0">
                <a:latin typeface="Calibri"/>
                <a:cs typeface="Calibri"/>
              </a:rPr>
              <a:t>s</a:t>
            </a:r>
            <a:r>
              <a:rPr lang="en-US" sz="3200" spc="-5" dirty="0">
                <a:latin typeface="Calibri"/>
                <a:cs typeface="Calibri"/>
              </a:rPr>
              <a:t>ti</a:t>
            </a:r>
            <a:r>
              <a:rPr lang="en-US" sz="3200" spc="-15" dirty="0">
                <a:latin typeface="Calibri"/>
                <a:cs typeface="Calibri"/>
              </a:rPr>
              <a:t>v</a:t>
            </a:r>
            <a:r>
              <a:rPr lang="en-US" sz="3200" spc="-10" dirty="0">
                <a:latin typeface="Calibri"/>
                <a:cs typeface="Calibri"/>
              </a:rPr>
              <a:t>e</a:t>
            </a:r>
            <a:r>
              <a:rPr lang="en-US" sz="3200" spc="-15" dirty="0">
                <a:latin typeface="Calibri"/>
                <a:cs typeface="Calibri"/>
              </a:rPr>
              <a:t> en</a:t>
            </a:r>
            <a:r>
              <a:rPr lang="en-US" sz="3200" spc="-25" dirty="0">
                <a:latin typeface="Calibri"/>
                <a:cs typeface="Calibri"/>
              </a:rPr>
              <a:t>z</a:t>
            </a:r>
            <a:r>
              <a:rPr lang="en-US" sz="3200" spc="-15" dirty="0">
                <a:latin typeface="Calibri"/>
                <a:cs typeface="Calibri"/>
              </a:rPr>
              <a:t>ymes</a:t>
            </a:r>
            <a:endParaRPr lang="en-US" sz="3200" dirty="0">
              <a:latin typeface="Calibri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08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Supporting Jing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2800" spc="-15" dirty="0">
                <a:latin typeface="Calibri"/>
                <a:cs typeface="Calibri"/>
              </a:rPr>
              <a:t>Pu</a:t>
            </a:r>
            <a:r>
              <a:rPr lang="en-US" sz="2800" spc="-30" dirty="0">
                <a:latin typeface="Calibri"/>
                <a:cs typeface="Calibri"/>
              </a:rPr>
              <a:t>r</a:t>
            </a:r>
            <a:r>
              <a:rPr lang="en-US" sz="2800" spc="-15" dirty="0">
                <a:latin typeface="Calibri"/>
                <a:cs typeface="Calibri"/>
              </a:rPr>
              <a:t>eb</a:t>
            </a:r>
            <a:r>
              <a:rPr lang="en-US" sz="2800" spc="-30" dirty="0">
                <a:latin typeface="Calibri"/>
                <a:cs typeface="Calibri"/>
              </a:rPr>
              <a:t>r</a:t>
            </a:r>
            <a:r>
              <a:rPr lang="en-US" sz="2800" spc="-15" dirty="0">
                <a:latin typeface="Calibri"/>
                <a:cs typeface="Calibri"/>
              </a:rPr>
              <a:t>e</a:t>
            </a:r>
            <a:r>
              <a:rPr lang="en-US" sz="2800" spc="-10" dirty="0">
                <a:latin typeface="Calibri"/>
                <a:cs typeface="Calibri"/>
              </a:rPr>
              <a:t>d</a:t>
            </a:r>
            <a:r>
              <a:rPr lang="en-US" sz="2800" spc="-5" dirty="0">
                <a:latin typeface="Calibri"/>
                <a:cs typeface="Calibri"/>
              </a:rPr>
              <a:t> puppie</a:t>
            </a:r>
            <a:r>
              <a:rPr lang="en-US" sz="2800" dirty="0">
                <a:latin typeface="Calibri"/>
                <a:cs typeface="Calibri"/>
              </a:rPr>
              <a:t>s</a:t>
            </a:r>
            <a:r>
              <a:rPr lang="en-US" sz="2800" spc="10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a</a:t>
            </a:r>
            <a:r>
              <a:rPr lang="en-US" sz="2800" spc="-30" dirty="0">
                <a:latin typeface="Calibri"/>
                <a:cs typeface="Calibri"/>
              </a:rPr>
              <a:t>r</a:t>
            </a:r>
            <a:r>
              <a:rPr lang="en-US" sz="2800" spc="-10" dirty="0">
                <a:latin typeface="Calibri"/>
                <a:cs typeface="Calibri"/>
              </a:rPr>
              <a:t>e </a:t>
            </a:r>
            <a:r>
              <a:rPr lang="en-US" sz="2800" spc="-5" dirty="0">
                <a:latin typeface="Calibri"/>
                <a:cs typeface="Calibri"/>
              </a:rPr>
              <a:t>usuall</a:t>
            </a:r>
            <a:r>
              <a:rPr lang="en-US" sz="2800" dirty="0">
                <a:latin typeface="Calibri"/>
                <a:cs typeface="Calibri"/>
              </a:rPr>
              <a:t>y</a:t>
            </a:r>
            <a:r>
              <a:rPr lang="en-US" sz="2800" spc="10" dirty="0">
                <a:latin typeface="Calibri"/>
                <a:cs typeface="Calibri"/>
              </a:rPr>
              <a:t> </a:t>
            </a:r>
            <a:r>
              <a:rPr lang="en-US" sz="2800" spc="-5" dirty="0">
                <a:latin typeface="Calibri"/>
                <a:cs typeface="Calibri"/>
              </a:rPr>
              <a:t>Jin</a:t>
            </a:r>
            <a:r>
              <a:rPr lang="en-US" sz="2800" dirty="0">
                <a:latin typeface="Calibri"/>
                <a:cs typeface="Calibri"/>
              </a:rPr>
              <a:t>g</a:t>
            </a:r>
            <a:r>
              <a:rPr lang="en-US" sz="2800" spc="-5" dirty="0">
                <a:latin typeface="Calibri"/>
                <a:cs typeface="Calibri"/>
              </a:rPr>
              <a:t> </a:t>
            </a:r>
            <a:r>
              <a:rPr lang="en-US" sz="2800" spc="-15" dirty="0" smtClean="0">
                <a:latin typeface="Calibri"/>
                <a:cs typeface="Calibri"/>
              </a:rPr>
              <a:t>d</a:t>
            </a:r>
            <a:r>
              <a:rPr lang="en-US" sz="2800" spc="-25" dirty="0" smtClean="0">
                <a:latin typeface="Calibri"/>
                <a:cs typeface="Calibri"/>
              </a:rPr>
              <a:t>e</a:t>
            </a:r>
            <a:r>
              <a:rPr lang="en-US" sz="2800" spc="-5" dirty="0" smtClean="0">
                <a:latin typeface="Calibri"/>
                <a:cs typeface="Calibri"/>
              </a:rPr>
              <a:t>ficie</a:t>
            </a:r>
            <a:r>
              <a:rPr lang="en-US" sz="2800" spc="-15" dirty="0" smtClean="0">
                <a:latin typeface="Calibri"/>
                <a:cs typeface="Calibri"/>
              </a:rPr>
              <a:t>n</a:t>
            </a:r>
            <a:r>
              <a:rPr lang="en-US" sz="2800" spc="-5" dirty="0" smtClean="0">
                <a:latin typeface="Calibri"/>
                <a:cs typeface="Calibri"/>
              </a:rPr>
              <a:t>t</a:t>
            </a:r>
          </a:p>
          <a:p>
            <a:pPr marL="3543300" lvl="8" indent="0">
              <a:spcBef>
                <a:spcPts val="0"/>
              </a:spcBef>
            </a:pPr>
            <a:endParaRPr lang="en-US" sz="2200" dirty="0">
              <a:latin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2800" b="1" spc="-15" dirty="0" smtClean="0">
                <a:latin typeface="Calibri"/>
                <a:cs typeface="Calibri"/>
              </a:rPr>
              <a:t>Jin</a:t>
            </a:r>
            <a:r>
              <a:rPr lang="en-US" sz="2800" b="1" spc="-10" dirty="0" smtClean="0">
                <a:latin typeface="Calibri"/>
                <a:cs typeface="Calibri"/>
              </a:rPr>
              <a:t>g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b="1" spc="-15" dirty="0">
                <a:latin typeface="Calibri"/>
                <a:cs typeface="Calibri"/>
              </a:rPr>
              <a:t>an</a:t>
            </a:r>
            <a:r>
              <a:rPr lang="en-US" sz="2800" b="1" spc="-10" dirty="0">
                <a:latin typeface="Calibri"/>
                <a:cs typeface="Calibri"/>
              </a:rPr>
              <a:t>d</a:t>
            </a:r>
            <a:r>
              <a:rPr lang="en-US" sz="2800" b="1" dirty="0">
                <a:latin typeface="Calibri"/>
                <a:cs typeface="Calibri"/>
              </a:rPr>
              <a:t> </a:t>
            </a:r>
            <a:r>
              <a:rPr lang="en-US" sz="2800" b="1" spc="-15" dirty="0">
                <a:latin typeface="Calibri"/>
                <a:cs typeface="Calibri"/>
              </a:rPr>
              <a:t>Bloo</a:t>
            </a:r>
            <a:r>
              <a:rPr lang="en-US" sz="2800" b="1" spc="-10" dirty="0">
                <a:latin typeface="Calibri"/>
                <a:cs typeface="Calibri"/>
              </a:rPr>
              <a:t>d</a:t>
            </a:r>
            <a:r>
              <a:rPr lang="en-US" sz="2800" b="1" spc="10" dirty="0">
                <a:latin typeface="Calibri"/>
                <a:cs typeface="Calibri"/>
              </a:rPr>
              <a:t> </a:t>
            </a:r>
            <a:r>
              <a:rPr lang="en-US" sz="2800" b="1" spc="-145" dirty="0" smtClean="0">
                <a:latin typeface="Calibri"/>
                <a:cs typeface="Calibri"/>
              </a:rPr>
              <a:t>T</a:t>
            </a:r>
            <a:r>
              <a:rPr lang="en-US" sz="2800" b="1" spc="-15" dirty="0" smtClean="0">
                <a:latin typeface="Calibri"/>
                <a:cs typeface="Calibri"/>
              </a:rPr>
              <a:t>oni</a:t>
            </a:r>
            <a:r>
              <a:rPr lang="en-US" sz="2800" b="1" dirty="0" smtClean="0">
                <a:latin typeface="Calibri"/>
                <a:cs typeface="Calibri"/>
              </a:rPr>
              <a:t>c</a:t>
            </a:r>
            <a:r>
              <a:rPr lang="en-US" sz="2800" b="1" spc="-10" dirty="0" smtClean="0">
                <a:latin typeface="Calibri"/>
                <a:cs typeface="Calibri"/>
              </a:rPr>
              <a:t>s</a:t>
            </a:r>
            <a:endParaRPr lang="en-US" sz="2800" dirty="0" smtClean="0">
              <a:latin typeface="Calibri"/>
              <a:cs typeface="Calibri"/>
            </a:endParaRPr>
          </a:p>
          <a:p>
            <a:pPr marL="400050" lvl="1" indent="0">
              <a:spcBef>
                <a:spcPts val="0"/>
              </a:spcBef>
            </a:pPr>
            <a:r>
              <a:rPr lang="en-US" sz="2600" spc="-10" dirty="0" smtClean="0">
                <a:latin typeface="Calibri"/>
                <a:cs typeface="Calibri"/>
              </a:rPr>
              <a:t>R</a:t>
            </a:r>
            <a:r>
              <a:rPr lang="en-US" sz="2600" spc="-25" dirty="0" smtClean="0">
                <a:latin typeface="Calibri"/>
                <a:cs typeface="Calibri"/>
              </a:rPr>
              <a:t>a</a:t>
            </a:r>
            <a:r>
              <a:rPr lang="en-US" sz="2600" spc="-15" dirty="0" smtClean="0">
                <a:latin typeface="Calibri"/>
                <a:cs typeface="Calibri"/>
              </a:rPr>
              <a:t>w</a:t>
            </a:r>
            <a:r>
              <a:rPr lang="en-US" sz="2600" spc="-5" dirty="0" smtClean="0">
                <a:latin typeface="Calibri"/>
                <a:cs typeface="Calibri"/>
              </a:rPr>
              <a:t> </a:t>
            </a:r>
            <a:r>
              <a:rPr lang="en-US" sz="2600" spc="-15" dirty="0">
                <a:latin typeface="Calibri"/>
                <a:cs typeface="Calibri"/>
              </a:rPr>
              <a:t>mar</a:t>
            </a:r>
            <a:r>
              <a:rPr lang="en-US" sz="2600" spc="-35" dirty="0">
                <a:latin typeface="Calibri"/>
                <a:cs typeface="Calibri"/>
              </a:rPr>
              <a:t>r</a:t>
            </a:r>
            <a:r>
              <a:rPr lang="en-US" sz="2600" spc="-5" dirty="0">
                <a:latin typeface="Calibri"/>
                <a:cs typeface="Calibri"/>
              </a:rPr>
              <a:t>o</a:t>
            </a:r>
            <a:r>
              <a:rPr lang="en-US" sz="2600" dirty="0">
                <a:latin typeface="Calibri"/>
                <a:cs typeface="Calibri"/>
              </a:rPr>
              <a:t>w</a:t>
            </a:r>
            <a:r>
              <a:rPr lang="en-US" sz="2600" spc="10" dirty="0">
                <a:latin typeface="Calibri"/>
                <a:cs typeface="Calibri"/>
              </a:rPr>
              <a:t> </a:t>
            </a:r>
            <a:r>
              <a:rPr lang="en-US" sz="2600" spc="-5" dirty="0">
                <a:latin typeface="Calibri"/>
                <a:cs typeface="Calibri"/>
              </a:rPr>
              <a:t>bones</a:t>
            </a:r>
            <a:r>
              <a:rPr lang="en-US" sz="2600" dirty="0">
                <a:latin typeface="Calibri"/>
                <a:cs typeface="Calibri"/>
              </a:rPr>
              <a:t>, </a:t>
            </a:r>
            <a:r>
              <a:rPr lang="en-US" sz="2600" spc="-15" dirty="0">
                <a:latin typeface="Calibri"/>
                <a:cs typeface="Calibri"/>
              </a:rPr>
              <a:t>be</a:t>
            </a:r>
            <a:r>
              <a:rPr lang="en-US" sz="2600" spc="-25" dirty="0">
                <a:latin typeface="Calibri"/>
                <a:cs typeface="Calibri"/>
              </a:rPr>
              <a:t>e</a:t>
            </a:r>
            <a:r>
              <a:rPr lang="en-US" sz="2600" dirty="0">
                <a:latin typeface="Calibri"/>
                <a:cs typeface="Calibri"/>
              </a:rPr>
              <a:t>f</a:t>
            </a:r>
            <a:r>
              <a:rPr lang="en-US" sz="2600" spc="-10" dirty="0">
                <a:latin typeface="Calibri"/>
                <a:cs typeface="Calibri"/>
              </a:rPr>
              <a:t> </a:t>
            </a:r>
            <a:r>
              <a:rPr lang="en-US" sz="2600" spc="-5" dirty="0">
                <a:latin typeface="Calibri"/>
                <a:cs typeface="Calibri"/>
              </a:rPr>
              <a:t>ri</a:t>
            </a:r>
            <a:r>
              <a:rPr lang="en-US" sz="2600" dirty="0">
                <a:latin typeface="Calibri"/>
                <a:cs typeface="Calibri"/>
              </a:rPr>
              <a:t>b</a:t>
            </a:r>
            <a:r>
              <a:rPr lang="en-US" sz="2600" spc="5" dirty="0">
                <a:latin typeface="Calibri"/>
                <a:cs typeface="Calibri"/>
              </a:rPr>
              <a:t> </a:t>
            </a:r>
            <a:r>
              <a:rPr lang="en-US" sz="2600" spc="-5" dirty="0">
                <a:latin typeface="Calibri"/>
                <a:cs typeface="Calibri"/>
              </a:rPr>
              <a:t>bones, </a:t>
            </a:r>
            <a:r>
              <a:rPr lang="en-US" sz="2600" spc="-25" dirty="0">
                <a:latin typeface="Calibri"/>
                <a:cs typeface="Calibri"/>
              </a:rPr>
              <a:t>t</a:t>
            </a:r>
            <a:r>
              <a:rPr lang="en-US" sz="2600" spc="-15" dirty="0">
                <a:latin typeface="Calibri"/>
                <a:cs typeface="Calibri"/>
              </a:rPr>
              <a:t>e</a:t>
            </a:r>
            <a:r>
              <a:rPr lang="en-US" sz="2600" spc="-5" dirty="0">
                <a:latin typeface="Calibri"/>
                <a:cs typeface="Calibri"/>
              </a:rPr>
              <a:t>ndons</a:t>
            </a:r>
            <a:r>
              <a:rPr lang="en-US" sz="2600" dirty="0">
                <a:latin typeface="Calibri"/>
                <a:cs typeface="Calibri"/>
              </a:rPr>
              <a:t>, </a:t>
            </a:r>
            <a:r>
              <a:rPr lang="en-US" sz="2600" spc="-5" dirty="0">
                <a:latin typeface="Calibri"/>
                <a:cs typeface="Calibri"/>
              </a:rPr>
              <a:t>li</a:t>
            </a:r>
            <a:r>
              <a:rPr lang="en-US" sz="2600" spc="-30" dirty="0">
                <a:latin typeface="Calibri"/>
                <a:cs typeface="Calibri"/>
              </a:rPr>
              <a:t>g</a:t>
            </a:r>
            <a:r>
              <a:rPr lang="en-US" sz="2600" spc="-15" dirty="0">
                <a:latin typeface="Calibri"/>
                <a:cs typeface="Calibri"/>
              </a:rPr>
              <a:t>ame</a:t>
            </a:r>
            <a:r>
              <a:rPr lang="en-US" sz="2600" spc="-25" dirty="0">
                <a:latin typeface="Calibri"/>
                <a:cs typeface="Calibri"/>
              </a:rPr>
              <a:t>n</a:t>
            </a:r>
            <a:r>
              <a:rPr lang="en-US" sz="2600" spc="-5" dirty="0">
                <a:latin typeface="Calibri"/>
                <a:cs typeface="Calibri"/>
              </a:rPr>
              <a:t>t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spc="-25" dirty="0">
                <a:latin typeface="Calibri"/>
                <a:cs typeface="Calibri"/>
              </a:rPr>
              <a:t>c</a:t>
            </a:r>
            <a:r>
              <a:rPr lang="en-US" sz="2600" dirty="0">
                <a:latin typeface="Calibri"/>
                <a:cs typeface="Calibri"/>
              </a:rPr>
              <a:t>artila</a:t>
            </a:r>
            <a:r>
              <a:rPr lang="en-US" sz="2600" spc="-15" dirty="0">
                <a:latin typeface="Calibri"/>
                <a:cs typeface="Calibri"/>
              </a:rPr>
              <a:t>ge</a:t>
            </a:r>
            <a:r>
              <a:rPr lang="en-US" sz="2600" spc="-5" dirty="0">
                <a:latin typeface="Calibri"/>
                <a:cs typeface="Calibri"/>
              </a:rPr>
              <a:t>,</a:t>
            </a:r>
            <a:r>
              <a:rPr lang="en-US" sz="2600" spc="-10" dirty="0">
                <a:latin typeface="Calibri"/>
                <a:cs typeface="Calibri"/>
              </a:rPr>
              <a:t> </a:t>
            </a:r>
            <a:r>
              <a:rPr lang="en-US" sz="2600" spc="-5" dirty="0">
                <a:latin typeface="Calibri"/>
                <a:cs typeface="Calibri"/>
              </a:rPr>
              <a:t>hoo</a:t>
            </a:r>
            <a:r>
              <a:rPr lang="en-US" sz="2600" spc="-15" dirty="0">
                <a:latin typeface="Calibri"/>
                <a:cs typeface="Calibri"/>
              </a:rPr>
              <a:t>ves</a:t>
            </a:r>
            <a:r>
              <a:rPr lang="en-US" sz="2600" spc="-5" dirty="0">
                <a:latin typeface="Calibri"/>
                <a:cs typeface="Calibri"/>
              </a:rPr>
              <a:t>, </a:t>
            </a:r>
            <a:r>
              <a:rPr lang="en-US" sz="2600" dirty="0">
                <a:latin typeface="Calibri"/>
                <a:cs typeface="Calibri"/>
              </a:rPr>
              <a:t>small amou</a:t>
            </a:r>
            <a:r>
              <a:rPr lang="en-US" sz="2600" spc="-20" dirty="0">
                <a:latin typeface="Calibri"/>
                <a:cs typeface="Calibri"/>
              </a:rPr>
              <a:t>n</a:t>
            </a:r>
            <a:r>
              <a:rPr lang="en-US" sz="2600" spc="-5" dirty="0">
                <a:latin typeface="Calibri"/>
                <a:cs typeface="Calibri"/>
              </a:rPr>
              <a:t>t</a:t>
            </a:r>
            <a:r>
              <a:rPr lang="en-US" sz="2600" dirty="0">
                <a:latin typeface="Calibri"/>
                <a:cs typeface="Calibri"/>
              </a:rPr>
              <a:t>s</a:t>
            </a:r>
            <a:r>
              <a:rPr lang="en-US" sz="2600" spc="-5" dirty="0">
                <a:latin typeface="Calibri"/>
                <a:cs typeface="Calibri"/>
              </a:rPr>
              <a:t> </a:t>
            </a:r>
            <a:r>
              <a:rPr lang="en-US" sz="2600" dirty="0">
                <a:latin typeface="Calibri"/>
                <a:cs typeface="Calibri"/>
              </a:rPr>
              <a:t>of</a:t>
            </a:r>
            <a:r>
              <a:rPr lang="en-US" sz="2600" spc="-5" dirty="0">
                <a:latin typeface="Calibri"/>
                <a:cs typeface="Calibri"/>
              </a:rPr>
              <a:t> </a:t>
            </a:r>
            <a:r>
              <a:rPr lang="en-US" sz="2600" spc="-10" dirty="0">
                <a:latin typeface="Calibri"/>
                <a:cs typeface="Calibri"/>
              </a:rPr>
              <a:t>o</a:t>
            </a:r>
            <a:r>
              <a:rPr lang="en-US" sz="2600" spc="-30" dirty="0">
                <a:latin typeface="Calibri"/>
                <a:cs typeface="Calibri"/>
              </a:rPr>
              <a:t>r</a:t>
            </a:r>
            <a:r>
              <a:rPr lang="en-US" sz="2600" spc="-40" dirty="0">
                <a:latin typeface="Calibri"/>
                <a:cs typeface="Calibri"/>
              </a:rPr>
              <a:t>g</a:t>
            </a:r>
            <a:r>
              <a:rPr lang="en-US" sz="2600" dirty="0">
                <a:latin typeface="Calibri"/>
                <a:cs typeface="Calibri"/>
              </a:rPr>
              <a:t>an </a:t>
            </a:r>
            <a:r>
              <a:rPr lang="en-US" sz="2600" spc="-10" dirty="0">
                <a:latin typeface="Calibri"/>
                <a:cs typeface="Calibri"/>
              </a:rPr>
              <a:t>me</a:t>
            </a:r>
            <a:r>
              <a:rPr lang="en-US" sz="2600" spc="-25" dirty="0">
                <a:latin typeface="Calibri"/>
                <a:cs typeface="Calibri"/>
              </a:rPr>
              <a:t>a</a:t>
            </a:r>
            <a:r>
              <a:rPr lang="en-US" sz="2600" spc="-5" dirty="0">
                <a:latin typeface="Calibri"/>
                <a:cs typeface="Calibri"/>
              </a:rPr>
              <a:t>t</a:t>
            </a:r>
            <a:r>
              <a:rPr lang="en-US" sz="2600" dirty="0">
                <a:latin typeface="Calibri"/>
                <a:cs typeface="Calibri"/>
              </a:rPr>
              <a:t>s</a:t>
            </a:r>
            <a:r>
              <a:rPr lang="en-US" sz="2600" spc="-10" dirty="0">
                <a:latin typeface="Calibri"/>
                <a:cs typeface="Calibri"/>
              </a:rPr>
              <a:t> </a:t>
            </a:r>
            <a:r>
              <a:rPr lang="en-US" sz="2600" spc="-5" dirty="0">
                <a:latin typeface="Calibri"/>
                <a:cs typeface="Calibri"/>
              </a:rPr>
              <a:t>(o</a:t>
            </a:r>
            <a:r>
              <a:rPr lang="en-US" sz="2600" spc="-20" dirty="0">
                <a:latin typeface="Calibri"/>
                <a:cs typeface="Calibri"/>
              </a:rPr>
              <a:t>r</a:t>
            </a:r>
            <a:r>
              <a:rPr lang="en-US" sz="2600" spc="-40" dirty="0">
                <a:latin typeface="Calibri"/>
                <a:cs typeface="Calibri"/>
              </a:rPr>
              <a:t>g</a:t>
            </a:r>
            <a:r>
              <a:rPr lang="en-US" sz="2600" spc="-5" dirty="0">
                <a:latin typeface="Calibri"/>
                <a:cs typeface="Calibri"/>
              </a:rPr>
              <a:t>ani</a:t>
            </a:r>
            <a:r>
              <a:rPr lang="en-US" sz="2600" dirty="0">
                <a:latin typeface="Calibri"/>
                <a:cs typeface="Calibri"/>
              </a:rPr>
              <a:t>c </a:t>
            </a:r>
            <a:r>
              <a:rPr lang="en-US" sz="2600" spc="-5" dirty="0">
                <a:latin typeface="Calibri"/>
                <a:cs typeface="Calibri"/>
              </a:rPr>
              <a:t>li</a:t>
            </a:r>
            <a:r>
              <a:rPr lang="en-US" sz="2600" spc="-15" dirty="0">
                <a:latin typeface="Calibri"/>
                <a:cs typeface="Calibri"/>
              </a:rPr>
              <a:t>ve</a:t>
            </a:r>
            <a:r>
              <a:rPr lang="en-US" sz="2600" spc="-10" dirty="0">
                <a:latin typeface="Calibri"/>
                <a:cs typeface="Calibri"/>
              </a:rPr>
              <a:t>r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spc="-5" dirty="0">
                <a:latin typeface="Calibri"/>
                <a:cs typeface="Calibri"/>
              </a:rPr>
              <a:t>only), </a:t>
            </a:r>
            <a:r>
              <a:rPr lang="en-US" sz="2600" dirty="0">
                <a:latin typeface="Calibri"/>
                <a:cs typeface="Calibri"/>
              </a:rPr>
              <a:t>chic</a:t>
            </a:r>
            <a:r>
              <a:rPr lang="en-US" sz="2600" spc="-50" dirty="0">
                <a:latin typeface="Calibri"/>
                <a:cs typeface="Calibri"/>
              </a:rPr>
              <a:t>k</a:t>
            </a:r>
            <a:r>
              <a:rPr lang="en-US" sz="2600" spc="-15" dirty="0">
                <a:latin typeface="Calibri"/>
                <a:cs typeface="Calibri"/>
              </a:rPr>
              <a:t>e</a:t>
            </a:r>
            <a:r>
              <a:rPr lang="en-US" sz="2600" dirty="0">
                <a:latin typeface="Calibri"/>
                <a:cs typeface="Calibri"/>
              </a:rPr>
              <a:t>n</a:t>
            </a:r>
            <a:r>
              <a:rPr lang="en-US" sz="2600" spc="-15" dirty="0">
                <a:latin typeface="Calibri"/>
                <a:cs typeface="Calibri"/>
              </a:rPr>
              <a:t> </a:t>
            </a:r>
            <a:r>
              <a:rPr lang="en-US" sz="2600" dirty="0">
                <a:latin typeface="Calibri"/>
                <a:cs typeface="Calibri"/>
              </a:rPr>
              <a:t>wings,</a:t>
            </a:r>
            <a:r>
              <a:rPr lang="en-US" sz="2600" spc="-5" dirty="0">
                <a:latin typeface="Calibri"/>
                <a:cs typeface="Calibri"/>
              </a:rPr>
              <a:t> </a:t>
            </a:r>
            <a:r>
              <a:rPr lang="en-US" sz="2600" dirty="0">
                <a:latin typeface="Calibri"/>
                <a:cs typeface="Calibri"/>
              </a:rPr>
              <a:t>chic</a:t>
            </a:r>
            <a:r>
              <a:rPr lang="en-US" sz="2600" spc="-50" dirty="0">
                <a:latin typeface="Calibri"/>
                <a:cs typeface="Calibri"/>
              </a:rPr>
              <a:t>k</a:t>
            </a:r>
            <a:r>
              <a:rPr lang="en-US" sz="2600" spc="-15" dirty="0">
                <a:latin typeface="Calibri"/>
                <a:cs typeface="Calibri"/>
              </a:rPr>
              <a:t>e</a:t>
            </a:r>
            <a:r>
              <a:rPr lang="en-US" sz="2600" dirty="0">
                <a:latin typeface="Calibri"/>
                <a:cs typeface="Calibri"/>
              </a:rPr>
              <a:t>n</a:t>
            </a:r>
            <a:r>
              <a:rPr lang="en-US" sz="2600" spc="-15" dirty="0">
                <a:latin typeface="Calibri"/>
                <a:cs typeface="Calibri"/>
              </a:rPr>
              <a:t> </a:t>
            </a:r>
            <a:r>
              <a:rPr lang="en-US" sz="2600" spc="-15" dirty="0" smtClean="0">
                <a:latin typeface="Calibri"/>
                <a:cs typeface="Calibri"/>
              </a:rPr>
              <a:t>nec</a:t>
            </a:r>
            <a:r>
              <a:rPr lang="en-US" sz="2600" spc="-20" dirty="0" smtClean="0">
                <a:latin typeface="Calibri"/>
                <a:cs typeface="Calibri"/>
              </a:rPr>
              <a:t>k</a:t>
            </a:r>
            <a:r>
              <a:rPr lang="en-US" sz="2600" spc="-5" dirty="0" smtClean="0">
                <a:latin typeface="Calibri"/>
                <a:cs typeface="Calibri"/>
              </a:rPr>
              <a:t>s</a:t>
            </a:r>
            <a:endParaRPr lang="en-US" sz="2600" dirty="0" smtClean="0">
              <a:latin typeface="Calibri"/>
              <a:cs typeface="Calibri"/>
            </a:endParaRPr>
          </a:p>
          <a:p>
            <a:pPr marL="400050" lvl="1" indent="0">
              <a:spcBef>
                <a:spcPts val="0"/>
              </a:spcBef>
            </a:pPr>
            <a:r>
              <a:rPr lang="en-US" sz="2600" spc="-35" dirty="0" smtClean="0">
                <a:latin typeface="Calibri"/>
                <a:cs typeface="Calibri"/>
              </a:rPr>
              <a:t>r</a:t>
            </a:r>
            <a:r>
              <a:rPr lang="en-US" sz="2600" dirty="0" smtClean="0">
                <a:latin typeface="Calibri"/>
                <a:cs typeface="Calibri"/>
              </a:rPr>
              <a:t>oom</a:t>
            </a:r>
            <a:r>
              <a:rPr lang="en-US" sz="2600" spc="10" dirty="0" smtClean="0">
                <a:latin typeface="Calibri"/>
                <a:cs typeface="Calibri"/>
              </a:rPr>
              <a:t> </a:t>
            </a:r>
            <a:r>
              <a:rPr lang="en-US" sz="2600" spc="-25" dirty="0">
                <a:latin typeface="Calibri"/>
                <a:cs typeface="Calibri"/>
              </a:rPr>
              <a:t>t</a:t>
            </a:r>
            <a:r>
              <a:rPr lang="en-US" sz="2600" spc="-15" dirty="0">
                <a:latin typeface="Calibri"/>
                <a:cs typeface="Calibri"/>
              </a:rPr>
              <a:t>em</a:t>
            </a:r>
            <a:r>
              <a:rPr lang="en-US" sz="2600" spc="-5" dirty="0">
                <a:latin typeface="Calibri"/>
                <a:cs typeface="Calibri"/>
              </a:rPr>
              <a:t>p,</a:t>
            </a:r>
            <a:r>
              <a:rPr lang="en-US" sz="2600" spc="-10" dirty="0">
                <a:latin typeface="Calibri"/>
                <a:cs typeface="Calibri"/>
              </a:rPr>
              <a:t> </a:t>
            </a:r>
            <a:r>
              <a:rPr lang="en-US" sz="2600" spc="-5" dirty="0">
                <a:latin typeface="Calibri"/>
                <a:cs typeface="Calibri"/>
              </a:rPr>
              <a:t>no</a:t>
            </a:r>
            <a:r>
              <a:rPr lang="en-US" sz="2600" dirty="0">
                <a:latin typeface="Calibri"/>
                <a:cs typeface="Calibri"/>
              </a:rPr>
              <a:t>t</a:t>
            </a:r>
            <a:r>
              <a:rPr lang="en-US" sz="2600" spc="-5" dirty="0">
                <a:latin typeface="Calibri"/>
                <a:cs typeface="Calibri"/>
              </a:rPr>
              <a:t> </a:t>
            </a:r>
            <a:r>
              <a:rPr lang="en-US" sz="2600" spc="-15" dirty="0">
                <a:latin typeface="Calibri"/>
                <a:cs typeface="Calibri"/>
              </a:rPr>
              <a:t>c</a:t>
            </a:r>
            <a:r>
              <a:rPr lang="en-US" sz="2600" dirty="0">
                <a:latin typeface="Calibri"/>
                <a:cs typeface="Calibri"/>
              </a:rPr>
              <a:t>o</a:t>
            </a:r>
            <a:r>
              <a:rPr lang="en-US" sz="2600" spc="-5" dirty="0">
                <a:latin typeface="Calibri"/>
                <a:cs typeface="Calibri"/>
              </a:rPr>
              <a:t>l</a:t>
            </a:r>
            <a:r>
              <a:rPr lang="en-US" sz="2600" dirty="0">
                <a:latin typeface="Calibri"/>
                <a:cs typeface="Calibri"/>
              </a:rPr>
              <a:t>d </a:t>
            </a:r>
            <a:r>
              <a:rPr lang="en-US" sz="2600" spc="-10" dirty="0">
                <a:latin typeface="Calibri"/>
                <a:cs typeface="Calibri"/>
              </a:rPr>
              <a:t>or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spc="-5" dirty="0">
                <a:latin typeface="Calibri"/>
                <a:cs typeface="Calibri"/>
              </a:rPr>
              <a:t>i</a:t>
            </a:r>
            <a:r>
              <a:rPr lang="en-US" sz="2600" dirty="0">
                <a:latin typeface="Calibri"/>
                <a:cs typeface="Calibri"/>
              </a:rPr>
              <a:t>t</a:t>
            </a:r>
            <a:r>
              <a:rPr lang="en-US" sz="2600" spc="-10" dirty="0">
                <a:latin typeface="Calibri"/>
                <a:cs typeface="Calibri"/>
              </a:rPr>
              <a:t> </a:t>
            </a:r>
            <a:r>
              <a:rPr lang="en-US" sz="2600" spc="-5" dirty="0">
                <a:latin typeface="Calibri"/>
                <a:cs typeface="Calibri"/>
              </a:rPr>
              <a:t>wil</a:t>
            </a:r>
            <a:r>
              <a:rPr lang="en-US" sz="2600" dirty="0">
                <a:latin typeface="Calibri"/>
                <a:cs typeface="Calibri"/>
              </a:rPr>
              <a:t>l</a:t>
            </a:r>
            <a:r>
              <a:rPr lang="en-US" sz="2600" spc="5" dirty="0">
                <a:latin typeface="Calibri"/>
                <a:cs typeface="Calibri"/>
              </a:rPr>
              <a:t> </a:t>
            </a:r>
            <a:r>
              <a:rPr lang="en-US" sz="2600" spc="-15" dirty="0">
                <a:latin typeface="Calibri"/>
                <a:cs typeface="Calibri"/>
              </a:rPr>
              <a:t>furthe</a:t>
            </a:r>
            <a:r>
              <a:rPr lang="en-US" sz="2600" spc="-10" dirty="0">
                <a:latin typeface="Calibri"/>
                <a:cs typeface="Calibri"/>
              </a:rPr>
              <a:t>r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spc="-10" dirty="0">
                <a:latin typeface="Calibri"/>
                <a:cs typeface="Calibri"/>
              </a:rPr>
              <a:t>dama</a:t>
            </a:r>
            <a:r>
              <a:rPr lang="en-US" sz="2600" spc="-20" dirty="0">
                <a:latin typeface="Calibri"/>
                <a:cs typeface="Calibri"/>
              </a:rPr>
              <a:t>g</a:t>
            </a:r>
            <a:r>
              <a:rPr lang="en-US" sz="2600" spc="-10" dirty="0">
                <a:latin typeface="Calibri"/>
                <a:cs typeface="Calibri"/>
              </a:rPr>
              <a:t>e </a:t>
            </a:r>
            <a:r>
              <a:rPr lang="en-US" sz="2600" dirty="0" smtClean="0">
                <a:latin typeface="Calibri"/>
                <a:cs typeface="Calibri"/>
              </a:rPr>
              <a:t>SP</a:t>
            </a:r>
          </a:p>
          <a:p>
            <a:pPr marL="400050" lvl="1" indent="0">
              <a:spcBef>
                <a:spcPts val="0"/>
              </a:spcBef>
            </a:pPr>
            <a:r>
              <a:rPr lang="en-US" sz="2600" spc="-25" dirty="0" smtClean="0">
                <a:latin typeface="Calibri"/>
                <a:cs typeface="Calibri"/>
              </a:rPr>
              <a:t>c</a:t>
            </a:r>
            <a:r>
              <a:rPr lang="en-US" sz="2600" spc="-10" dirty="0" smtClean="0">
                <a:latin typeface="Calibri"/>
                <a:cs typeface="Calibri"/>
              </a:rPr>
              <a:t>a</a:t>
            </a:r>
            <a:r>
              <a:rPr lang="en-US" sz="2600" dirty="0" smtClean="0">
                <a:latin typeface="Calibri"/>
                <a:cs typeface="Calibri"/>
              </a:rPr>
              <a:t>n</a:t>
            </a:r>
            <a:r>
              <a:rPr lang="en-US" sz="2600" spc="-10" dirty="0" smtClean="0">
                <a:latin typeface="Calibri"/>
                <a:cs typeface="Calibri"/>
              </a:rPr>
              <a:t> </a:t>
            </a:r>
            <a:r>
              <a:rPr lang="en-US" sz="2600" spc="-5" dirty="0">
                <a:latin typeface="Calibri"/>
                <a:cs typeface="Calibri"/>
              </a:rPr>
              <a:t>blanc</a:t>
            </a:r>
            <a:r>
              <a:rPr lang="en-US" sz="2600" dirty="0">
                <a:latin typeface="Calibri"/>
                <a:cs typeface="Calibri"/>
              </a:rPr>
              <a:t>h</a:t>
            </a:r>
            <a:r>
              <a:rPr lang="en-US" sz="2600" spc="-5" dirty="0">
                <a:latin typeface="Calibri"/>
                <a:cs typeface="Calibri"/>
              </a:rPr>
              <a:t> </a:t>
            </a:r>
            <a:r>
              <a:rPr lang="en-US" sz="2600" spc="-10" dirty="0">
                <a:latin typeface="Calibri"/>
                <a:cs typeface="Calibri"/>
              </a:rPr>
              <a:t>or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spc="-5" dirty="0">
                <a:latin typeface="Calibri"/>
                <a:cs typeface="Calibri"/>
              </a:rPr>
              <a:t>boi</a:t>
            </a:r>
            <a:r>
              <a:rPr lang="en-US" sz="2600" dirty="0">
                <a:latin typeface="Calibri"/>
                <a:cs typeface="Calibri"/>
              </a:rPr>
              <a:t>l </a:t>
            </a:r>
            <a:r>
              <a:rPr lang="en-US" sz="2600" spc="-35" dirty="0">
                <a:latin typeface="Calibri"/>
                <a:cs typeface="Calibri"/>
              </a:rPr>
              <a:t>f</a:t>
            </a:r>
            <a:r>
              <a:rPr lang="en-US" sz="2600" dirty="0">
                <a:latin typeface="Calibri"/>
                <a:cs typeface="Calibri"/>
              </a:rPr>
              <a:t>o</a:t>
            </a:r>
            <a:r>
              <a:rPr lang="en-US" sz="2600" spc="-10" dirty="0">
                <a:latin typeface="Calibri"/>
                <a:cs typeface="Calibri"/>
              </a:rPr>
              <a:t>r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spc="-10" dirty="0">
                <a:latin typeface="Calibri"/>
                <a:cs typeface="Calibri"/>
              </a:rPr>
              <a:t>1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en-US" sz="2600" dirty="0" smtClean="0">
                <a:latin typeface="Calibri"/>
                <a:cs typeface="Calibri"/>
              </a:rPr>
              <a:t>min</a:t>
            </a:r>
            <a:endParaRPr lang="en-US" sz="2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81111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Herbal</a:t>
            </a:r>
            <a:r>
              <a:rPr lang="en-US" spc="-10" dirty="0">
                <a:latin typeface="Calibri"/>
                <a:cs typeface="Calibri"/>
              </a:rPr>
              <a:t> </a:t>
            </a:r>
            <a:r>
              <a:rPr lang="en-US" spc="-30" dirty="0">
                <a:latin typeface="Calibri"/>
                <a:cs typeface="Calibri"/>
              </a:rPr>
              <a:t>F</a:t>
            </a:r>
            <a:r>
              <a:rPr lang="en-US" dirty="0">
                <a:latin typeface="Calibri"/>
                <a:cs typeface="Calibri"/>
              </a:rPr>
              <a:t>ood</a:t>
            </a:r>
            <a:r>
              <a:rPr lang="en-US" spc="-5" dirty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The</a:t>
            </a:r>
            <a:r>
              <a:rPr lang="en-US" spc="-40" dirty="0" smtClean="0">
                <a:latin typeface="Calibri"/>
                <a:cs typeface="Calibri"/>
              </a:rPr>
              <a:t>r</a:t>
            </a:r>
            <a:r>
              <a:rPr lang="en-US" dirty="0" smtClean="0">
                <a:latin typeface="Calibri"/>
                <a:cs typeface="Calibri"/>
              </a:rPr>
              <a:t>a</a:t>
            </a:r>
            <a:r>
              <a:rPr lang="en-US" spc="-15" dirty="0" smtClean="0">
                <a:latin typeface="Calibri"/>
                <a:cs typeface="Calibri"/>
              </a:rPr>
              <a:t>p</a:t>
            </a:r>
            <a:r>
              <a:rPr lang="en-US" dirty="0" smtClean="0">
                <a:latin typeface="Calibri"/>
                <a:cs typeface="Calibri"/>
              </a:rPr>
              <a:t>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158" y="1378040"/>
            <a:ext cx="9620518" cy="487036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tabLst>
                <a:tab pos="184785" algn="l"/>
              </a:tabLst>
            </a:pPr>
            <a:r>
              <a:rPr lang="en-US" sz="2800" b="1" spc="-5" dirty="0" smtClean="0">
                <a:latin typeface="Calibri" panose="020F0502020204030204" pitchFamily="34" charset="0"/>
                <a:cs typeface="Calibri"/>
              </a:rPr>
              <a:t>Jin</a:t>
            </a:r>
            <a:r>
              <a:rPr lang="en-US" sz="2800" b="1" dirty="0" smtClean="0">
                <a:latin typeface="Calibri" panose="020F0502020204030204" pitchFamily="34" charset="0"/>
                <a:cs typeface="Calibri"/>
              </a:rPr>
              <a:t>g</a:t>
            </a:r>
            <a:r>
              <a:rPr lang="en-US" sz="2800" b="1" spc="10" dirty="0" smtClean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800" b="1" spc="-5" dirty="0" smtClean="0">
                <a:latin typeface="Calibri" panose="020F0502020204030204" pitchFamily="34" charset="0"/>
                <a:cs typeface="Calibri"/>
              </a:rPr>
              <a:t>D</a:t>
            </a:r>
            <a:r>
              <a:rPr lang="en-US" sz="2800" b="1" spc="-15" dirty="0" smtClean="0">
                <a:latin typeface="Calibri" panose="020F0502020204030204" pitchFamily="34" charset="0"/>
                <a:cs typeface="Calibri"/>
              </a:rPr>
              <a:t>e</a:t>
            </a:r>
            <a:r>
              <a:rPr lang="en-US" sz="2800" b="1" spc="-5" dirty="0" smtClean="0">
                <a:latin typeface="Calibri" panose="020F0502020204030204" pitchFamily="34" charset="0"/>
                <a:cs typeface="Calibri"/>
              </a:rPr>
              <a:t>ficiency</a:t>
            </a:r>
          </a:p>
          <a:p>
            <a:pPr lvl="8">
              <a:spcBef>
                <a:spcPts val="0"/>
              </a:spcBef>
              <a:tabLst>
                <a:tab pos="184785" algn="l"/>
              </a:tabLst>
            </a:pPr>
            <a:endParaRPr lang="en-US" sz="1800" b="1" dirty="0" smtClean="0">
              <a:latin typeface="Calibri" panose="020F0502020204030204" pitchFamily="34" charset="0"/>
              <a:cs typeface="Calibri"/>
            </a:endParaRPr>
          </a:p>
          <a:p>
            <a:pPr>
              <a:spcBef>
                <a:spcPts val="0"/>
              </a:spcBef>
              <a:tabLst>
                <a:tab pos="184785" algn="l"/>
              </a:tabLst>
            </a:pPr>
            <a:r>
              <a:rPr lang="en-US" sz="2800" b="1" u="heavy" spc="-10" dirty="0" err="1" smtClean="0">
                <a:latin typeface="Calibri" panose="020F0502020204030204" pitchFamily="34" charset="0"/>
                <a:cs typeface="Calibri"/>
              </a:rPr>
              <a:t>Epimedium</a:t>
            </a:r>
            <a:r>
              <a:rPr lang="en-US" sz="2800" u="heavy" spc="-40" dirty="0" smtClean="0">
                <a:latin typeface="Calibri" panose="020F0502020204030204" pitchFamily="34" charset="0"/>
                <a:cs typeface="Times New Roman"/>
              </a:rPr>
              <a:t> </a:t>
            </a:r>
            <a:r>
              <a:rPr lang="en-US" sz="2800" b="1" u="heavy" spc="-35" dirty="0" smtClean="0">
                <a:latin typeface="Calibri" panose="020F0502020204030204" pitchFamily="34" charset="0"/>
                <a:cs typeface="Calibri"/>
              </a:rPr>
              <a:t>P</a:t>
            </a:r>
            <a:r>
              <a:rPr lang="en-US" sz="2800" b="1" u="heavy" spc="-15" dirty="0" smtClean="0">
                <a:latin typeface="Calibri" panose="020F0502020204030204" pitchFamily="34" charset="0"/>
                <a:cs typeface="Calibri"/>
              </a:rPr>
              <a:t>o</a:t>
            </a:r>
            <a:r>
              <a:rPr lang="en-US" sz="2800" b="1" u="heavy" spc="-25" dirty="0" smtClean="0">
                <a:latin typeface="Calibri" panose="020F0502020204030204" pitchFamily="34" charset="0"/>
                <a:cs typeface="Calibri"/>
              </a:rPr>
              <a:t>w</a:t>
            </a:r>
            <a:r>
              <a:rPr lang="en-US" sz="2800" b="1" u="heavy" spc="-10" dirty="0" smtClean="0">
                <a:latin typeface="Calibri" panose="020F0502020204030204" pitchFamily="34" charset="0"/>
                <a:cs typeface="Calibri"/>
              </a:rPr>
              <a:t>d</a:t>
            </a:r>
            <a:r>
              <a:rPr lang="en-US" sz="2800" b="1" u="heavy" spc="-15" dirty="0" smtClean="0">
                <a:latin typeface="Calibri" panose="020F0502020204030204" pitchFamily="34" charset="0"/>
                <a:cs typeface="Calibri"/>
              </a:rPr>
              <a:t>e</a:t>
            </a:r>
            <a:r>
              <a:rPr lang="en-US" sz="2800" b="1" u="heavy" spc="-5" dirty="0" smtClean="0">
                <a:latin typeface="Calibri" panose="020F0502020204030204" pitchFamily="34" charset="0"/>
                <a:cs typeface="Calibri"/>
              </a:rPr>
              <a:t>r</a:t>
            </a:r>
          </a:p>
          <a:p>
            <a:pPr lvl="7">
              <a:spcBef>
                <a:spcPts val="0"/>
              </a:spcBef>
              <a:tabLst>
                <a:tab pos="184785" algn="l"/>
              </a:tabLst>
            </a:pPr>
            <a:endParaRPr lang="en-US" sz="1800" dirty="0" smtClean="0">
              <a:latin typeface="Calibri" panose="020F0502020204030204" pitchFamily="34" charset="0"/>
              <a:cs typeface="Calibri"/>
            </a:endParaRPr>
          </a:p>
          <a:p>
            <a:pPr lvl="1">
              <a:spcBef>
                <a:spcPts val="0"/>
              </a:spcBef>
              <a:tabLst>
                <a:tab pos="184785" algn="l"/>
              </a:tabLst>
            </a:pPr>
            <a:r>
              <a:rPr lang="en-US" sz="2400" b="1" spc="-10" dirty="0" err="1" smtClean="0">
                <a:latin typeface="Calibri" panose="020F0502020204030204" pitchFamily="34" charset="0"/>
                <a:cs typeface="Calibri"/>
              </a:rPr>
              <a:t>Epimedium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‐</a:t>
            </a:r>
            <a:r>
              <a:rPr lang="en-US" sz="2400" spc="10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i="1" spc="-30" dirty="0">
                <a:latin typeface="Calibri" panose="020F0502020204030204" pitchFamily="34" charset="0"/>
                <a:cs typeface="Calibri"/>
              </a:rPr>
              <a:t>Y</a:t>
            </a:r>
            <a:r>
              <a:rPr lang="en-US" sz="2400" i="1" spc="-10" dirty="0">
                <a:latin typeface="Calibri" panose="020F0502020204030204" pitchFamily="34" charset="0"/>
                <a:cs typeface="Calibri"/>
              </a:rPr>
              <a:t>in</a:t>
            </a:r>
            <a:r>
              <a:rPr lang="en-US" sz="2400" i="1" spc="-5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i="1" spc="-105" dirty="0">
                <a:latin typeface="Calibri" panose="020F0502020204030204" pitchFamily="34" charset="0"/>
                <a:cs typeface="Calibri"/>
              </a:rPr>
              <a:t>Y</a:t>
            </a:r>
            <a:r>
              <a:rPr lang="en-US" sz="2400" i="1" spc="-10" dirty="0">
                <a:latin typeface="Calibri" panose="020F0502020204030204" pitchFamily="34" charset="0"/>
                <a:cs typeface="Calibri"/>
              </a:rPr>
              <a:t>ang</a:t>
            </a:r>
            <a:r>
              <a:rPr lang="en-US" sz="2400" i="1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i="1" spc="-10" dirty="0" err="1">
                <a:latin typeface="Calibri" panose="020F0502020204030204" pitchFamily="34" charset="0"/>
                <a:cs typeface="Calibri"/>
              </a:rPr>
              <a:t>Huo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: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spc="-10" dirty="0">
                <a:latin typeface="Calibri" panose="020F0502020204030204" pitchFamily="34" charset="0"/>
                <a:cs typeface="Calibri"/>
              </a:rPr>
              <a:t>sw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e</a:t>
            </a:r>
            <a:r>
              <a:rPr lang="en-US" sz="2400" spc="-10" dirty="0">
                <a:latin typeface="Calibri" panose="020F0502020204030204" pitchFamily="34" charset="0"/>
                <a:cs typeface="Calibri"/>
              </a:rPr>
              <a:t>e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t, dr</a:t>
            </a:r>
            <a:r>
              <a:rPr lang="en-US" sz="2400" spc="-70" dirty="0">
                <a:latin typeface="Calibri" panose="020F0502020204030204" pitchFamily="34" charset="0"/>
                <a:cs typeface="Calibri"/>
              </a:rPr>
              <a:t>y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,</a:t>
            </a:r>
            <a:r>
              <a:rPr lang="en-US" sz="2400" spc="-10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spc="-15" dirty="0" err="1">
                <a:latin typeface="Calibri" panose="020F0502020204030204" pitchFamily="34" charset="0"/>
                <a:cs typeface="Calibri"/>
              </a:rPr>
              <a:t>t</a:t>
            </a:r>
            <a:r>
              <a:rPr lang="en-US" sz="2400" spc="-5" dirty="0" err="1">
                <a:latin typeface="Calibri" panose="020F0502020204030204" pitchFamily="34" charset="0"/>
                <a:cs typeface="Calibri"/>
              </a:rPr>
              <a:t>o</a:t>
            </a:r>
            <a:r>
              <a:rPr lang="en-US" sz="2400" dirty="0" err="1">
                <a:latin typeface="Calibri" panose="020F0502020204030204" pitchFamily="34" charset="0"/>
                <a:cs typeface="Calibri"/>
              </a:rPr>
              <a:t>n</a:t>
            </a:r>
            <a:r>
              <a:rPr lang="en-US" sz="2400" spc="-5" dirty="0" err="1">
                <a:latin typeface="Calibri" panose="020F0502020204030204" pitchFamily="34" charset="0"/>
                <a:cs typeface="Calibri"/>
              </a:rPr>
              <a:t>i</a:t>
            </a:r>
            <a:r>
              <a:rPr lang="en-US" sz="2400" dirty="0" err="1">
                <a:latin typeface="Calibri" panose="020F0502020204030204" pitchFamily="34" charset="0"/>
                <a:cs typeface="Calibri"/>
              </a:rPr>
              <a:t>f</a:t>
            </a:r>
            <a:r>
              <a:rPr lang="en-US" sz="2400" spc="-5" dirty="0" err="1">
                <a:latin typeface="Calibri" panose="020F0502020204030204" pitchFamily="34" charset="0"/>
                <a:cs typeface="Calibri"/>
              </a:rPr>
              <a:t>ie</a:t>
            </a:r>
            <a:r>
              <a:rPr lang="en-US" sz="2400" dirty="0" err="1">
                <a:latin typeface="Calibri" panose="020F0502020204030204" pitchFamily="34" charset="0"/>
                <a:cs typeface="Calibri"/>
              </a:rPr>
              <a:t>s</a:t>
            </a:r>
            <a:r>
              <a:rPr lang="en-US" sz="2400" spc="5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li</a:t>
            </a:r>
            <a:r>
              <a:rPr lang="en-US" sz="2400" spc="-15" dirty="0">
                <a:latin typeface="Calibri" panose="020F0502020204030204" pitchFamily="34" charset="0"/>
                <a:cs typeface="Calibri"/>
              </a:rPr>
              <a:t>v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er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/</a:t>
            </a:r>
            <a:r>
              <a:rPr lang="en-US" sz="2400" spc="10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kidn</a:t>
            </a:r>
            <a:r>
              <a:rPr lang="en-US" sz="2400" spc="-10" dirty="0">
                <a:latin typeface="Calibri" panose="020F0502020204030204" pitchFamily="34" charset="0"/>
                <a:cs typeface="Calibri"/>
              </a:rPr>
              <a:t>e</a:t>
            </a:r>
            <a:r>
              <a:rPr lang="en-US" sz="2400" spc="-70" dirty="0">
                <a:latin typeface="Calibri" panose="020F0502020204030204" pitchFamily="34" charset="0"/>
                <a:cs typeface="Calibri"/>
              </a:rPr>
              <a:t>y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, 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sin</a:t>
            </a:r>
            <a:r>
              <a:rPr lang="en-US" sz="2400" spc="-15" dirty="0">
                <a:latin typeface="Calibri" panose="020F0502020204030204" pitchFamily="34" charset="0"/>
                <a:cs typeface="Calibri"/>
              </a:rPr>
              <a:t>k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s</a:t>
            </a:r>
            <a:r>
              <a:rPr lang="en-US" sz="2400" spc="10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li</a:t>
            </a:r>
            <a:r>
              <a:rPr lang="en-US" sz="2400" spc="-15" dirty="0">
                <a:latin typeface="Calibri" panose="020F0502020204030204" pitchFamily="34" charset="0"/>
                <a:cs typeface="Calibri"/>
              </a:rPr>
              <a:t>v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e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r</a:t>
            </a:r>
            <a:r>
              <a:rPr lang="en-US" sz="2400" spc="5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spc="-70" dirty="0">
                <a:latin typeface="Calibri" panose="020F0502020204030204" pitchFamily="34" charset="0"/>
                <a:cs typeface="Calibri"/>
              </a:rPr>
              <a:t>Y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ang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 </a:t>
            </a:r>
            <a:endParaRPr lang="en-US" sz="2400" spc="-5" dirty="0" smtClean="0">
              <a:latin typeface="Calibri" panose="020F0502020204030204" pitchFamily="34" charset="0"/>
              <a:cs typeface="Calibri"/>
            </a:endParaRPr>
          </a:p>
          <a:p>
            <a:pPr lvl="2">
              <a:spcBef>
                <a:spcPts val="0"/>
              </a:spcBef>
              <a:tabLst>
                <a:tab pos="184785" algn="l"/>
              </a:tabLst>
            </a:pPr>
            <a:r>
              <a:rPr lang="en-US" sz="2000" spc="-5" dirty="0" smtClean="0">
                <a:latin typeface="Calibri" panose="020F0502020204030204" pitchFamily="34" charset="0"/>
                <a:cs typeface="Calibri"/>
              </a:rPr>
              <a:t>(</a:t>
            </a:r>
            <a:r>
              <a:rPr lang="en-US" sz="2000" spc="-5" dirty="0">
                <a:latin typeface="Calibri" panose="020F0502020204030204" pitchFamily="34" charset="0"/>
                <a:cs typeface="Calibri"/>
              </a:rPr>
              <a:t>mac</a:t>
            </a:r>
            <a:r>
              <a:rPr lang="en-US" sz="2000" spc="-30" dirty="0">
                <a:latin typeface="Calibri" panose="020F0502020204030204" pitchFamily="34" charset="0"/>
                <a:cs typeface="Calibri"/>
              </a:rPr>
              <a:t>k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e</a:t>
            </a:r>
            <a:r>
              <a:rPr lang="en-US" sz="2000" spc="-15" dirty="0">
                <a:latin typeface="Calibri" panose="020F0502020204030204" pitchFamily="34" charset="0"/>
                <a:cs typeface="Calibri"/>
              </a:rPr>
              <a:t>r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el,</a:t>
            </a:r>
            <a:r>
              <a:rPr lang="en-US" sz="2000" spc="5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000" spc="-5" dirty="0">
                <a:latin typeface="Calibri" panose="020F0502020204030204" pitchFamily="34" charset="0"/>
                <a:cs typeface="Calibri"/>
              </a:rPr>
              <a:t>barle</a:t>
            </a:r>
            <a:r>
              <a:rPr lang="en-US" sz="2000" spc="-70" dirty="0">
                <a:latin typeface="Calibri" panose="020F0502020204030204" pitchFamily="34" charset="0"/>
                <a:cs typeface="Calibri"/>
              </a:rPr>
              <a:t>y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,</a:t>
            </a:r>
            <a:r>
              <a:rPr lang="en-US" sz="2000" spc="-5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kidn</a:t>
            </a:r>
            <a:r>
              <a:rPr lang="en-US" sz="2000" spc="-10" dirty="0">
                <a:latin typeface="Calibri" panose="020F0502020204030204" pitchFamily="34" charset="0"/>
                <a:cs typeface="Calibri"/>
              </a:rPr>
              <a:t>e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y</a:t>
            </a:r>
            <a:r>
              <a:rPr lang="en-US" sz="2000" spc="-10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bean,</a:t>
            </a:r>
            <a:r>
              <a:rPr lang="en-US" sz="2000" spc="-5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cs typeface="Calibri"/>
              </a:rPr>
              <a:t>turnip)</a:t>
            </a:r>
          </a:p>
          <a:p>
            <a:pPr lvl="8">
              <a:spcBef>
                <a:spcPts val="0"/>
              </a:spcBef>
              <a:tabLst>
                <a:tab pos="184785" algn="l"/>
              </a:tabLst>
            </a:pPr>
            <a:endParaRPr lang="en-US" sz="1800" dirty="0" smtClean="0">
              <a:latin typeface="Calibri" panose="020F0502020204030204" pitchFamily="34" charset="0"/>
              <a:cs typeface="Calibri"/>
            </a:endParaRPr>
          </a:p>
          <a:p>
            <a:pPr lvl="1">
              <a:spcBef>
                <a:spcPts val="0"/>
              </a:spcBef>
              <a:tabLst>
                <a:tab pos="184785" algn="l"/>
              </a:tabLst>
            </a:pPr>
            <a:r>
              <a:rPr lang="en-US" sz="2400" b="1" spc="-15" dirty="0" err="1" smtClean="0">
                <a:latin typeface="Calibri" panose="020F0502020204030204" pitchFamily="34" charset="0"/>
                <a:cs typeface="Calibri"/>
              </a:rPr>
              <a:t>Cuscu</a:t>
            </a:r>
            <a:r>
              <a:rPr lang="en-US" sz="2400" b="1" spc="-20" dirty="0" err="1" smtClean="0">
                <a:latin typeface="Calibri" panose="020F0502020204030204" pitchFamily="34" charset="0"/>
                <a:cs typeface="Calibri"/>
              </a:rPr>
              <a:t>t</a:t>
            </a:r>
            <a:r>
              <a:rPr lang="en-US" sz="2400" b="1" spc="-10" dirty="0" err="1" smtClean="0">
                <a:latin typeface="Calibri" panose="020F0502020204030204" pitchFamily="34" charset="0"/>
                <a:cs typeface="Calibri"/>
              </a:rPr>
              <a:t>a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‐ </a:t>
            </a:r>
            <a:r>
              <a:rPr lang="en-US" sz="2400" i="1" spc="-65" dirty="0" err="1">
                <a:latin typeface="Calibri" panose="020F0502020204030204" pitchFamily="34" charset="0"/>
                <a:cs typeface="Calibri"/>
              </a:rPr>
              <a:t>T</a:t>
            </a:r>
            <a:r>
              <a:rPr lang="en-US" sz="2400" i="1" dirty="0" err="1">
                <a:latin typeface="Calibri" panose="020F0502020204030204" pitchFamily="34" charset="0"/>
                <a:cs typeface="Calibri"/>
              </a:rPr>
              <a:t>u</a:t>
            </a:r>
            <a:r>
              <a:rPr lang="en-US" sz="2400" i="1" spc="10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i="1" spc="-5" dirty="0">
                <a:latin typeface="Calibri" panose="020F0502020204030204" pitchFamily="34" charset="0"/>
                <a:cs typeface="Calibri"/>
              </a:rPr>
              <a:t>S</a:t>
            </a:r>
            <a:r>
              <a:rPr lang="en-US" sz="2400" i="1" dirty="0">
                <a:latin typeface="Calibri" panose="020F0502020204030204" pitchFamily="34" charset="0"/>
                <a:cs typeface="Calibri"/>
              </a:rPr>
              <a:t>i</a:t>
            </a:r>
            <a:r>
              <a:rPr lang="en-US" sz="2400" i="1" spc="-5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cs typeface="Calibri"/>
              </a:rPr>
              <a:t>Zi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: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pun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g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e</a:t>
            </a:r>
            <a:r>
              <a:rPr lang="en-US" sz="2400" spc="-15" dirty="0">
                <a:latin typeface="Calibri" panose="020F0502020204030204" pitchFamily="34" charset="0"/>
                <a:cs typeface="Calibri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t,</a:t>
            </a:r>
            <a:r>
              <a:rPr lang="en-US" sz="2400" spc="-15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neut</a:t>
            </a:r>
            <a:r>
              <a:rPr lang="en-US" sz="2400" spc="-20" dirty="0">
                <a:latin typeface="Calibri" panose="020F0502020204030204" pitchFamily="34" charset="0"/>
                <a:cs typeface="Calibri"/>
              </a:rPr>
              <a:t>r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al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, 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li</a:t>
            </a:r>
            <a:r>
              <a:rPr lang="en-US" sz="2400" spc="-15" dirty="0">
                <a:latin typeface="Calibri" panose="020F0502020204030204" pitchFamily="34" charset="0"/>
                <a:cs typeface="Calibri"/>
              </a:rPr>
              <a:t>v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er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/</a:t>
            </a:r>
            <a:r>
              <a:rPr lang="en-US" sz="2400" spc="10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kidn</a:t>
            </a:r>
            <a:r>
              <a:rPr lang="en-US" sz="2400" spc="-10" dirty="0">
                <a:latin typeface="Calibri" panose="020F0502020204030204" pitchFamily="34" charset="0"/>
                <a:cs typeface="Calibri"/>
              </a:rPr>
              <a:t>e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y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 </a:t>
            </a:r>
            <a:endParaRPr lang="en-US" sz="2400" spc="-5" dirty="0" smtClean="0">
              <a:latin typeface="Calibri" panose="020F0502020204030204" pitchFamily="34" charset="0"/>
              <a:cs typeface="Calibri"/>
            </a:endParaRPr>
          </a:p>
          <a:p>
            <a:pPr lvl="2">
              <a:spcBef>
                <a:spcPts val="0"/>
              </a:spcBef>
              <a:tabLst>
                <a:tab pos="184785" algn="l"/>
              </a:tabLst>
            </a:pPr>
            <a:r>
              <a:rPr lang="en-US" sz="2000" dirty="0" smtClean="0">
                <a:latin typeface="Calibri" panose="020F0502020204030204" pitchFamily="34" charset="0"/>
                <a:cs typeface="Calibri"/>
              </a:rPr>
              <a:t>(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Abalone,</a:t>
            </a:r>
            <a:r>
              <a:rPr lang="en-US" sz="2000" spc="-10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000" spc="-5" dirty="0">
                <a:latin typeface="Calibri" panose="020F0502020204030204" pitchFamily="34" charset="0"/>
                <a:cs typeface="Calibri"/>
              </a:rPr>
              <a:t>cor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n, </a:t>
            </a:r>
            <a:r>
              <a:rPr lang="en-US" sz="2000" spc="-5" dirty="0">
                <a:latin typeface="Calibri" panose="020F0502020204030204" pitchFamily="34" charset="0"/>
                <a:cs typeface="Calibri"/>
              </a:rPr>
              <a:t>o</a:t>
            </a:r>
            <a:r>
              <a:rPr lang="en-US" sz="2000" spc="-20" dirty="0">
                <a:latin typeface="Calibri" panose="020F0502020204030204" pitchFamily="34" charset="0"/>
                <a:cs typeface="Calibri"/>
              </a:rPr>
              <a:t>r</a:t>
            </a:r>
            <a:r>
              <a:rPr lang="en-US" sz="2000" spc="-5" dirty="0">
                <a:latin typeface="Calibri" panose="020F0502020204030204" pitchFamily="34" charset="0"/>
                <a:cs typeface="Calibri"/>
              </a:rPr>
              <a:t>ange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,</a:t>
            </a:r>
            <a:r>
              <a:rPr lang="en-US" sz="2000" spc="-15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000" spc="-5" dirty="0" smtClean="0">
                <a:latin typeface="Calibri" panose="020F0502020204030204" pitchFamily="34" charset="0"/>
                <a:cs typeface="Calibri"/>
              </a:rPr>
              <a:t>mush</a:t>
            </a:r>
            <a:r>
              <a:rPr lang="en-US" sz="2000" spc="-25" dirty="0" smtClean="0">
                <a:latin typeface="Calibri" panose="020F0502020204030204" pitchFamily="34" charset="0"/>
                <a:cs typeface="Calibri"/>
              </a:rPr>
              <a:t>r</a:t>
            </a:r>
            <a:r>
              <a:rPr lang="en-US" sz="2000" spc="-5" dirty="0" smtClean="0">
                <a:latin typeface="Calibri" panose="020F0502020204030204" pitchFamily="34" charset="0"/>
                <a:cs typeface="Calibri"/>
              </a:rPr>
              <a:t>oom)</a:t>
            </a:r>
          </a:p>
          <a:p>
            <a:pPr lvl="8">
              <a:spcBef>
                <a:spcPts val="0"/>
              </a:spcBef>
              <a:tabLst>
                <a:tab pos="184785" algn="l"/>
              </a:tabLst>
            </a:pPr>
            <a:endParaRPr lang="en-US" sz="1800" dirty="0" smtClean="0">
              <a:latin typeface="Calibri" panose="020F0502020204030204" pitchFamily="34" charset="0"/>
              <a:cs typeface="Calibri"/>
            </a:endParaRPr>
          </a:p>
          <a:p>
            <a:pPr lvl="1">
              <a:spcBef>
                <a:spcPts val="0"/>
              </a:spcBef>
              <a:tabLst>
                <a:tab pos="184785" algn="l"/>
              </a:tabLst>
            </a:pPr>
            <a:r>
              <a:rPr lang="en-US" sz="2400" b="1" dirty="0" err="1" smtClean="0">
                <a:latin typeface="Calibri" panose="020F0502020204030204" pitchFamily="34" charset="0"/>
                <a:cs typeface="Calibri"/>
              </a:rPr>
              <a:t>Cic</a:t>
            </a:r>
            <a:r>
              <a:rPr lang="en-US" sz="2400" b="1" spc="-10" dirty="0" err="1" smtClean="0">
                <a:latin typeface="Calibri" panose="020F0502020204030204" pitchFamily="34" charset="0"/>
                <a:cs typeface="Calibri"/>
              </a:rPr>
              <a:t>s</a:t>
            </a:r>
            <a:r>
              <a:rPr lang="en-US" sz="2400" b="1" spc="-20" dirty="0" err="1" smtClean="0">
                <a:latin typeface="Calibri" panose="020F0502020204030204" pitchFamily="34" charset="0"/>
                <a:cs typeface="Calibri"/>
              </a:rPr>
              <a:t>t</a:t>
            </a:r>
            <a:r>
              <a:rPr lang="en-US" sz="2400" b="1" spc="-10" dirty="0" err="1" smtClean="0">
                <a:latin typeface="Calibri" panose="020F0502020204030204" pitchFamily="34" charset="0"/>
                <a:cs typeface="Calibri"/>
              </a:rPr>
              <a:t>a</a:t>
            </a:r>
            <a:r>
              <a:rPr lang="en-US" sz="2400" b="1" dirty="0" err="1" smtClean="0">
                <a:latin typeface="Calibri" panose="020F0502020204030204" pitchFamily="34" charset="0"/>
                <a:cs typeface="Calibri"/>
              </a:rPr>
              <a:t>che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‐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i="1" spc="-25" dirty="0">
                <a:latin typeface="Calibri" panose="020F0502020204030204" pitchFamily="34" charset="0"/>
                <a:cs typeface="Calibri"/>
              </a:rPr>
              <a:t>R</a:t>
            </a:r>
            <a:r>
              <a:rPr lang="en-US" sz="2400" i="1" dirty="0">
                <a:latin typeface="Calibri" panose="020F0502020204030204" pitchFamily="34" charset="0"/>
                <a:cs typeface="Calibri"/>
              </a:rPr>
              <a:t>ou Cong</a:t>
            </a:r>
            <a:r>
              <a:rPr lang="en-US" sz="2400" i="1" spc="-5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i="1" spc="-25" dirty="0" err="1">
                <a:latin typeface="Calibri" panose="020F0502020204030204" pitchFamily="34" charset="0"/>
                <a:cs typeface="Calibri"/>
              </a:rPr>
              <a:t>R</a:t>
            </a:r>
            <a:r>
              <a:rPr lang="en-US" sz="2400" i="1" dirty="0" err="1">
                <a:latin typeface="Calibri" panose="020F0502020204030204" pitchFamily="34" charset="0"/>
                <a:cs typeface="Calibri"/>
              </a:rPr>
              <a:t>ong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: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spc="-10" dirty="0">
                <a:latin typeface="Calibri" panose="020F0502020204030204" pitchFamily="34" charset="0"/>
                <a:cs typeface="Calibri"/>
              </a:rPr>
              <a:t>sw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e</a:t>
            </a:r>
            <a:r>
              <a:rPr lang="en-US" sz="2400" spc="-10" dirty="0">
                <a:latin typeface="Calibri" panose="020F0502020204030204" pitchFamily="34" charset="0"/>
                <a:cs typeface="Calibri"/>
              </a:rPr>
              <a:t>e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t, 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salt</a:t>
            </a:r>
            <a:r>
              <a:rPr lang="en-US" sz="2400" spc="-70" dirty="0">
                <a:latin typeface="Calibri" panose="020F0502020204030204" pitchFamily="34" charset="0"/>
                <a:cs typeface="Calibri"/>
              </a:rPr>
              <a:t>y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,</a:t>
            </a:r>
            <a:r>
              <a:rPr lang="en-US" sz="2400" spc="5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spc="-15" dirty="0">
                <a:latin typeface="Calibri" panose="020F0502020204030204" pitchFamily="34" charset="0"/>
                <a:cs typeface="Calibri"/>
              </a:rPr>
              <a:t>w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a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rm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, KID/</a:t>
            </a:r>
            <a:r>
              <a:rPr lang="en-US" sz="2400" spc="-15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L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I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 </a:t>
            </a:r>
            <a:endParaRPr lang="en-US" sz="2400" spc="-5" dirty="0" smtClean="0">
              <a:latin typeface="Calibri" panose="020F0502020204030204" pitchFamily="34" charset="0"/>
              <a:cs typeface="Calibri"/>
            </a:endParaRPr>
          </a:p>
          <a:p>
            <a:pPr lvl="2">
              <a:spcBef>
                <a:spcPts val="0"/>
              </a:spcBef>
              <a:tabLst>
                <a:tab pos="184785" algn="l"/>
              </a:tabLst>
            </a:pPr>
            <a:r>
              <a:rPr lang="en-US" sz="2000" dirty="0" smtClean="0">
                <a:latin typeface="Calibri" panose="020F0502020204030204" pitchFamily="34" charset="0"/>
                <a:cs typeface="Calibri"/>
              </a:rPr>
              <a:t>(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Anch</a:t>
            </a:r>
            <a:r>
              <a:rPr lang="en-US" sz="2000" spc="-10" dirty="0">
                <a:latin typeface="Calibri" panose="020F0502020204030204" pitchFamily="34" charset="0"/>
                <a:cs typeface="Calibri"/>
              </a:rPr>
              <a:t>o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v</a:t>
            </a:r>
            <a:r>
              <a:rPr lang="en-US" sz="2000" spc="-70" dirty="0">
                <a:latin typeface="Calibri" panose="020F0502020204030204" pitchFamily="34" charset="0"/>
                <a:cs typeface="Calibri"/>
              </a:rPr>
              <a:t>y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, </a:t>
            </a:r>
            <a:r>
              <a:rPr lang="en-US" sz="2000" spc="-15" dirty="0">
                <a:latin typeface="Calibri" panose="020F0502020204030204" pitchFamily="34" charset="0"/>
                <a:cs typeface="Calibri"/>
              </a:rPr>
              <a:t>t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ap</a:t>
            </a:r>
            <a:r>
              <a:rPr lang="en-US" sz="2000" spc="-5" dirty="0">
                <a:latin typeface="Calibri" panose="020F0502020204030204" pitchFamily="34" charset="0"/>
                <a:cs typeface="Calibri"/>
              </a:rPr>
              <a:t>ioc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a,</a:t>
            </a:r>
            <a:r>
              <a:rPr lang="en-US" sz="2000" spc="-5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000" spc="-5" dirty="0" smtClean="0">
                <a:latin typeface="Calibri" panose="020F0502020204030204" pitchFamily="34" charset="0"/>
                <a:cs typeface="Calibri"/>
              </a:rPr>
              <a:t>pa</a:t>
            </a:r>
            <a:r>
              <a:rPr lang="en-US" sz="2000" spc="-20" dirty="0" smtClean="0">
                <a:latin typeface="Calibri" panose="020F0502020204030204" pitchFamily="34" charset="0"/>
                <a:cs typeface="Calibri"/>
              </a:rPr>
              <a:t>r</a:t>
            </a:r>
            <a:r>
              <a:rPr lang="en-US" sz="2000" spc="-5" dirty="0" smtClean="0">
                <a:latin typeface="Calibri" panose="020F0502020204030204" pitchFamily="34" charset="0"/>
                <a:cs typeface="Calibri"/>
              </a:rPr>
              <a:t>sley)</a:t>
            </a:r>
          </a:p>
          <a:p>
            <a:pPr lvl="8">
              <a:spcBef>
                <a:spcPts val="0"/>
              </a:spcBef>
              <a:tabLst>
                <a:tab pos="184785" algn="l"/>
              </a:tabLst>
            </a:pPr>
            <a:endParaRPr lang="en-US" sz="1800" dirty="0" smtClean="0">
              <a:latin typeface="Calibri" panose="020F0502020204030204" pitchFamily="34" charset="0"/>
              <a:cs typeface="Calibri"/>
            </a:endParaRPr>
          </a:p>
          <a:p>
            <a:pPr lvl="1">
              <a:spcBef>
                <a:spcPts val="0"/>
              </a:spcBef>
              <a:tabLst>
                <a:tab pos="184785" algn="l"/>
              </a:tabLst>
            </a:pPr>
            <a:r>
              <a:rPr lang="en-US" sz="2400" b="1" spc="-40" dirty="0" err="1" smtClean="0">
                <a:latin typeface="Calibri" panose="020F0502020204030204" pitchFamily="34" charset="0"/>
                <a:cs typeface="Calibri"/>
              </a:rPr>
              <a:t>P</a:t>
            </a:r>
            <a:r>
              <a:rPr lang="en-US" sz="2400" b="1" spc="-10" dirty="0" err="1" smtClean="0">
                <a:latin typeface="Calibri" panose="020F0502020204030204" pitchFamily="34" charset="0"/>
                <a:cs typeface="Calibri"/>
              </a:rPr>
              <a:t>a</a:t>
            </a:r>
            <a:r>
              <a:rPr lang="en-US" sz="2400" b="1" dirty="0" err="1" smtClean="0">
                <a:latin typeface="Calibri" panose="020F0502020204030204" pitchFamily="34" charset="0"/>
                <a:cs typeface="Calibri"/>
              </a:rPr>
              <a:t>e</a:t>
            </a:r>
            <a:r>
              <a:rPr lang="en-US" sz="2400" b="1" spc="-10" dirty="0" err="1" smtClean="0">
                <a:latin typeface="Calibri" panose="020F0502020204030204" pitchFamily="34" charset="0"/>
                <a:cs typeface="Calibri"/>
              </a:rPr>
              <a:t>onia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‐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i="1" dirty="0">
                <a:latin typeface="Calibri" panose="020F0502020204030204" pitchFamily="34" charset="0"/>
                <a:cs typeface="Calibri"/>
              </a:rPr>
              <a:t>Bai</a:t>
            </a:r>
            <a:r>
              <a:rPr lang="en-US" sz="2400" i="1" spc="-10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i="1" dirty="0">
                <a:latin typeface="Calibri" panose="020F0502020204030204" pitchFamily="34" charset="0"/>
                <a:cs typeface="Calibri"/>
              </a:rPr>
              <a:t>Shao</a:t>
            </a:r>
            <a:r>
              <a:rPr lang="en-US" sz="2400" i="1" spc="5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i="1" spc="-90" dirty="0">
                <a:latin typeface="Calibri" panose="020F0502020204030204" pitchFamily="34" charset="0"/>
                <a:cs typeface="Calibri"/>
              </a:rPr>
              <a:t>Y</a:t>
            </a:r>
            <a:r>
              <a:rPr lang="en-US" sz="2400" i="1" dirty="0">
                <a:latin typeface="Calibri" panose="020F0502020204030204" pitchFamily="34" charset="0"/>
                <a:cs typeface="Calibri"/>
              </a:rPr>
              <a:t>ao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:</a:t>
            </a:r>
            <a:r>
              <a:rPr lang="en-US" sz="2400" spc="10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b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i</a:t>
            </a:r>
            <a:r>
              <a:rPr lang="en-US" sz="2400" spc="-15" dirty="0">
                <a:latin typeface="Calibri" panose="020F0502020204030204" pitchFamily="34" charset="0"/>
                <a:cs typeface="Calibri"/>
              </a:rPr>
              <a:t>tt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e</a:t>
            </a:r>
            <a:r>
              <a:rPr lang="en-US" sz="2400" spc="-85" dirty="0">
                <a:latin typeface="Calibri" panose="020F0502020204030204" pitchFamily="34" charset="0"/>
                <a:cs typeface="Calibri"/>
              </a:rPr>
              <a:t>r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, sou</a:t>
            </a:r>
            <a:r>
              <a:rPr lang="en-US" sz="2400" spc="-90" dirty="0">
                <a:latin typeface="Calibri" panose="020F0502020204030204" pitchFamily="34" charset="0"/>
                <a:cs typeface="Calibri"/>
              </a:rPr>
              <a:t>r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,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 cool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,</a:t>
            </a:r>
            <a:r>
              <a:rPr lang="en-US" sz="2400" spc="-10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li</a:t>
            </a:r>
            <a:r>
              <a:rPr lang="en-US" sz="2400" spc="-15" dirty="0">
                <a:latin typeface="Calibri" panose="020F0502020204030204" pitchFamily="34" charset="0"/>
                <a:cs typeface="Calibri"/>
              </a:rPr>
              <a:t>v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e</a:t>
            </a:r>
            <a:r>
              <a:rPr lang="en-US" sz="2400" spc="-85" dirty="0">
                <a:latin typeface="Calibri" panose="020F0502020204030204" pitchFamily="34" charset="0"/>
                <a:cs typeface="Calibri"/>
              </a:rPr>
              <a:t>r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,</a:t>
            </a:r>
            <a:r>
              <a:rPr lang="en-US" sz="2400" spc="5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400" spc="-5" dirty="0">
                <a:latin typeface="Calibri" panose="020F0502020204030204" pitchFamily="34" charset="0"/>
                <a:cs typeface="Calibri"/>
              </a:rPr>
              <a:t>splee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n</a:t>
            </a:r>
            <a:r>
              <a:rPr lang="en-US" sz="2400" spc="5" dirty="0">
                <a:latin typeface="Calibri" panose="020F0502020204030204" pitchFamily="34" charset="0"/>
                <a:cs typeface="Calibri"/>
              </a:rPr>
              <a:t> </a:t>
            </a:r>
            <a:endParaRPr lang="en-US" sz="2400" spc="5" dirty="0" smtClean="0">
              <a:latin typeface="Calibri" panose="020F0502020204030204" pitchFamily="34" charset="0"/>
              <a:cs typeface="Calibri"/>
            </a:endParaRPr>
          </a:p>
          <a:p>
            <a:pPr lvl="2">
              <a:spcBef>
                <a:spcPts val="0"/>
              </a:spcBef>
              <a:tabLst>
                <a:tab pos="184785" algn="l"/>
              </a:tabLst>
            </a:pPr>
            <a:r>
              <a:rPr lang="en-US" sz="2000" dirty="0" smtClean="0">
                <a:latin typeface="Calibri" panose="020F0502020204030204" pitchFamily="34" charset="0"/>
                <a:cs typeface="Calibri"/>
              </a:rPr>
              <a:t>(Chic</a:t>
            </a:r>
            <a:r>
              <a:rPr lang="en-US" sz="2000" spc="-30" dirty="0" smtClean="0">
                <a:latin typeface="Calibri" panose="020F0502020204030204" pitchFamily="34" charset="0"/>
                <a:cs typeface="Calibri"/>
              </a:rPr>
              <a:t>k</a:t>
            </a:r>
            <a:r>
              <a:rPr lang="en-US" sz="2000" spc="-5" dirty="0" smtClean="0">
                <a:latin typeface="Calibri" panose="020F0502020204030204" pitchFamily="34" charset="0"/>
                <a:cs typeface="Calibri"/>
              </a:rPr>
              <a:t>e</a:t>
            </a:r>
            <a:r>
              <a:rPr lang="en-US" sz="2000" dirty="0" smtClean="0">
                <a:latin typeface="Calibri" panose="020F0502020204030204" pitchFamily="34" charset="0"/>
                <a:cs typeface="Calibri"/>
              </a:rPr>
              <a:t>n</a:t>
            </a:r>
            <a:r>
              <a:rPr lang="en-US" sz="2000" spc="-10" dirty="0" smtClean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e</a:t>
            </a:r>
            <a:r>
              <a:rPr lang="en-US" sz="2000" spc="10" dirty="0">
                <a:latin typeface="Calibri" panose="020F0502020204030204" pitchFamily="34" charset="0"/>
                <a:cs typeface="Calibri"/>
              </a:rPr>
              <a:t>gg, </a:t>
            </a:r>
            <a:r>
              <a:rPr lang="en-US" sz="2000" spc="-5" dirty="0">
                <a:latin typeface="Calibri" panose="020F0502020204030204" pitchFamily="34" charset="0"/>
                <a:cs typeface="Calibri"/>
              </a:rPr>
              <a:t>ch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r</a:t>
            </a:r>
            <a:r>
              <a:rPr lang="en-US" sz="2000" spc="-10" dirty="0">
                <a:latin typeface="Calibri" panose="020F0502020204030204" pitchFamily="34" charset="0"/>
                <a:cs typeface="Calibri"/>
              </a:rPr>
              <a:t>y</a:t>
            </a:r>
            <a:r>
              <a:rPr lang="en-US" sz="2000" spc="-5" dirty="0">
                <a:latin typeface="Calibri" panose="020F0502020204030204" pitchFamily="34" charset="0"/>
                <a:cs typeface="Calibri"/>
              </a:rPr>
              <a:t>sa</a:t>
            </a:r>
            <a:r>
              <a:rPr lang="en-US" sz="2000" spc="-15" dirty="0">
                <a:latin typeface="Calibri" panose="020F0502020204030204" pitchFamily="34" charset="0"/>
                <a:cs typeface="Calibri"/>
              </a:rPr>
              <a:t>n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t</a:t>
            </a:r>
            <a:r>
              <a:rPr lang="en-US" sz="2000" spc="-5" dirty="0">
                <a:latin typeface="Calibri" panose="020F0502020204030204" pitchFamily="34" charset="0"/>
                <a:cs typeface="Calibri"/>
              </a:rPr>
              <a:t>hemum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, </a:t>
            </a:r>
            <a:r>
              <a:rPr lang="en-US" sz="2000" spc="-5" dirty="0">
                <a:latin typeface="Calibri" panose="020F0502020204030204" pitchFamily="34" charset="0"/>
                <a:cs typeface="Calibri"/>
              </a:rPr>
              <a:t>vine</a:t>
            </a:r>
            <a:r>
              <a:rPr lang="en-US" sz="2000" spc="-20" dirty="0">
                <a:latin typeface="Calibri" panose="020F0502020204030204" pitchFamily="34" charset="0"/>
                <a:cs typeface="Calibri"/>
              </a:rPr>
              <a:t>g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a</a:t>
            </a:r>
            <a:r>
              <a:rPr lang="en-US" sz="2000" spc="-85" dirty="0">
                <a:latin typeface="Calibri" panose="020F0502020204030204" pitchFamily="34" charset="0"/>
                <a:cs typeface="Calibri"/>
              </a:rPr>
              <a:t>r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,</a:t>
            </a:r>
            <a:r>
              <a:rPr lang="en-US" sz="2000" spc="-5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e</a:t>
            </a:r>
            <a:r>
              <a:rPr lang="en-US" sz="2000" spc="10" dirty="0">
                <a:latin typeface="Calibri" panose="020F0502020204030204" pitchFamily="34" charset="0"/>
                <a:cs typeface="Calibri"/>
              </a:rPr>
              <a:t>g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gpla</a:t>
            </a:r>
            <a:r>
              <a:rPr lang="en-US" sz="2000" spc="-15" dirty="0">
                <a:latin typeface="Calibri" panose="020F0502020204030204" pitchFamily="34" charset="0"/>
                <a:cs typeface="Calibri"/>
              </a:rPr>
              <a:t>n</a:t>
            </a:r>
            <a:r>
              <a:rPr lang="en-US" sz="2000" dirty="0">
                <a:latin typeface="Calibri" panose="020F0502020204030204" pitchFamily="34" charset="0"/>
                <a:cs typeface="Calibri"/>
              </a:rPr>
              <a:t>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897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Kidney Essence Impowers</a:t>
            </a:r>
          </a:p>
        </p:txBody>
      </p:sp>
      <p:sp>
        <p:nvSpPr>
          <p:cNvPr id="4157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047741"/>
            <a:ext cx="5384800" cy="407842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Kidney provides initial spark to all other organs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During prenatal life of fetus</a:t>
            </a:r>
          </a:p>
          <a:p>
            <a:pPr lvl="4" eaLnBrk="1" hangingPunct="1">
              <a:lnSpc>
                <a:spcPct val="90000"/>
              </a:lnSpc>
              <a:defRPr/>
            </a:pPr>
            <a:endParaRPr lang="en-US" sz="1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Timing &amp; genetics dictate the resulting disease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Which organ is affected</a:t>
            </a:r>
          </a:p>
        </p:txBody>
      </p:sp>
      <p:pic>
        <p:nvPicPr>
          <p:cNvPr id="17412" name="Picture 7" descr="jing-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2545" y="2575774"/>
            <a:ext cx="5657069" cy="24727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KID Jing Diet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b="1">
                <a:cs typeface="Arial" panose="020B0604020202020204" pitchFamily="34" charset="0"/>
              </a:rPr>
              <a:t>Focus</a:t>
            </a:r>
            <a:r>
              <a:rPr lang="en-US" altLang="en-US">
                <a:cs typeface="Arial" panose="020B0604020202020204" pitchFamily="34" charset="0"/>
              </a:rPr>
              <a:t>: Nourish essence, tonify Kidney </a:t>
            </a:r>
            <a:r>
              <a:rPr lang="en-US" altLang="en-US" i="1">
                <a:cs typeface="Arial" panose="020B0604020202020204" pitchFamily="34" charset="0"/>
              </a:rPr>
              <a:t>Qi, Yin and Yang</a:t>
            </a:r>
            <a:r>
              <a:rPr lang="en-US" altLang="en-US">
                <a:cs typeface="Arial" panose="020B0604020202020204" pitchFamily="34" charset="0"/>
              </a:rPr>
              <a:t>, tonify Spleen</a:t>
            </a:r>
          </a:p>
          <a:p>
            <a:pPr lvl="1" eaLnBrk="1" hangingPunct="1">
              <a:spcBef>
                <a:spcPct val="0"/>
              </a:spcBef>
              <a:buClrTx/>
              <a:buSzTx/>
            </a:pPr>
            <a:r>
              <a:rPr lang="en-US" altLang="en-US" sz="1600">
                <a:cs typeface="Arial" panose="020B0604020202020204" pitchFamily="34" charset="0"/>
              </a:rPr>
              <a:t>You can NEVER have too much </a:t>
            </a:r>
            <a:r>
              <a:rPr lang="en-US" altLang="en-US" sz="1600" i="1">
                <a:cs typeface="Arial" panose="020B0604020202020204" pitchFamily="34" charset="0"/>
              </a:rPr>
              <a:t>Jing</a:t>
            </a:r>
          </a:p>
          <a:p>
            <a:pPr lvl="4" eaLnBrk="1" hangingPunct="1">
              <a:spcBef>
                <a:spcPct val="0"/>
              </a:spcBef>
              <a:buClrTx/>
            </a:pPr>
            <a:endParaRPr lang="en-US" altLang="en-US" sz="80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b="1">
                <a:cs typeface="Arial" panose="020B0604020202020204" pitchFamily="34" charset="0"/>
              </a:rPr>
              <a:t>Energetics</a:t>
            </a:r>
            <a:r>
              <a:rPr lang="en-US" altLang="en-US">
                <a:cs typeface="Arial" panose="020B0604020202020204" pitchFamily="34" charset="0"/>
              </a:rPr>
              <a:t>: sweet, warm with global </a:t>
            </a:r>
            <a:r>
              <a:rPr lang="en-US" altLang="en-US" i="1">
                <a:cs typeface="Arial" panose="020B0604020202020204" pitchFamily="34" charset="0"/>
              </a:rPr>
              <a:t>Qi </a:t>
            </a:r>
            <a:r>
              <a:rPr lang="en-US" altLang="en-US">
                <a:cs typeface="Arial" panose="020B0604020202020204" pitchFamily="34" charset="0"/>
              </a:rPr>
              <a:t>tonics</a:t>
            </a:r>
          </a:p>
          <a:p>
            <a:pPr lvl="4" eaLnBrk="1" hangingPunct="1">
              <a:spcBef>
                <a:spcPct val="0"/>
              </a:spcBef>
              <a:buClrTx/>
            </a:pPr>
            <a:endParaRPr lang="en-US" altLang="en-US" sz="80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b="1">
                <a:cs typeface="Arial" panose="020B0604020202020204" pitchFamily="34" charset="0"/>
              </a:rPr>
              <a:t>Meat/Dairy</a:t>
            </a:r>
            <a:r>
              <a:rPr lang="en-US" altLang="en-US">
                <a:cs typeface="Arial" panose="020B0604020202020204" pitchFamily="34" charset="0"/>
              </a:rPr>
              <a:t>: beef/lamb/pork kidney, chicken, abalone, mussel, oyster, bone, marrow (+ spinal cord/ brain), eggs, raw milk</a:t>
            </a:r>
          </a:p>
          <a:p>
            <a:pPr>
              <a:spcBef>
                <a:spcPct val="0"/>
              </a:spcBef>
            </a:pPr>
            <a:r>
              <a:rPr lang="en-US" altLang="en-US" b="1">
                <a:cs typeface="Arial" panose="020B0604020202020204" pitchFamily="34" charset="0"/>
              </a:rPr>
              <a:t>Grains/ Legumes</a:t>
            </a:r>
            <a:r>
              <a:rPr lang="en-US" altLang="en-US">
                <a:cs typeface="Arial" panose="020B0604020202020204" pitchFamily="34" charset="0"/>
              </a:rPr>
              <a:t>: quinoa, millet, spelt, wheat, black beans, kidney bean, black soy bean</a:t>
            </a:r>
          </a:p>
          <a:p>
            <a:pPr>
              <a:spcBef>
                <a:spcPct val="0"/>
              </a:spcBef>
            </a:pPr>
            <a:r>
              <a:rPr lang="en-US" altLang="en-US" b="1">
                <a:cs typeface="Arial" panose="020B0604020202020204" pitchFamily="34" charset="0"/>
              </a:rPr>
              <a:t>Vegetable/Fruit</a:t>
            </a:r>
            <a:r>
              <a:rPr lang="en-US" altLang="en-US">
                <a:cs typeface="Arial" panose="020B0604020202020204" pitchFamily="34" charset="0"/>
              </a:rPr>
              <a:t>: Microalgae (chorella, spirulina, blue- green algae), barley/wheat grass, beet, seaweed, reishi, mulberry, date, fig, raspberry, wolf berry, lycium berry</a:t>
            </a:r>
          </a:p>
          <a:p>
            <a:pPr>
              <a:spcBef>
                <a:spcPct val="0"/>
              </a:spcBef>
            </a:pPr>
            <a:r>
              <a:rPr lang="en-US" altLang="en-US" b="1">
                <a:cs typeface="Arial" panose="020B0604020202020204" pitchFamily="34" charset="0"/>
              </a:rPr>
              <a:t>Nuts/Seeds</a:t>
            </a:r>
            <a:r>
              <a:rPr lang="en-US" altLang="en-US">
                <a:cs typeface="Arial" panose="020B0604020202020204" pitchFamily="34" charset="0"/>
              </a:rPr>
              <a:t>: almond, black sesame, chestnut walnut</a:t>
            </a:r>
          </a:p>
          <a:p>
            <a:pPr>
              <a:spcBef>
                <a:spcPct val="0"/>
              </a:spcBef>
            </a:pPr>
            <a:r>
              <a:rPr lang="en-US" altLang="en-US" b="1">
                <a:cs typeface="Arial" panose="020B0604020202020204" pitchFamily="34" charset="0"/>
              </a:rPr>
              <a:t>Other</a:t>
            </a:r>
            <a:r>
              <a:rPr lang="en-US" altLang="en-US">
                <a:cs typeface="Arial" panose="020B0604020202020204" pitchFamily="34" charset="0"/>
              </a:rPr>
              <a:t>: royal jelly, bee pollen, aniseed, cinnamon bark, fennel seed, arnica flower, nettle, chickweed, vitamin-A, vitamin-D, zinc</a:t>
            </a:r>
          </a:p>
        </p:txBody>
      </p:sp>
    </p:spTree>
    <p:extLst>
      <p:ext uri="{BB962C8B-B14F-4D97-AF65-F5344CB8AC3E}">
        <p14:creationId xmlns:p14="http://schemas.microsoft.com/office/powerpoint/2010/main" val="1800175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492416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Basic Antioxidants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2421228"/>
            <a:ext cx="3848100" cy="37338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400"/>
              <a:t>Vitamin E 10 IU/lb daily</a:t>
            </a:r>
          </a:p>
          <a:p>
            <a:pPr eaLnBrk="1" hangingPunct="1">
              <a:defRPr/>
            </a:pPr>
            <a:r>
              <a:rPr lang="en-US" sz="2400"/>
              <a:t>Vitamin C 5-10 mg/lb twice a day</a:t>
            </a:r>
          </a:p>
          <a:p>
            <a:pPr eaLnBrk="1" hangingPunct="1">
              <a:defRPr/>
            </a:pPr>
            <a:r>
              <a:rPr lang="en-US" sz="2400"/>
              <a:t>Selenium 2 µg/lb daily</a:t>
            </a:r>
          </a:p>
          <a:p>
            <a:pPr eaLnBrk="1" hangingPunct="1">
              <a:defRPr/>
            </a:pPr>
            <a:r>
              <a:rPr lang="en-US" sz="2400"/>
              <a:t>Beta carotene 250 IU/lb daily</a:t>
            </a:r>
          </a:p>
          <a:p>
            <a:pPr eaLnBrk="1" hangingPunct="1">
              <a:defRPr/>
            </a:pPr>
            <a:r>
              <a:rPr lang="en-US" sz="2400"/>
              <a:t>B Complex 2mg/kg twice a day</a:t>
            </a: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676900" y="2421228"/>
            <a:ext cx="3848100" cy="37338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400"/>
              <a:t>Vitamin E 100-400 IU daily</a:t>
            </a:r>
          </a:p>
          <a:p>
            <a:pPr eaLnBrk="1" hangingPunct="1">
              <a:defRPr/>
            </a:pPr>
            <a:r>
              <a:rPr lang="en-US" sz="2400"/>
              <a:t>Vitamin C 100-250 mg twice a day</a:t>
            </a:r>
          </a:p>
          <a:p>
            <a:pPr eaLnBrk="1" hangingPunct="1">
              <a:defRPr/>
            </a:pPr>
            <a:r>
              <a:rPr lang="en-US" sz="2400"/>
              <a:t>Selenium 50 µg daily</a:t>
            </a:r>
          </a:p>
          <a:p>
            <a:pPr eaLnBrk="1" hangingPunct="1">
              <a:defRPr/>
            </a:pPr>
            <a:r>
              <a:rPr lang="en-US" sz="2400"/>
              <a:t>Vitamin A 1000-5000 IU daily</a:t>
            </a:r>
          </a:p>
          <a:p>
            <a:pPr eaLnBrk="1" hangingPunct="1">
              <a:defRPr/>
            </a:pPr>
            <a:r>
              <a:rPr lang="en-US" sz="2400"/>
              <a:t>B Complex 10 mg twice a day</a:t>
            </a:r>
          </a:p>
        </p:txBody>
      </p:sp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2895601" y="1735428"/>
            <a:ext cx="7072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222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Dogs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6858000" y="1735428"/>
            <a:ext cx="676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Cats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19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Spleen for Postnatal Essence</a:t>
            </a:r>
          </a:p>
        </p:txBody>
      </p:sp>
      <p:sp>
        <p:nvSpPr>
          <p:cNvPr id="4464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34096" y="2228045"/>
            <a:ext cx="5285704" cy="3898119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While kidney is central for prenatal life, Spleen is central for postnatal life</a:t>
            </a:r>
          </a:p>
          <a:p>
            <a:pPr lvl="1" eaLnBrk="1" hangingPunct="1">
              <a:defRPr/>
            </a:pPr>
            <a:r>
              <a:rPr lang="en-US" sz="2400" dirty="0"/>
              <a:t>Maintains vitality of other organs</a:t>
            </a:r>
          </a:p>
          <a:p>
            <a:pPr lvl="1" eaLnBrk="1" hangingPunct="1">
              <a:defRPr/>
            </a:pPr>
            <a:r>
              <a:rPr lang="en-US" sz="2400" dirty="0"/>
              <a:t>Helps protect and </a:t>
            </a:r>
            <a:r>
              <a:rPr lang="en-US" sz="2400" dirty="0" err="1"/>
              <a:t>replentish</a:t>
            </a:r>
            <a:r>
              <a:rPr lang="en-US" sz="2400" dirty="0"/>
              <a:t> prenatal essence</a:t>
            </a:r>
          </a:p>
        </p:txBody>
      </p:sp>
      <p:pic>
        <p:nvPicPr>
          <p:cNvPr id="18436" name="Picture 8" descr="sple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7465" y="2331837"/>
            <a:ext cx="4778061" cy="331684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67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Jing Candle</a:t>
            </a:r>
          </a:p>
        </p:txBody>
      </p:sp>
      <p:sp>
        <p:nvSpPr>
          <p:cNvPr id="5007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73101" y="1774031"/>
            <a:ext cx="53848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Candle </a:t>
            </a:r>
            <a:r>
              <a:rPr lang="en-US" sz="2800" dirty="0" err="1"/>
              <a:t>bruning</a:t>
            </a:r>
            <a:r>
              <a:rPr lang="en-US" sz="2800" dirty="0"/>
              <a:t> at both ends</a:t>
            </a:r>
          </a:p>
          <a:p>
            <a:pPr lvl="1" eaLnBrk="1" hangingPunct="1">
              <a:defRPr/>
            </a:pPr>
            <a:r>
              <a:rPr lang="en-US" sz="2400" dirty="0"/>
              <a:t>Original Kidney Jing</a:t>
            </a:r>
          </a:p>
          <a:p>
            <a:pPr lvl="1" eaLnBrk="1" hangingPunct="1">
              <a:defRPr/>
            </a:pPr>
            <a:r>
              <a:rPr lang="en-US" sz="2400" dirty="0"/>
              <a:t>Acquire Spleen Jing</a:t>
            </a:r>
          </a:p>
          <a:p>
            <a:pPr lvl="4" eaLnBrk="1" hangingPunct="1">
              <a:defRPr/>
            </a:pPr>
            <a:endParaRPr lang="en-US" sz="1800" dirty="0"/>
          </a:p>
          <a:p>
            <a:pPr eaLnBrk="1" hangingPunct="1">
              <a:defRPr/>
            </a:pPr>
            <a:r>
              <a:rPr lang="en-US" sz="2800" dirty="0"/>
              <a:t>Candles are different sizes based upon Kidney Jing</a:t>
            </a:r>
          </a:p>
          <a:p>
            <a:pPr lvl="1" eaLnBrk="1" hangingPunct="1">
              <a:defRPr/>
            </a:pPr>
            <a:r>
              <a:rPr lang="en-US" sz="2400" dirty="0"/>
              <a:t>Replenished slowly by spleen</a:t>
            </a:r>
          </a:p>
        </p:txBody>
      </p:sp>
      <p:grpSp>
        <p:nvGrpSpPr>
          <p:cNvPr id="19460" name="Group 16"/>
          <p:cNvGrpSpPr>
            <a:grpSpLocks/>
          </p:cNvGrpSpPr>
          <p:nvPr/>
        </p:nvGrpSpPr>
        <p:grpSpPr bwMode="auto">
          <a:xfrm>
            <a:off x="6324600" y="2057400"/>
            <a:ext cx="3581400" cy="3441700"/>
            <a:chOff x="3168" y="1480"/>
            <a:chExt cx="2256" cy="2168"/>
          </a:xfrm>
        </p:grpSpPr>
        <p:pic>
          <p:nvPicPr>
            <p:cNvPr id="19461" name="Picture 8" descr="cand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1" y="1480"/>
              <a:ext cx="73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Picture 9" descr="candle-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216"/>
              <a:ext cx="180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0746" name="Text Box 10"/>
            <p:cNvSpPr txBox="1">
              <a:spLocks noChangeArrowheads="1"/>
            </p:cNvSpPr>
            <p:nvPr/>
          </p:nvSpPr>
          <p:spPr bwMode="auto">
            <a:xfrm>
              <a:off x="3168" y="2496"/>
              <a:ext cx="5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JING</a:t>
              </a:r>
            </a:p>
          </p:txBody>
        </p:sp>
        <p:sp>
          <p:nvSpPr>
            <p:cNvPr id="500747" name="Text Box 11"/>
            <p:cNvSpPr txBox="1">
              <a:spLocks noChangeArrowheads="1"/>
            </p:cNvSpPr>
            <p:nvPr/>
          </p:nvSpPr>
          <p:spPr bwMode="auto">
            <a:xfrm>
              <a:off x="4512" y="2496"/>
              <a:ext cx="9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Gu Qi</a:t>
              </a:r>
            </a:p>
          </p:txBody>
        </p:sp>
        <p:sp>
          <p:nvSpPr>
            <p:cNvPr id="19465" name="Line 12"/>
            <p:cNvSpPr>
              <a:spLocks noChangeShapeType="1"/>
            </p:cNvSpPr>
            <p:nvPr/>
          </p:nvSpPr>
          <p:spPr bwMode="auto">
            <a:xfrm>
              <a:off x="3408" y="2784"/>
              <a:ext cx="480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6" name="Line 13"/>
            <p:cNvSpPr>
              <a:spLocks noChangeShapeType="1"/>
            </p:cNvSpPr>
            <p:nvPr/>
          </p:nvSpPr>
          <p:spPr bwMode="auto">
            <a:xfrm flipV="1">
              <a:off x="3408" y="1968"/>
              <a:ext cx="624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7" name="Line 14"/>
            <p:cNvSpPr>
              <a:spLocks noChangeShapeType="1"/>
            </p:cNvSpPr>
            <p:nvPr/>
          </p:nvSpPr>
          <p:spPr bwMode="auto">
            <a:xfrm flipH="1" flipV="1">
              <a:off x="4464" y="2016"/>
              <a:ext cx="288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8" name="Line 15"/>
            <p:cNvSpPr>
              <a:spLocks noChangeShapeType="1"/>
            </p:cNvSpPr>
            <p:nvPr/>
          </p:nvSpPr>
          <p:spPr bwMode="auto">
            <a:xfrm>
              <a:off x="4752" y="273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489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Telomeres</a:t>
            </a:r>
          </a:p>
        </p:txBody>
      </p:sp>
      <p:sp>
        <p:nvSpPr>
          <p:cNvPr id="4341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08337" y="1417639"/>
            <a:ext cx="7569917" cy="4931646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Highly repetitive region </a:t>
            </a:r>
            <a:r>
              <a:rPr lang="en-US" sz="2400" dirty="0" err="1"/>
              <a:t>of</a:t>
            </a:r>
            <a:r>
              <a:rPr lang="en-US" sz="2400" dirty="0" err="1">
                <a:hlinkClick r:id="rId3" tooltip="DNA"/>
              </a:rPr>
              <a:t>DNA</a:t>
            </a:r>
            <a:r>
              <a:rPr lang="en-US" sz="2400" dirty="0"/>
              <a:t> at the end of a </a:t>
            </a:r>
            <a:r>
              <a:rPr lang="en-US" sz="2400" dirty="0">
                <a:hlinkClick r:id="rId4" tooltip="Chromosome"/>
              </a:rPr>
              <a:t>chromosome</a:t>
            </a:r>
            <a:endParaRPr lang="en-US" sz="2400" dirty="0"/>
          </a:p>
          <a:p>
            <a:pPr lvl="4" eaLnBrk="1" hangingPunct="1">
              <a:lnSpc>
                <a:spcPct val="80000"/>
              </a:lnSpc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hlinkClick r:id="rId5" tooltip="DNA polymerase"/>
              </a:rPr>
              <a:t>DNA polymerase</a:t>
            </a:r>
            <a:r>
              <a:rPr lang="en-US" sz="2400" dirty="0"/>
              <a:t> complex is incapable of replicating all the way to the end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 err="1"/>
              <a:t>Pretects</a:t>
            </a:r>
            <a:r>
              <a:rPr lang="en-US" sz="2000" dirty="0"/>
              <a:t> from loss of vital </a:t>
            </a:r>
            <a:r>
              <a:rPr lang="en-US" sz="2000" dirty="0">
                <a:hlinkClick r:id="rId6" tooltip="Genetic information"/>
              </a:rPr>
              <a:t>genetic information</a:t>
            </a:r>
            <a:r>
              <a:rPr lang="en-US" sz="2000" dirty="0"/>
              <a:t>, which is needed for </a:t>
            </a:r>
            <a:r>
              <a:rPr lang="en-US" sz="2000" dirty="0">
                <a:hlinkClick r:id="rId7" tooltip="Cell (biology)"/>
              </a:rPr>
              <a:t>cell</a:t>
            </a:r>
            <a:r>
              <a:rPr lang="en-US" sz="2000" dirty="0"/>
              <a:t>'s activities</a:t>
            </a:r>
          </a:p>
          <a:p>
            <a:pPr lvl="4" eaLnBrk="1" hangingPunct="1">
              <a:lnSpc>
                <a:spcPct val="80000"/>
              </a:lnSpc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Every time a cell with linear chromosomes divides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Lose a small piece of one of its strands of DNA.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This process has been referred to by </a:t>
            </a:r>
            <a:r>
              <a:rPr lang="en-US" sz="2000" dirty="0">
                <a:hlinkClick r:id="rId8" tooltip="James D. Watson"/>
              </a:rPr>
              <a:t>James Watson</a:t>
            </a:r>
            <a:r>
              <a:rPr lang="en-US" sz="2000" dirty="0"/>
              <a:t> and Alexei </a:t>
            </a:r>
            <a:r>
              <a:rPr lang="en-US" sz="2000" dirty="0" err="1"/>
              <a:t>Olovnikov</a:t>
            </a:r>
            <a:r>
              <a:rPr lang="en-US" sz="2000" dirty="0"/>
              <a:t> as the "end replication problem" (1971)</a:t>
            </a:r>
          </a:p>
          <a:p>
            <a:pPr lvl="4" eaLnBrk="1" hangingPunct="1">
              <a:lnSpc>
                <a:spcPct val="80000"/>
              </a:lnSpc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Have a function in the </a:t>
            </a:r>
            <a:r>
              <a:rPr lang="en-US" sz="2400" dirty="0">
                <a:hlinkClick r:id="rId9" tooltip="Ageing"/>
              </a:rPr>
              <a:t>ageing process</a:t>
            </a:r>
            <a:r>
              <a:rPr lang="en-US" sz="1800" dirty="0"/>
              <a:t>. </a:t>
            </a:r>
          </a:p>
        </p:txBody>
      </p:sp>
      <p:pic>
        <p:nvPicPr>
          <p:cNvPr id="20484" name="Picture 7" descr="p018_telomer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8254" y="1921669"/>
            <a:ext cx="3175000" cy="3746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75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What does this mean?</a:t>
            </a:r>
          </a:p>
        </p:txBody>
      </p:sp>
      <p:sp>
        <p:nvSpPr>
          <p:cNvPr id="4495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991673" y="1417639"/>
            <a:ext cx="4950854" cy="508511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/>
              <a:t>Clones are inherently deficient</a:t>
            </a:r>
          </a:p>
          <a:p>
            <a:pPr lvl="4" eaLnBrk="1" hangingPunct="1">
              <a:lnSpc>
                <a:spcPct val="90000"/>
              </a:lnSpc>
              <a:defRPr/>
            </a:pPr>
            <a:endParaRPr lang="en-US" sz="180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/>
              <a:t>Adult stem cells are less robust</a:t>
            </a:r>
          </a:p>
          <a:p>
            <a:pPr lvl="4" eaLnBrk="1" hangingPunct="1">
              <a:lnSpc>
                <a:spcPct val="90000"/>
              </a:lnSpc>
              <a:defRPr/>
            </a:pPr>
            <a:endParaRPr lang="en-US" sz="180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/>
              <a:t>Artificial increase in telemeres leads to cancer</a:t>
            </a:r>
          </a:p>
          <a:p>
            <a:pPr lvl="4" eaLnBrk="1" hangingPunct="1">
              <a:lnSpc>
                <a:spcPct val="90000"/>
              </a:lnSpc>
              <a:defRPr/>
            </a:pPr>
            <a:endParaRPr lang="en-US" sz="180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/>
              <a:t>When the telemeres are gone, life ends</a:t>
            </a:r>
          </a:p>
        </p:txBody>
      </p:sp>
      <p:pic>
        <p:nvPicPr>
          <p:cNvPr id="21508" name="Picture 8" descr="telomeres-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8833" y="2007081"/>
            <a:ext cx="4468969" cy="36330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81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Life is Balance</a:t>
            </a:r>
          </a:p>
        </p:txBody>
      </p:sp>
      <p:sp>
        <p:nvSpPr>
          <p:cNvPr id="41882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15155" y="1854559"/>
            <a:ext cx="5504645" cy="427160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/>
              <a:t>Hope you get the best Jing</a:t>
            </a:r>
          </a:p>
          <a:p>
            <a:pPr lvl="4" eaLnBrk="1" hangingPunct="1">
              <a:defRPr/>
            </a:pPr>
            <a:endParaRPr lang="en-US" sz="1800" dirty="0"/>
          </a:p>
          <a:p>
            <a:pPr eaLnBrk="1" hangingPunct="1">
              <a:defRPr/>
            </a:pPr>
            <a:r>
              <a:rPr lang="en-US" sz="2800" dirty="0"/>
              <a:t>Protect it with diet</a:t>
            </a:r>
          </a:p>
          <a:p>
            <a:pPr lvl="4" eaLnBrk="1" hangingPunct="1">
              <a:defRPr/>
            </a:pPr>
            <a:endParaRPr lang="en-US" sz="1800" dirty="0"/>
          </a:p>
          <a:p>
            <a:pPr eaLnBrk="1" hangingPunct="1">
              <a:defRPr/>
            </a:pPr>
            <a:r>
              <a:rPr lang="en-US" sz="2800" dirty="0"/>
              <a:t>Live well and enjoy what you are given</a:t>
            </a:r>
          </a:p>
          <a:p>
            <a:pPr lvl="4" eaLnBrk="1" hangingPunct="1">
              <a:defRPr/>
            </a:pPr>
            <a:endParaRPr lang="en-US" sz="1800" dirty="0"/>
          </a:p>
          <a:p>
            <a:pPr eaLnBrk="1" hangingPunct="1">
              <a:defRPr/>
            </a:pPr>
            <a:r>
              <a:rPr lang="en-US" sz="2800" dirty="0"/>
              <a:t>Make lemonade</a:t>
            </a:r>
          </a:p>
        </p:txBody>
      </p:sp>
      <p:pic>
        <p:nvPicPr>
          <p:cNvPr id="22532" name="Picture 7" descr="jing pathway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6255" y="1645276"/>
            <a:ext cx="5100032" cy="47111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52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600</TotalTime>
  <Words>2111</Words>
  <Application>Microsoft Office PowerPoint</Application>
  <PresentationFormat>Widescreen</PresentationFormat>
  <Paragraphs>438</Paragraphs>
  <Slides>41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Browallia New</vt:lpstr>
      <vt:lpstr>Calibri</vt:lpstr>
      <vt:lpstr>Century Gothic</vt:lpstr>
      <vt:lpstr>Comic Sans MS</vt:lpstr>
      <vt:lpstr>Engravers MT</vt:lpstr>
      <vt:lpstr>Times New Roman</vt:lpstr>
      <vt:lpstr>Wingdings</vt:lpstr>
      <vt:lpstr>Wingdings 3</vt:lpstr>
      <vt:lpstr>Ion</vt:lpstr>
      <vt:lpstr>A Short History of Medicine</vt:lpstr>
      <vt:lpstr>TCVM Pediatric Food Therapy</vt:lpstr>
      <vt:lpstr>PowerPoint Presentation</vt:lpstr>
      <vt:lpstr>Kidney Essence Impowers</vt:lpstr>
      <vt:lpstr>Spleen for Postnatal Essence</vt:lpstr>
      <vt:lpstr>The Jing Candle</vt:lpstr>
      <vt:lpstr>Telomeres</vt:lpstr>
      <vt:lpstr>What does this mean?</vt:lpstr>
      <vt:lpstr>Life is Balance</vt:lpstr>
      <vt:lpstr>Yuan Qi</vt:lpstr>
      <vt:lpstr>Energy of Life</vt:lpstr>
      <vt:lpstr>JING PATHOLOGY</vt:lpstr>
      <vt:lpstr>Jing Pathology</vt:lpstr>
      <vt:lpstr>Pathology of Kidney</vt:lpstr>
      <vt:lpstr>CAM Use in Kids</vt:lpstr>
      <vt:lpstr>Pediatric Epidemiology</vt:lpstr>
      <vt:lpstr>Children with other conditions</vt:lpstr>
      <vt:lpstr>Which CAM therapies most commonly used?</vt:lpstr>
      <vt:lpstr>What are pediatricians  most often asked about CAM?</vt:lpstr>
      <vt:lpstr>Only 40% tell docs about CAM</vt:lpstr>
      <vt:lpstr>Pediatric AP</vt:lpstr>
      <vt:lpstr>Pediatric Colic</vt:lpstr>
      <vt:lpstr>Consequences of Jing Deficiency</vt:lpstr>
      <vt:lpstr>Chance</vt:lpstr>
      <vt:lpstr> Kidney Jing Deficiency</vt:lpstr>
      <vt:lpstr>Kidney Jing Deficiency</vt:lpstr>
      <vt:lpstr>Epimedium Powder </vt:lpstr>
      <vt:lpstr>Jocko</vt:lpstr>
      <vt:lpstr>Jocko</vt:lpstr>
      <vt:lpstr>Food Energetics‐ Xing</vt:lpstr>
      <vt:lpstr>Food Energetics‐ Xing</vt:lpstr>
      <vt:lpstr>Food Energetics‐ Xing</vt:lpstr>
      <vt:lpstr>Food Energetics‐ Xing</vt:lpstr>
      <vt:lpstr>Food Energetics‐ Preparation</vt:lpstr>
      <vt:lpstr>Food Energetics</vt:lpstr>
      <vt:lpstr>Requirements for Puppies</vt:lpstr>
      <vt:lpstr>TCVM‐ Kittens</vt:lpstr>
      <vt:lpstr>Supporting Jing</vt:lpstr>
      <vt:lpstr>Herbal Food Therapy</vt:lpstr>
      <vt:lpstr>KID Jing Diet</vt:lpstr>
      <vt:lpstr>Basic Antioxidants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Short History of Medicine</dc:title>
  <dc:creator>Roger Clemmons</dc:creator>
  <cp:lastModifiedBy>Roger Clemmons</cp:lastModifiedBy>
  <cp:revision>14</cp:revision>
  <dcterms:created xsi:type="dcterms:W3CDTF">2015-05-04T01:43:55Z</dcterms:created>
  <dcterms:modified xsi:type="dcterms:W3CDTF">2015-05-20T19:44:15Z</dcterms:modified>
</cp:coreProperties>
</file>