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5" r:id="rId3"/>
    <p:sldId id="282" r:id="rId4"/>
    <p:sldId id="297" r:id="rId5"/>
    <p:sldId id="302" r:id="rId6"/>
    <p:sldId id="298" r:id="rId7"/>
    <p:sldId id="299" r:id="rId8"/>
    <p:sldId id="300" r:id="rId9"/>
    <p:sldId id="301" r:id="rId10"/>
    <p:sldId id="264" r:id="rId11"/>
    <p:sldId id="283" r:id="rId12"/>
    <p:sldId id="284" r:id="rId13"/>
    <p:sldId id="303" r:id="rId14"/>
    <p:sldId id="304" r:id="rId15"/>
    <p:sldId id="285" r:id="rId16"/>
    <p:sldId id="287" r:id="rId17"/>
    <p:sldId id="288" r:id="rId18"/>
    <p:sldId id="286" r:id="rId19"/>
    <p:sldId id="305" r:id="rId20"/>
    <p:sldId id="306" r:id="rId21"/>
    <p:sldId id="289" r:id="rId22"/>
    <p:sldId id="290" r:id="rId23"/>
    <p:sldId id="292" r:id="rId24"/>
    <p:sldId id="307" r:id="rId25"/>
    <p:sldId id="293" r:id="rId26"/>
    <p:sldId id="294" r:id="rId27"/>
    <p:sldId id="291" r:id="rId28"/>
    <p:sldId id="308" r:id="rId29"/>
    <p:sldId id="309" r:id="rId30"/>
    <p:sldId id="310" r:id="rId31"/>
    <p:sldId id="311" r:id="rId32"/>
    <p:sldId id="31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6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629629629629628"/>
          <c:y val="0.22631578947368422"/>
          <c:w val="0.40935672514619881"/>
          <c:h val="0.5526315789473684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5929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969696" mc:Ignorable="a14" a14:legacySpreadsheetColorIndex="55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</a:gsLst>
                <a:lin ang="1890000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C0C0C0" mc:Ignorable="a14" a14:legacySpreadsheetColorIndex="22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</a:gsLst>
                <a:lin ang="1890000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00" mc:Ignorable="a14" a14:legacySpreadsheetColorIndex="34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</a:gsLst>
                <a:lin ang="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00" mc:Ignorable="a14" a14:legacySpreadsheetColorIndex="34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</a:gsLst>
                <a:lin ang="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0000" mc:Ignorable="a14" a14:legacySpreadsheetColorIndex="10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</a:gsLst>
                <a:lin ang="270000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0000" mc:Ignorable="a14" a14:legacySpreadsheetColorIndex="10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</a:gsLst>
                <a:lin ang="270000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</a:gsLst>
                <a:lin ang="1890000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</a:gsLst>
                <a:lin ang="1890000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FF0000" mc:Ignorable="a14" a14:legacySpreadsheetColorIndex="10"/>
                  </a:gs>
                </a:gsLst>
                <a:lin ang="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FF0000" mc:Ignorable="a14" a14:legacySpreadsheetColorIndex="10"/>
                  </a:gs>
                </a:gsLst>
                <a:lin ang="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008000" mc:Ignorable="a14" a14:legacySpreadsheetColorIndex="17"/>
                  </a:gs>
                </a:gsLst>
                <a:lin ang="270000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008000" mc:Ignorable="a14" a14:legacySpreadsheetColorIndex="17"/>
                  </a:gs>
                </a:gsLst>
                <a:lin ang="2700000" scaled="1"/>
              </a:gradFill>
              <a:ln w="1592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LU 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3-5 AM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LI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 5-7 AM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ST 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7-9 AM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SP 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9-11 AM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HT 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11-1 PM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SI 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1-3 PM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BL 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3-5 PM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KID 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5-7 PM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PC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 7-9 PM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TH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 9-11 PM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GB 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11-1AM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1756" b="1" i="0" u="none" strike="noStrike" baseline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defRPr>
                    </a:pPr>
                    <a:r>
                      <a:rPr lang="en-US" sz="1756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LIV</a:t>
                    </a:r>
                    <a:r>
                      <a:rPr lang="en-US" sz="1254" b="1" i="0" u="none" strike="noStrike" baseline="0">
                        <a:solidFill>
                          <a:srgbClr val="000000"/>
                        </a:solidFill>
                        <a:latin typeface="Comic Sans MS"/>
                      </a:rPr>
                      <a:t> 1-3 AM</a:t>
                    </a:r>
                  </a:p>
                </c:rich>
              </c:tx>
              <c:spPr>
                <a:noFill/>
                <a:ln w="318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18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56" b="1" i="0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Sheet2!$A$1:$A$12</c:f>
              <c:strCache>
                <c:ptCount val="12"/>
                <c:pt idx="0">
                  <c:v>LU 3-5 AM</c:v>
                </c:pt>
                <c:pt idx="1">
                  <c:v>LI 5-7 AM</c:v>
                </c:pt>
                <c:pt idx="2">
                  <c:v>ST 7-9 AM</c:v>
                </c:pt>
                <c:pt idx="3">
                  <c:v>SP 9-11 AM</c:v>
                </c:pt>
                <c:pt idx="4">
                  <c:v>HT 11-1 PM</c:v>
                </c:pt>
                <c:pt idx="5">
                  <c:v>SI 1-3 PM</c:v>
                </c:pt>
                <c:pt idx="6">
                  <c:v>BL 3-5 PM</c:v>
                </c:pt>
                <c:pt idx="7">
                  <c:v>KID 5-7 PM</c:v>
                </c:pt>
                <c:pt idx="8">
                  <c:v>PC 7-9 PM</c:v>
                </c:pt>
                <c:pt idx="9">
                  <c:v>TH 9-11 PM</c:v>
                </c:pt>
                <c:pt idx="10">
                  <c:v>GB 11-1AM</c:v>
                </c:pt>
                <c:pt idx="11">
                  <c:v>LIV 1-3 AM</c:v>
                </c:pt>
              </c:strCache>
            </c:strRef>
          </c:cat>
          <c:val>
            <c:numRef>
              <c:f>Sheet2!$C$1:$C$12</c:f>
              <c:numCache>
                <c:formatCode>General</c:formatCode>
                <c:ptCount val="12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3185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51FD-A476-4C88-A19A-25C134993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1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5DFF5-353C-4225-8810-1249696EC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5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F2BB4-CD20-4303-88AC-BEBACED68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17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EF9D-E30D-4C90-B6B5-163B3F271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590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1CB1C-EC27-4D9E-82B1-3BE3270FE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12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37C4-9C72-4787-993E-2A9E17171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14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17C1-5C31-471E-8878-91EDAE90D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02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CD15-849D-43C1-B4B5-B3B99ACCD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8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D003F-B4C5-4119-850D-7E032290C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7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8016-3530-4554-A7C2-75042A507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52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AD46-7910-4AE1-8F90-BF57043FB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27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F6EE-F113-4CC4-A954-F165BA97D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88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5500-D209-4B77-83A6-AF261AAC8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19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64BC-E769-4679-BFB7-1994CD007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20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3B12AEF-E63A-45A5-8ACA-D61EAA2DB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TCVM Heart Food Therapy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mtClean="0"/>
              <a:t>Heart Physiology</a:t>
            </a:r>
          </a:p>
          <a:p>
            <a:pPr marL="609600" indent="-609600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mtClean="0"/>
              <a:t>Heart Pathology</a:t>
            </a:r>
          </a:p>
          <a:p>
            <a:pPr marL="609600" indent="-609600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mtClean="0"/>
              <a:t>Cases (CHF)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TCM 24 Hour Clock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98600" y="1582738"/>
          <a:ext cx="6146800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 rot="-8355739">
            <a:off x="1066800" y="2362200"/>
            <a:ext cx="1958975" cy="1776413"/>
            <a:chOff x="2208" y="1196"/>
            <a:chExt cx="2400" cy="2164"/>
          </a:xfrm>
        </p:grpSpPr>
        <p:sp>
          <p:nvSpPr>
            <p:cNvPr id="13361" name="Oval 3"/>
            <p:cNvSpPr>
              <a:spLocks noChangeArrowheads="1"/>
            </p:cNvSpPr>
            <p:nvPr/>
          </p:nvSpPr>
          <p:spPr bwMode="auto">
            <a:xfrm>
              <a:off x="3600" y="2832"/>
              <a:ext cx="528" cy="528"/>
            </a:xfrm>
            <a:prstGeom prst="ellipse">
              <a:avLst/>
            </a:prstGeom>
            <a:solidFill>
              <a:srgbClr val="FF0066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62" name="Oval 4"/>
            <p:cNvSpPr>
              <a:spLocks noChangeArrowheads="1"/>
            </p:cNvSpPr>
            <p:nvPr/>
          </p:nvSpPr>
          <p:spPr bwMode="auto">
            <a:xfrm>
              <a:off x="2400" y="2784"/>
              <a:ext cx="528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63" name="Oval 5"/>
            <p:cNvSpPr>
              <a:spLocks noChangeArrowheads="1"/>
            </p:cNvSpPr>
            <p:nvPr/>
          </p:nvSpPr>
          <p:spPr bwMode="auto">
            <a:xfrm>
              <a:off x="4080" y="1728"/>
              <a:ext cx="528" cy="528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64" name="Oval 6"/>
            <p:cNvSpPr>
              <a:spLocks noChangeArrowheads="1"/>
            </p:cNvSpPr>
            <p:nvPr/>
          </p:nvSpPr>
          <p:spPr bwMode="auto">
            <a:xfrm>
              <a:off x="2208" y="1776"/>
              <a:ext cx="528" cy="5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65" name="Oval 7"/>
            <p:cNvSpPr>
              <a:spLocks noChangeArrowheads="1"/>
            </p:cNvSpPr>
            <p:nvPr/>
          </p:nvSpPr>
          <p:spPr bwMode="auto">
            <a:xfrm>
              <a:off x="2963" y="1196"/>
              <a:ext cx="528" cy="528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66" name="AutoShape 8"/>
            <p:cNvSpPr>
              <a:spLocks noChangeArrowheads="1"/>
            </p:cNvSpPr>
            <p:nvPr/>
          </p:nvSpPr>
          <p:spPr bwMode="auto">
            <a:xfrm rot="-5668690">
              <a:off x="3168" y="2832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67" name="AutoShape 9"/>
            <p:cNvSpPr>
              <a:spLocks noChangeArrowheads="1"/>
            </p:cNvSpPr>
            <p:nvPr/>
          </p:nvSpPr>
          <p:spPr bwMode="auto">
            <a:xfrm rot="-9378725">
              <a:off x="3984" y="2208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68" name="AutoShape 10"/>
            <p:cNvSpPr>
              <a:spLocks noChangeArrowheads="1"/>
            </p:cNvSpPr>
            <p:nvPr/>
          </p:nvSpPr>
          <p:spPr bwMode="auto">
            <a:xfrm rot="-3508444">
              <a:off x="3264" y="2496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69" name="AutoShape 11"/>
            <p:cNvSpPr>
              <a:spLocks noChangeArrowheads="1"/>
            </p:cNvSpPr>
            <p:nvPr/>
          </p:nvSpPr>
          <p:spPr bwMode="auto">
            <a:xfrm rot="-1258107">
              <a:off x="3504" y="2304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70" name="AutoShape 12"/>
            <p:cNvSpPr>
              <a:spLocks noChangeArrowheads="1"/>
            </p:cNvSpPr>
            <p:nvPr/>
          </p:nvSpPr>
          <p:spPr bwMode="auto">
            <a:xfrm rot="9636964">
              <a:off x="3251" y="1676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33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71" name="AutoShape 13"/>
            <p:cNvSpPr>
              <a:spLocks noChangeArrowheads="1"/>
            </p:cNvSpPr>
            <p:nvPr/>
          </p:nvSpPr>
          <p:spPr bwMode="auto">
            <a:xfrm rot="7712814">
              <a:off x="2736" y="2112"/>
              <a:ext cx="288" cy="576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72" name="AutoShape 14"/>
            <p:cNvSpPr>
              <a:spLocks noChangeArrowheads="1"/>
            </p:cNvSpPr>
            <p:nvPr/>
          </p:nvSpPr>
          <p:spPr bwMode="auto">
            <a:xfrm rot="-235114">
              <a:off x="2543" y="2113"/>
              <a:ext cx="193" cy="191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73" name="AutoShape 15"/>
            <p:cNvSpPr>
              <a:spLocks noChangeArrowheads="1"/>
            </p:cNvSpPr>
            <p:nvPr/>
          </p:nvSpPr>
          <p:spPr bwMode="auto">
            <a:xfrm rot="2070060">
              <a:off x="3216" y="1632"/>
              <a:ext cx="193" cy="144"/>
            </a:xfrm>
            <a:prstGeom prst="diamond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74" name="AutoShape 16"/>
            <p:cNvSpPr>
              <a:spLocks noChangeArrowheads="1"/>
            </p:cNvSpPr>
            <p:nvPr/>
          </p:nvSpPr>
          <p:spPr bwMode="auto">
            <a:xfrm rot="-1474335">
              <a:off x="4176" y="2112"/>
              <a:ext cx="145" cy="194"/>
            </a:xfrm>
            <a:prstGeom prst="diamond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75" name="AutoShape 17"/>
            <p:cNvSpPr>
              <a:spLocks noChangeArrowheads="1"/>
            </p:cNvSpPr>
            <p:nvPr/>
          </p:nvSpPr>
          <p:spPr bwMode="auto">
            <a:xfrm rot="-235114">
              <a:off x="3696" y="2784"/>
              <a:ext cx="144" cy="192"/>
            </a:xfrm>
            <a:prstGeom prst="diamond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76" name="AutoShape 18"/>
            <p:cNvSpPr>
              <a:spLocks noChangeArrowheads="1"/>
            </p:cNvSpPr>
            <p:nvPr/>
          </p:nvSpPr>
          <p:spPr bwMode="auto">
            <a:xfrm rot="-235114">
              <a:off x="3601" y="2879"/>
              <a:ext cx="144" cy="143"/>
            </a:xfrm>
            <a:prstGeom prst="diamond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77" name="AutoShape 19"/>
            <p:cNvSpPr>
              <a:spLocks noChangeArrowheads="1"/>
            </p:cNvSpPr>
            <p:nvPr/>
          </p:nvSpPr>
          <p:spPr bwMode="auto">
            <a:xfrm rot="-2496714">
              <a:off x="3552" y="3024"/>
              <a:ext cx="144" cy="143"/>
            </a:xfrm>
            <a:prstGeom prst="diamond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5181600" y="4114800"/>
            <a:ext cx="13525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EXCESS</a:t>
            </a: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7315200" y="1905000"/>
            <a:ext cx="10953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DEFICIENT</a:t>
            </a:r>
          </a:p>
        </p:txBody>
      </p:sp>
      <p:sp>
        <p:nvSpPr>
          <p:cNvPr id="13317" name="WordArt 22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14097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BALANCED</a:t>
            </a:r>
          </a:p>
        </p:txBody>
      </p:sp>
      <p:grpSp>
        <p:nvGrpSpPr>
          <p:cNvPr id="13318" name="Group 23"/>
          <p:cNvGrpSpPr>
            <a:grpSpLocks/>
          </p:cNvGrpSpPr>
          <p:nvPr/>
        </p:nvGrpSpPr>
        <p:grpSpPr bwMode="auto">
          <a:xfrm rot="-8449057">
            <a:off x="3352800" y="4343400"/>
            <a:ext cx="2325688" cy="2033588"/>
            <a:chOff x="1874" y="2128"/>
            <a:chExt cx="2252" cy="1883"/>
          </a:xfrm>
        </p:grpSpPr>
        <p:grpSp>
          <p:nvGrpSpPr>
            <p:cNvPr id="13341" name="Group 24"/>
            <p:cNvGrpSpPr>
              <a:grpSpLocks/>
            </p:cNvGrpSpPr>
            <p:nvPr/>
          </p:nvGrpSpPr>
          <p:grpSpPr bwMode="auto">
            <a:xfrm>
              <a:off x="1968" y="2640"/>
              <a:ext cx="596" cy="432"/>
              <a:chOff x="1944" y="2575"/>
              <a:chExt cx="668" cy="535"/>
            </a:xfrm>
          </p:grpSpPr>
          <p:sp>
            <p:nvSpPr>
              <p:cNvPr id="13358" name="Oval 25"/>
              <p:cNvSpPr>
                <a:spLocks noChangeArrowheads="1"/>
              </p:cNvSpPr>
              <p:nvPr/>
            </p:nvSpPr>
            <p:spPr bwMode="auto">
              <a:xfrm rot="133241">
                <a:off x="1944" y="2575"/>
                <a:ext cx="367" cy="36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59" name="AutoShape 26"/>
              <p:cNvSpPr>
                <a:spLocks noChangeArrowheads="1"/>
              </p:cNvSpPr>
              <p:nvPr/>
            </p:nvSpPr>
            <p:spPr bwMode="auto">
              <a:xfrm rot="7846056">
                <a:off x="2309" y="2808"/>
                <a:ext cx="191" cy="414"/>
              </a:xfrm>
              <a:prstGeom prst="upArrow">
                <a:avLst>
                  <a:gd name="adj1" fmla="val 50000"/>
                  <a:gd name="adj2" fmla="val 5418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60" name="AutoShape 27"/>
              <p:cNvSpPr>
                <a:spLocks noChangeArrowheads="1"/>
              </p:cNvSpPr>
              <p:nvPr/>
            </p:nvSpPr>
            <p:spPr bwMode="auto">
              <a:xfrm rot="-101873">
                <a:off x="2175" y="2811"/>
                <a:ext cx="134" cy="131"/>
              </a:xfrm>
              <a:prstGeom prst="diamond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3342" name="Group 28"/>
            <p:cNvGrpSpPr>
              <a:grpSpLocks/>
            </p:cNvGrpSpPr>
            <p:nvPr/>
          </p:nvGrpSpPr>
          <p:grpSpPr bwMode="auto">
            <a:xfrm rot="4797860">
              <a:off x="2460" y="2315"/>
              <a:ext cx="741" cy="367"/>
              <a:chOff x="2016" y="2976"/>
              <a:chExt cx="741" cy="367"/>
            </a:xfrm>
          </p:grpSpPr>
          <p:sp>
            <p:nvSpPr>
              <p:cNvPr id="13355" name="Oval 29"/>
              <p:cNvSpPr>
                <a:spLocks noChangeArrowheads="1"/>
              </p:cNvSpPr>
              <p:nvPr/>
            </p:nvSpPr>
            <p:spPr bwMode="auto">
              <a:xfrm rot="-4664619">
                <a:off x="2013" y="2979"/>
                <a:ext cx="367" cy="36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56" name="AutoShape 30"/>
              <p:cNvSpPr>
                <a:spLocks noChangeArrowheads="1"/>
              </p:cNvSpPr>
              <p:nvPr/>
            </p:nvSpPr>
            <p:spPr bwMode="auto">
              <a:xfrm rot="4972346">
                <a:off x="2460" y="2919"/>
                <a:ext cx="200" cy="394"/>
              </a:xfrm>
              <a:prstGeom prst="upArrow">
                <a:avLst>
                  <a:gd name="adj1" fmla="val 50000"/>
                  <a:gd name="adj2" fmla="val 49250"/>
                </a:avLst>
              </a:prstGeom>
              <a:solidFill>
                <a:srgbClr val="0033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57" name="AutoShape 31"/>
              <p:cNvSpPr>
                <a:spLocks noChangeArrowheads="1"/>
              </p:cNvSpPr>
              <p:nvPr/>
            </p:nvSpPr>
            <p:spPr bwMode="auto">
              <a:xfrm rot="-2594559">
                <a:off x="2305" y="3088"/>
                <a:ext cx="138" cy="95"/>
              </a:xfrm>
              <a:prstGeom prst="diamond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3343" name="Oval 32"/>
            <p:cNvSpPr>
              <a:spLocks noChangeArrowheads="1"/>
            </p:cNvSpPr>
            <p:nvPr/>
          </p:nvSpPr>
          <p:spPr bwMode="auto">
            <a:xfrm rot="133241">
              <a:off x="3041" y="3460"/>
              <a:ext cx="521" cy="551"/>
            </a:xfrm>
            <a:prstGeom prst="ellipse">
              <a:avLst/>
            </a:prstGeom>
            <a:solidFill>
              <a:srgbClr val="FF0066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44" name="Oval 33"/>
            <p:cNvSpPr>
              <a:spLocks noChangeArrowheads="1"/>
            </p:cNvSpPr>
            <p:nvPr/>
          </p:nvSpPr>
          <p:spPr bwMode="auto">
            <a:xfrm rot="133241">
              <a:off x="1874" y="3467"/>
              <a:ext cx="528" cy="51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45" name="AutoShape 34"/>
            <p:cNvSpPr>
              <a:spLocks noChangeArrowheads="1"/>
            </p:cNvSpPr>
            <p:nvPr/>
          </p:nvSpPr>
          <p:spPr bwMode="auto">
            <a:xfrm rot="-5535449">
              <a:off x="2604" y="3443"/>
              <a:ext cx="299" cy="569"/>
            </a:xfrm>
            <a:prstGeom prst="upArrow">
              <a:avLst>
                <a:gd name="adj1" fmla="val 50000"/>
                <a:gd name="adj2" fmla="val 47575"/>
              </a:avLst>
            </a:prstGeom>
            <a:solidFill>
              <a:srgbClr val="FF00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46" name="AutoShape 35"/>
            <p:cNvSpPr>
              <a:spLocks noChangeArrowheads="1"/>
            </p:cNvSpPr>
            <p:nvPr/>
          </p:nvSpPr>
          <p:spPr bwMode="auto">
            <a:xfrm rot="-3375205">
              <a:off x="2675" y="3039"/>
              <a:ext cx="300" cy="645"/>
            </a:xfrm>
            <a:prstGeom prst="upArrow">
              <a:avLst>
                <a:gd name="adj1" fmla="val 50000"/>
                <a:gd name="adj2" fmla="val 53750"/>
              </a:avLst>
            </a:prstGeom>
            <a:solidFill>
              <a:srgbClr val="FF00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47" name="AutoShape 36"/>
            <p:cNvSpPr>
              <a:spLocks noChangeArrowheads="1"/>
            </p:cNvSpPr>
            <p:nvPr/>
          </p:nvSpPr>
          <p:spPr bwMode="auto">
            <a:xfrm rot="-1124865">
              <a:off x="2954" y="2900"/>
              <a:ext cx="285" cy="600"/>
            </a:xfrm>
            <a:prstGeom prst="upArrow">
              <a:avLst>
                <a:gd name="adj1" fmla="val 50000"/>
                <a:gd name="adj2" fmla="val 52632"/>
              </a:avLst>
            </a:prstGeom>
            <a:solidFill>
              <a:srgbClr val="FF00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13348" name="Group 37"/>
            <p:cNvGrpSpPr>
              <a:grpSpLocks/>
            </p:cNvGrpSpPr>
            <p:nvPr/>
          </p:nvGrpSpPr>
          <p:grpSpPr bwMode="auto">
            <a:xfrm rot="4797860">
              <a:off x="3368" y="2679"/>
              <a:ext cx="851" cy="664"/>
              <a:chOff x="2352" y="1824"/>
              <a:chExt cx="1037" cy="711"/>
            </a:xfrm>
          </p:grpSpPr>
          <p:sp>
            <p:nvSpPr>
              <p:cNvPr id="13352" name="Oval 38"/>
              <p:cNvSpPr>
                <a:spLocks noChangeArrowheads="1"/>
              </p:cNvSpPr>
              <p:nvPr/>
            </p:nvSpPr>
            <p:spPr bwMode="auto">
              <a:xfrm rot="-4664619">
                <a:off x="2366" y="1810"/>
                <a:ext cx="522" cy="549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53" name="AutoShape 39"/>
              <p:cNvSpPr>
                <a:spLocks noChangeArrowheads="1"/>
              </p:cNvSpPr>
              <p:nvPr/>
            </p:nvSpPr>
            <p:spPr bwMode="auto">
              <a:xfrm rot="7556656">
                <a:off x="2946" y="2093"/>
                <a:ext cx="285" cy="600"/>
              </a:xfrm>
              <a:prstGeom prst="upArrow">
                <a:avLst>
                  <a:gd name="adj1" fmla="val 50000"/>
                  <a:gd name="adj2" fmla="val 52632"/>
                </a:avLst>
              </a:prstGeom>
              <a:solidFill>
                <a:srgbClr val="00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54" name="AutoShape 40"/>
              <p:cNvSpPr>
                <a:spLocks noChangeArrowheads="1"/>
              </p:cNvSpPr>
              <p:nvPr/>
            </p:nvSpPr>
            <p:spPr bwMode="auto">
              <a:xfrm rot="-6138954">
                <a:off x="2753" y="2119"/>
                <a:ext cx="144" cy="202"/>
              </a:xfrm>
              <a:prstGeom prst="diamond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3349" name="AutoShape 41"/>
            <p:cNvSpPr>
              <a:spLocks noChangeArrowheads="1"/>
            </p:cNvSpPr>
            <p:nvPr/>
          </p:nvSpPr>
          <p:spPr bwMode="auto">
            <a:xfrm rot="-101873">
              <a:off x="3142" y="3406"/>
              <a:ext cx="142" cy="200"/>
            </a:xfrm>
            <a:prstGeom prst="diamond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50" name="AutoShape 42"/>
            <p:cNvSpPr>
              <a:spLocks noChangeArrowheads="1"/>
            </p:cNvSpPr>
            <p:nvPr/>
          </p:nvSpPr>
          <p:spPr bwMode="auto">
            <a:xfrm rot="-101873">
              <a:off x="3046" y="3499"/>
              <a:ext cx="142" cy="148"/>
            </a:xfrm>
            <a:prstGeom prst="diamond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51" name="AutoShape 43"/>
            <p:cNvSpPr>
              <a:spLocks noChangeArrowheads="1"/>
            </p:cNvSpPr>
            <p:nvPr/>
          </p:nvSpPr>
          <p:spPr bwMode="auto">
            <a:xfrm rot="-2363473">
              <a:off x="2995" y="3646"/>
              <a:ext cx="142" cy="150"/>
            </a:xfrm>
            <a:prstGeom prst="diamond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3319" name="Group 44"/>
          <p:cNvGrpSpPr>
            <a:grpSpLocks/>
          </p:cNvGrpSpPr>
          <p:nvPr/>
        </p:nvGrpSpPr>
        <p:grpSpPr bwMode="auto">
          <a:xfrm rot="-8748105">
            <a:off x="5867400" y="2209800"/>
            <a:ext cx="1600200" cy="1600200"/>
            <a:chOff x="3471" y="384"/>
            <a:chExt cx="1713" cy="1580"/>
          </a:xfrm>
        </p:grpSpPr>
        <p:grpSp>
          <p:nvGrpSpPr>
            <p:cNvPr id="13321" name="Group 45"/>
            <p:cNvGrpSpPr>
              <a:grpSpLocks/>
            </p:cNvGrpSpPr>
            <p:nvPr/>
          </p:nvGrpSpPr>
          <p:grpSpPr bwMode="auto">
            <a:xfrm>
              <a:off x="3471" y="794"/>
              <a:ext cx="784" cy="639"/>
              <a:chOff x="3471" y="794"/>
              <a:chExt cx="784" cy="639"/>
            </a:xfrm>
          </p:grpSpPr>
          <p:sp>
            <p:nvSpPr>
              <p:cNvPr id="13338" name="Oval 46"/>
              <p:cNvSpPr>
                <a:spLocks noChangeArrowheads="1"/>
              </p:cNvSpPr>
              <p:nvPr/>
            </p:nvSpPr>
            <p:spPr bwMode="auto">
              <a:xfrm rot="253239">
                <a:off x="3471" y="794"/>
                <a:ext cx="444" cy="42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39" name="AutoShape 47"/>
              <p:cNvSpPr>
                <a:spLocks noChangeArrowheads="1"/>
              </p:cNvSpPr>
              <p:nvPr/>
            </p:nvSpPr>
            <p:spPr bwMode="auto">
              <a:xfrm rot="7966053">
                <a:off x="3898" y="1076"/>
                <a:ext cx="231" cy="483"/>
              </a:xfrm>
              <a:prstGeom prst="upArrow">
                <a:avLst>
                  <a:gd name="adj1" fmla="val 50000"/>
                  <a:gd name="adj2" fmla="val 52273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40" name="AutoShape 48"/>
              <p:cNvSpPr>
                <a:spLocks noChangeArrowheads="1"/>
              </p:cNvSpPr>
              <p:nvPr/>
            </p:nvSpPr>
            <p:spPr bwMode="auto">
              <a:xfrm rot="18125">
                <a:off x="3742" y="1074"/>
                <a:ext cx="163" cy="153"/>
              </a:xfrm>
              <a:prstGeom prst="diamond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3322" name="Group 49"/>
            <p:cNvGrpSpPr>
              <a:grpSpLocks/>
            </p:cNvGrpSpPr>
            <p:nvPr/>
          </p:nvGrpSpPr>
          <p:grpSpPr bwMode="auto">
            <a:xfrm>
              <a:off x="4128" y="384"/>
              <a:ext cx="518" cy="944"/>
              <a:chOff x="4138" y="378"/>
              <a:chExt cx="454" cy="854"/>
            </a:xfrm>
          </p:grpSpPr>
          <p:sp>
            <p:nvSpPr>
              <p:cNvPr id="13335" name="Oval 50"/>
              <p:cNvSpPr>
                <a:spLocks noChangeArrowheads="1"/>
              </p:cNvSpPr>
              <p:nvPr/>
            </p:nvSpPr>
            <p:spPr bwMode="auto">
              <a:xfrm rot="253239">
                <a:off x="4138" y="378"/>
                <a:ext cx="444" cy="423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36" name="AutoShape 51"/>
              <p:cNvSpPr>
                <a:spLocks noChangeArrowheads="1"/>
              </p:cNvSpPr>
              <p:nvPr/>
            </p:nvSpPr>
            <p:spPr bwMode="auto">
              <a:xfrm rot="9890203">
                <a:off x="4350" y="771"/>
                <a:ext cx="242" cy="461"/>
              </a:xfrm>
              <a:prstGeom prst="upArrow">
                <a:avLst>
                  <a:gd name="adj1" fmla="val 50000"/>
                  <a:gd name="adj2" fmla="val 47624"/>
                </a:avLst>
              </a:prstGeom>
              <a:solidFill>
                <a:srgbClr val="0033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37" name="AutoShape 52"/>
              <p:cNvSpPr>
                <a:spLocks noChangeArrowheads="1"/>
              </p:cNvSpPr>
              <p:nvPr/>
            </p:nvSpPr>
            <p:spPr bwMode="auto">
              <a:xfrm rot="2323299">
                <a:off x="4336" y="732"/>
                <a:ext cx="162" cy="115"/>
              </a:xfrm>
              <a:prstGeom prst="diamond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3323" name="Oval 53"/>
            <p:cNvSpPr>
              <a:spLocks noChangeArrowheads="1"/>
            </p:cNvSpPr>
            <p:nvPr/>
          </p:nvSpPr>
          <p:spPr bwMode="auto">
            <a:xfrm rot="253239">
              <a:off x="4549" y="1652"/>
              <a:ext cx="330" cy="312"/>
            </a:xfrm>
            <a:prstGeom prst="ellipse">
              <a:avLst/>
            </a:prstGeom>
            <a:solidFill>
              <a:srgbClr val="FF0066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24" name="Oval 54"/>
            <p:cNvSpPr>
              <a:spLocks noChangeArrowheads="1"/>
            </p:cNvSpPr>
            <p:nvPr/>
          </p:nvSpPr>
          <p:spPr bwMode="auto">
            <a:xfrm rot="253239">
              <a:off x="3837" y="1682"/>
              <a:ext cx="256" cy="23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25" name="AutoShape 55"/>
            <p:cNvSpPr>
              <a:spLocks noChangeArrowheads="1"/>
            </p:cNvSpPr>
            <p:nvPr/>
          </p:nvSpPr>
          <p:spPr bwMode="auto">
            <a:xfrm rot="-5415451">
              <a:off x="4284" y="1618"/>
              <a:ext cx="170" cy="360"/>
            </a:xfrm>
            <a:prstGeom prst="upArrow">
              <a:avLst>
                <a:gd name="adj1" fmla="val 50000"/>
                <a:gd name="adj2" fmla="val 52941"/>
              </a:avLst>
            </a:prstGeom>
            <a:solidFill>
              <a:srgbClr val="FF00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26" name="AutoShape 56"/>
            <p:cNvSpPr>
              <a:spLocks noChangeArrowheads="1"/>
            </p:cNvSpPr>
            <p:nvPr/>
          </p:nvSpPr>
          <p:spPr bwMode="auto">
            <a:xfrm rot="-3255205">
              <a:off x="4358" y="1424"/>
              <a:ext cx="169" cy="359"/>
            </a:xfrm>
            <a:prstGeom prst="upArrow">
              <a:avLst>
                <a:gd name="adj1" fmla="val 50000"/>
                <a:gd name="adj2" fmla="val 53107"/>
              </a:avLst>
            </a:prstGeom>
            <a:solidFill>
              <a:srgbClr val="FF00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27" name="AutoShape 57"/>
            <p:cNvSpPr>
              <a:spLocks noChangeArrowheads="1"/>
            </p:cNvSpPr>
            <p:nvPr/>
          </p:nvSpPr>
          <p:spPr bwMode="auto">
            <a:xfrm rot="-1004868">
              <a:off x="4520" y="1388"/>
              <a:ext cx="192" cy="280"/>
            </a:xfrm>
            <a:prstGeom prst="upArrow">
              <a:avLst>
                <a:gd name="adj1" fmla="val 50000"/>
                <a:gd name="adj2" fmla="val 36458"/>
              </a:avLst>
            </a:prstGeom>
            <a:solidFill>
              <a:srgbClr val="FF00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13328" name="Group 58"/>
            <p:cNvGrpSpPr>
              <a:grpSpLocks/>
            </p:cNvGrpSpPr>
            <p:nvPr/>
          </p:nvGrpSpPr>
          <p:grpSpPr bwMode="auto">
            <a:xfrm>
              <a:off x="4815" y="1104"/>
              <a:ext cx="369" cy="532"/>
              <a:chOff x="4815" y="1024"/>
              <a:chExt cx="411" cy="612"/>
            </a:xfrm>
          </p:grpSpPr>
          <p:sp>
            <p:nvSpPr>
              <p:cNvPr id="13332" name="Oval 59"/>
              <p:cNvSpPr>
                <a:spLocks noChangeArrowheads="1"/>
              </p:cNvSpPr>
              <p:nvPr/>
            </p:nvSpPr>
            <p:spPr bwMode="auto">
              <a:xfrm rot="253239">
                <a:off x="4896" y="1024"/>
                <a:ext cx="330" cy="312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33" name="AutoShape 60"/>
              <p:cNvSpPr>
                <a:spLocks noChangeArrowheads="1"/>
              </p:cNvSpPr>
              <p:nvPr/>
            </p:nvSpPr>
            <p:spPr bwMode="auto">
              <a:xfrm rot="-9125487">
                <a:off x="4815" y="1296"/>
                <a:ext cx="180" cy="340"/>
              </a:xfrm>
              <a:prstGeom prst="upArrow">
                <a:avLst>
                  <a:gd name="adj1" fmla="val 50000"/>
                  <a:gd name="adj2" fmla="val 47222"/>
                </a:avLst>
              </a:prstGeom>
              <a:solidFill>
                <a:srgbClr val="00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34" name="AutoShape 61"/>
              <p:cNvSpPr>
                <a:spLocks noChangeArrowheads="1"/>
              </p:cNvSpPr>
              <p:nvPr/>
            </p:nvSpPr>
            <p:spPr bwMode="auto">
              <a:xfrm rot="-1221096">
                <a:off x="4946" y="1246"/>
                <a:ext cx="91" cy="115"/>
              </a:xfrm>
              <a:prstGeom prst="diamond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3329" name="AutoShape 62"/>
            <p:cNvSpPr>
              <a:spLocks noChangeArrowheads="1"/>
            </p:cNvSpPr>
            <p:nvPr/>
          </p:nvSpPr>
          <p:spPr bwMode="auto">
            <a:xfrm rot="18125">
              <a:off x="4619" y="1620"/>
              <a:ext cx="90" cy="114"/>
            </a:xfrm>
            <a:prstGeom prst="diamond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30" name="AutoShape 63"/>
            <p:cNvSpPr>
              <a:spLocks noChangeArrowheads="1"/>
            </p:cNvSpPr>
            <p:nvPr/>
          </p:nvSpPr>
          <p:spPr bwMode="auto">
            <a:xfrm rot="18125">
              <a:off x="4556" y="1672"/>
              <a:ext cx="90" cy="84"/>
            </a:xfrm>
            <a:prstGeom prst="diamond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3331" name="AutoShape 64"/>
            <p:cNvSpPr>
              <a:spLocks noChangeArrowheads="1"/>
            </p:cNvSpPr>
            <p:nvPr/>
          </p:nvSpPr>
          <p:spPr bwMode="auto">
            <a:xfrm rot="-2243476">
              <a:off x="4520" y="1755"/>
              <a:ext cx="90" cy="85"/>
            </a:xfrm>
            <a:prstGeom prst="diamond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320" name="WordArt 65"/>
          <p:cNvSpPr>
            <a:spLocks noChangeArrowheads="1" noChangeShapeType="1" noTextEdit="1"/>
          </p:cNvSpPr>
          <p:nvPr/>
        </p:nvSpPr>
        <p:spPr bwMode="auto">
          <a:xfrm>
            <a:off x="3733800" y="609600"/>
            <a:ext cx="11811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Fire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Heart Pathology</a:t>
            </a:r>
          </a:p>
        </p:txBody>
      </p:sp>
      <p:pic>
        <p:nvPicPr>
          <p:cNvPr id="14339" name="Picture 6" descr="hear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38325"/>
            <a:ext cx="8229600" cy="404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 Principle HT Disharmonies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Excess</a:t>
            </a:r>
          </a:p>
          <a:p>
            <a:pPr lvl="4">
              <a:spcBef>
                <a:spcPct val="0"/>
              </a:spcBef>
            </a:pPr>
            <a:endParaRPr lang="en-US" altLang="en-US" b="1" smtClean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Heart Heat</a:t>
            </a:r>
          </a:p>
          <a:p>
            <a:pPr lvl="4">
              <a:spcBef>
                <a:spcPct val="0"/>
              </a:spcBef>
            </a:pPr>
            <a:endParaRPr lang="en-US" altLang="en-US" smtClean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Phlegm Fire/Phlegm Heat disturbing the mind</a:t>
            </a:r>
          </a:p>
          <a:p>
            <a:pPr lvl="4">
              <a:spcBef>
                <a:spcPct val="0"/>
              </a:spcBef>
            </a:pPr>
            <a:endParaRPr lang="en-US" altLang="en-US" smtClean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Phlegm obstruction misting the mind</a:t>
            </a:r>
          </a:p>
          <a:p>
            <a:pPr lvl="4">
              <a:spcBef>
                <a:spcPct val="0"/>
              </a:spcBef>
            </a:pPr>
            <a:endParaRPr lang="en-US" altLang="en-US" smtClean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Heart Blood Stagnation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 Principle HT Disharmonies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Deficiency</a:t>
            </a:r>
          </a:p>
          <a:p>
            <a:pPr lvl="4">
              <a:spcBef>
                <a:spcPct val="0"/>
              </a:spcBef>
            </a:pPr>
            <a:endParaRPr lang="en-US" altLang="en-US" sz="1800" smtClean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z="2800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Heart Qi Deficiency→DCM, CHF</a:t>
            </a:r>
          </a:p>
          <a:p>
            <a:pPr lvl="4">
              <a:spcBef>
                <a:spcPct val="0"/>
              </a:spcBef>
            </a:pPr>
            <a:endParaRPr lang="en-US" altLang="en-US" sz="1800" smtClean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z="2800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Heart Yang Deficiency→Arrhythmia, AV blocks</a:t>
            </a:r>
          </a:p>
          <a:p>
            <a:pPr lvl="4">
              <a:spcBef>
                <a:spcPct val="0"/>
              </a:spcBef>
            </a:pPr>
            <a:endParaRPr lang="en-US" altLang="en-US" sz="1800" smtClean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z="2800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Heart Yin Deficiency→HCM</a:t>
            </a:r>
          </a:p>
          <a:p>
            <a:pPr lvl="4">
              <a:spcBef>
                <a:spcPct val="0"/>
              </a:spcBef>
            </a:pPr>
            <a:endParaRPr lang="en-US" altLang="en-US" sz="1800" smtClean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z="2800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Heart Blood Deficiency→Anemia, Fear, Anxiety</a:t>
            </a:r>
          </a:p>
          <a:p>
            <a:pPr lvl="4">
              <a:spcBef>
                <a:spcPct val="0"/>
              </a:spcBef>
            </a:pPr>
            <a:endParaRPr lang="en-US" altLang="en-US" sz="1800" smtClean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smtClean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*When the heart is challenged, the problem is usually severe, difficult to treat, requires extensive treatments, affects other organs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Congestive Heart Failure</a:t>
            </a:r>
          </a:p>
        </p:txBody>
      </p:sp>
      <p:graphicFrame>
        <p:nvGraphicFramePr>
          <p:cNvPr id="59494" name="Group 102"/>
          <p:cNvGraphicFramePr>
            <a:graphicFrameLocks noGrp="1"/>
          </p:cNvGraphicFramePr>
          <p:nvPr>
            <p:ph sz="half" idx="2"/>
          </p:nvPr>
        </p:nvGraphicFramePr>
        <p:xfrm>
          <a:off x="304800" y="1371600"/>
          <a:ext cx="8534400" cy="5181600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1262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Heart Qi Deficiency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Shortness of breath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Palpitations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Spontaneous sweating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Listlessness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Pale tongue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Weak, irregular pulse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Heart Qi tonic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9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Heart Yang Deficiency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Shortness of breath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Palpitations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Spontaneous sweating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Listlessness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Lassitude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Fatigue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Lethargy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Loose Stool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Cool ears &amp; nose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Pale-purple tongue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Weak irregular pulse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Bao Yuan Tan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Kidney Yang Deficiency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Cough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Shortness of Breath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Ascites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Edeam in rear limbs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Warm seeking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Cold back and limbs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Pale-purple tongue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Deep, weak pulses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Zhen Wu Tang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Buster Brown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History</a:t>
            </a:r>
          </a:p>
          <a:p>
            <a:pPr lvl="1" eaLnBrk="1" hangingPunct="1">
              <a:defRPr/>
            </a:pPr>
            <a:r>
              <a:rPr lang="en-US" altLang="en-US" sz="2400" smtClean="0"/>
              <a:t>Not doing well</a:t>
            </a:r>
          </a:p>
          <a:p>
            <a:pPr lvl="1" eaLnBrk="1" hangingPunct="1">
              <a:defRPr/>
            </a:pPr>
            <a:r>
              <a:rPr lang="en-US" altLang="en-US" sz="2400" smtClean="0"/>
              <a:t>Exercise intolerance</a:t>
            </a:r>
          </a:p>
          <a:p>
            <a:pPr lvl="1" eaLnBrk="1" hangingPunct="1">
              <a:defRPr/>
            </a:pPr>
            <a:r>
              <a:rPr lang="en-US" altLang="en-US" sz="2400" smtClean="0"/>
              <a:t>Restlessness</a:t>
            </a:r>
          </a:p>
          <a:p>
            <a:pPr lvl="4" eaLnBrk="1" hangingPunct="1">
              <a:defRPr/>
            </a:pPr>
            <a:endParaRPr lang="en-US" altLang="en-US" sz="1800" smtClean="0"/>
          </a:p>
          <a:p>
            <a:pPr eaLnBrk="1" hangingPunct="1">
              <a:defRPr/>
            </a:pPr>
            <a:r>
              <a:rPr lang="en-US" altLang="en-US" sz="2800" smtClean="0"/>
              <a:t>TCVM Exam</a:t>
            </a:r>
          </a:p>
          <a:p>
            <a:pPr lvl="1" eaLnBrk="1" hangingPunct="1">
              <a:defRPr/>
            </a:pPr>
            <a:r>
              <a:rPr lang="en-US" altLang="en-US" sz="2400" smtClean="0"/>
              <a:t>Pulses weak and irregular</a:t>
            </a:r>
          </a:p>
          <a:p>
            <a:pPr lvl="1" eaLnBrk="1" hangingPunct="1">
              <a:defRPr/>
            </a:pPr>
            <a:r>
              <a:rPr lang="en-US" altLang="en-US" sz="2400" smtClean="0"/>
              <a:t>Pale, wet tongue</a:t>
            </a:r>
          </a:p>
          <a:p>
            <a:pPr lvl="1" eaLnBrk="1" hangingPunct="1">
              <a:defRPr/>
            </a:pPr>
            <a:r>
              <a:rPr lang="en-US" altLang="en-US" sz="2400" smtClean="0"/>
              <a:t>Sensitivity BL15</a:t>
            </a:r>
          </a:p>
        </p:txBody>
      </p:sp>
      <p:pic>
        <p:nvPicPr>
          <p:cNvPr id="18436" name="Picture 7" descr="SANY019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105400" y="57150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DX: Heart Qi Deficiency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Buster Brown Treatment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AP:</a:t>
            </a:r>
          </a:p>
          <a:p>
            <a:pPr lvl="1" eaLnBrk="1" hangingPunct="1">
              <a:defRPr/>
            </a:pPr>
            <a:r>
              <a:rPr lang="en-US" altLang="en-US" smtClean="0"/>
              <a:t>DN</a:t>
            </a:r>
          </a:p>
          <a:p>
            <a:pPr lvl="2" eaLnBrk="1" hangingPunct="1">
              <a:defRPr/>
            </a:pPr>
            <a:r>
              <a:rPr lang="en-US" altLang="en-US" smtClean="0"/>
              <a:t>BL15, CV17, ST36, HT7, PC6</a:t>
            </a:r>
          </a:p>
          <a:p>
            <a:pPr lvl="1" eaLnBrk="1" hangingPunct="1">
              <a:defRPr/>
            </a:pPr>
            <a:r>
              <a:rPr lang="en-US" altLang="en-US" smtClean="0"/>
              <a:t>Aqua</a:t>
            </a:r>
          </a:p>
          <a:p>
            <a:pPr lvl="2" eaLnBrk="1" hangingPunct="1">
              <a:defRPr/>
            </a:pPr>
            <a:r>
              <a:rPr lang="en-US" altLang="en-US" smtClean="0"/>
              <a:t>BL15, HT7</a:t>
            </a:r>
          </a:p>
          <a:p>
            <a:pPr lvl="2"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Herbal</a:t>
            </a:r>
          </a:p>
          <a:p>
            <a:pPr lvl="1" eaLnBrk="1" hangingPunct="1">
              <a:defRPr/>
            </a:pPr>
            <a:r>
              <a:rPr lang="en-US" altLang="en-US" smtClean="0"/>
              <a:t>Heart Qi Tonic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Heart Qi Tonic</a:t>
            </a:r>
          </a:p>
        </p:txBody>
      </p:sp>
      <p:graphicFrame>
        <p:nvGraphicFramePr>
          <p:cNvPr id="62643" name="Group 179"/>
          <p:cNvGraphicFramePr>
            <a:graphicFrameLocks noGrp="1"/>
          </p:cNvGraphicFramePr>
          <p:nvPr>
            <p:ph/>
          </p:nvPr>
        </p:nvGraphicFramePr>
        <p:xfrm>
          <a:off x="685800" y="1295400"/>
          <a:ext cx="8229600" cy="5441950"/>
        </p:xfrm>
        <a:graphic>
          <a:graphicData uri="http://schemas.openxmlformats.org/drawingml/2006/table">
            <a:tbl>
              <a:tblPr/>
              <a:tblGrid>
                <a:gridCol w="2206625"/>
                <a:gridCol w="1984375"/>
                <a:gridCol w="4038600"/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Condonopsis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Dang Shen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Tonify Qi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Astragalus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Huang Qi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Tonify Qi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Licorice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Can Cao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Tonify Qi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Poria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Fu Ling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Drain Damp &amp; Strengthen Spleen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Ligusticum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Chuan Xiong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Move Blood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Angelica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Dang Gui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Nourish Blood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Biota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Bai Zi Ren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Tonify Heart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Polygala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Yuan Zi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Tonify Heart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Schisandra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Wu Wei Zi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Astringe &amp; Consolidate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Cinnamon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Rou Gui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Warm Yang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Heart Qi Deficiency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Heart Qi Tonic Herbs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Condonopsis (Dan Shen)- Qi Tonic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Astragalus (Huang Qi)-Qi Tonic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Licorice (Gan Cao)- Harmonizing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Poria (Fu Ling)- Drain Damp</a:t>
            </a:r>
          </a:p>
          <a:p>
            <a:pPr lvl="4">
              <a:spcBef>
                <a:spcPct val="0"/>
              </a:spcBef>
            </a:pPr>
            <a:endParaRPr lang="en-US" altLang="en-US" sz="100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Diet: Add raw herbs to home cooked diet…or</a:t>
            </a:r>
          </a:p>
          <a:p>
            <a:pPr lvl="4">
              <a:spcBef>
                <a:spcPct val="0"/>
              </a:spcBef>
            </a:pPr>
            <a:endParaRPr lang="en-US" altLang="en-US" sz="1000" smtClean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Qi Tonic: Beef, tripe, chicken, liver, goose, ham, garbanzo bean, soybean, shiitake, corn, oats, rye, carrot, pumpkin, fennel</a:t>
            </a:r>
          </a:p>
          <a:p>
            <a:pPr lvl="4">
              <a:spcBef>
                <a:spcPct val="0"/>
              </a:spcBef>
            </a:pPr>
            <a:endParaRPr lang="en-US" altLang="en-US" sz="1600" smtClean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Drain Damp: Quail, barley, coix, basil, fresh ginger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0000"/>
                </a:solidFill>
              </a:rPr>
              <a:t>Fire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Sound</a:t>
            </a:r>
          </a:p>
          <a:p>
            <a:pPr lvl="1" eaLnBrk="1" hangingPunct="1">
              <a:defRPr/>
            </a:pPr>
            <a:r>
              <a:rPr lang="en-US" altLang="en-US" sz="2400" smtClean="0"/>
              <a:t>laugh</a:t>
            </a:r>
          </a:p>
          <a:p>
            <a:pPr eaLnBrk="1" hangingPunct="1">
              <a:defRPr/>
            </a:pPr>
            <a:r>
              <a:rPr lang="en-US" altLang="en-US" sz="2800" smtClean="0"/>
              <a:t>Emotion</a:t>
            </a:r>
          </a:p>
          <a:p>
            <a:pPr lvl="1" eaLnBrk="1" hangingPunct="1">
              <a:defRPr/>
            </a:pPr>
            <a:r>
              <a:rPr lang="en-US" altLang="en-US" sz="2400" smtClean="0"/>
              <a:t>joy</a:t>
            </a:r>
          </a:p>
          <a:p>
            <a:pPr eaLnBrk="1" hangingPunct="1">
              <a:defRPr/>
            </a:pPr>
            <a:r>
              <a:rPr lang="en-US" altLang="en-US" sz="2800" smtClean="0"/>
              <a:t>Climate</a:t>
            </a:r>
          </a:p>
          <a:p>
            <a:pPr lvl="1" eaLnBrk="1" hangingPunct="1">
              <a:defRPr/>
            </a:pPr>
            <a:r>
              <a:rPr lang="en-US" altLang="en-US" sz="2400" smtClean="0"/>
              <a:t>heat</a:t>
            </a:r>
          </a:p>
          <a:p>
            <a:pPr eaLnBrk="1" hangingPunct="1">
              <a:defRPr/>
            </a:pPr>
            <a:r>
              <a:rPr lang="en-US" altLang="en-US" sz="2800" smtClean="0"/>
              <a:t>Season</a:t>
            </a:r>
          </a:p>
          <a:p>
            <a:pPr lvl="1" eaLnBrk="1" hangingPunct="1">
              <a:defRPr/>
            </a:pPr>
            <a:r>
              <a:rPr lang="en-US" altLang="en-US" sz="2400" smtClean="0"/>
              <a:t>summer</a:t>
            </a:r>
          </a:p>
          <a:p>
            <a:pPr eaLnBrk="1" hangingPunct="1">
              <a:defRPr/>
            </a:pPr>
            <a:endParaRPr lang="en-US" altLang="en-US" sz="2800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Direction</a:t>
            </a:r>
          </a:p>
          <a:p>
            <a:pPr lvl="1" eaLnBrk="1" hangingPunct="1">
              <a:defRPr/>
            </a:pPr>
            <a:r>
              <a:rPr lang="en-US" altLang="en-US" sz="2400" smtClean="0"/>
              <a:t>south</a:t>
            </a:r>
          </a:p>
          <a:p>
            <a:pPr eaLnBrk="1" hangingPunct="1">
              <a:defRPr/>
            </a:pPr>
            <a:r>
              <a:rPr lang="en-US" altLang="en-US" sz="2800" smtClean="0"/>
              <a:t>Opening</a:t>
            </a:r>
          </a:p>
          <a:p>
            <a:pPr lvl="1" eaLnBrk="1" hangingPunct="1">
              <a:defRPr/>
            </a:pPr>
            <a:r>
              <a:rPr lang="en-US" altLang="en-US" sz="2400" smtClean="0"/>
              <a:t>tongue</a:t>
            </a:r>
          </a:p>
          <a:p>
            <a:pPr eaLnBrk="1" hangingPunct="1">
              <a:defRPr/>
            </a:pPr>
            <a:r>
              <a:rPr lang="en-US" altLang="en-US" sz="2800" smtClean="0"/>
              <a:t>Body Part</a:t>
            </a:r>
          </a:p>
          <a:p>
            <a:pPr lvl="1" eaLnBrk="1" hangingPunct="1">
              <a:defRPr/>
            </a:pPr>
            <a:r>
              <a:rPr lang="en-US" altLang="en-US" sz="2400" smtClean="0"/>
              <a:t>tongue</a:t>
            </a:r>
          </a:p>
          <a:p>
            <a:pPr eaLnBrk="1" hangingPunct="1">
              <a:defRPr/>
            </a:pPr>
            <a:r>
              <a:rPr lang="en-US" altLang="en-US" sz="2800" smtClean="0"/>
              <a:t>Zang/Fu</a:t>
            </a:r>
          </a:p>
          <a:p>
            <a:pPr lvl="1" eaLnBrk="1" hangingPunct="1">
              <a:defRPr/>
            </a:pPr>
            <a:r>
              <a:rPr lang="en-US" altLang="en-US" sz="2400" smtClean="0"/>
              <a:t>HT/SI - PC/TH</a:t>
            </a:r>
          </a:p>
          <a:p>
            <a:pPr eaLnBrk="1" hangingPunct="1">
              <a:defRPr/>
            </a:pPr>
            <a:endParaRPr lang="en-US" altLang="en-US" sz="2800" smtClean="0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781800" y="228600"/>
          <a:ext cx="16335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3" imgW="2076279" imgH="1704964" progId="MS_ClipArt_Gallery.2">
                  <p:embed/>
                </p:oleObj>
              </mc:Choice>
              <mc:Fallback>
                <p:oleObj name="Clip" r:id="rId3" imgW="2076279" imgH="1704964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8600"/>
                        <a:ext cx="16335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Heart Qi Deficiency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Wu Pi Yin</a:t>
            </a:r>
          </a:p>
          <a:p>
            <a:pPr marL="400050" lvl="1" indent="0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Areca (Da Fu Pi)- Drains damp, promotes urination</a:t>
            </a:r>
          </a:p>
          <a:p>
            <a:pPr marL="400050" lvl="1" indent="0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Citrus (Chen Pi)- Moves Qi</a:t>
            </a:r>
          </a:p>
          <a:p>
            <a:pPr marL="400050" lvl="1" indent="0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Ginger (Gan Jiang Pi)- Qi Tonic, regulates water</a:t>
            </a:r>
          </a:p>
          <a:p>
            <a:pPr marL="400050" lvl="1" indent="0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Poria (Fu Ling)- Promotes urination</a:t>
            </a:r>
          </a:p>
          <a:p>
            <a:pPr marL="1714500" lvl="4" indent="0">
              <a:spcBef>
                <a:spcPct val="0"/>
              </a:spcBef>
            </a:pPr>
            <a:endParaRPr lang="en-US" altLang="en-US" sz="1000" smtClean="0"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Diet:</a:t>
            </a:r>
          </a:p>
          <a:p>
            <a:pPr marL="1714500" lvl="4" indent="0">
              <a:spcBef>
                <a:spcPct val="0"/>
              </a:spcBef>
            </a:pPr>
            <a:endParaRPr lang="en-US" altLang="en-US" sz="1000" smtClean="0">
              <a:cs typeface="Arial" panose="020B0604020202020204" pitchFamily="34" charset="0"/>
            </a:endParaRPr>
          </a:p>
          <a:p>
            <a:pPr marL="400050" lvl="1" indent="0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Drain damp: : anchovy, sardine, quail, barley, coix, basil, fresh ginger, horseradish, aloe, celery</a:t>
            </a:r>
          </a:p>
          <a:p>
            <a:pPr marL="1714500" lvl="4" indent="0">
              <a:spcBef>
                <a:spcPct val="0"/>
              </a:spcBef>
            </a:pPr>
            <a:endParaRPr lang="en-US" altLang="en-US" sz="2400" smtClean="0">
              <a:cs typeface="Arial" panose="020B0604020202020204" pitchFamily="34" charset="0"/>
            </a:endParaRPr>
          </a:p>
          <a:p>
            <a:pPr marL="400050" lvl="1" indent="0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Calm the mind: exercise, lavender, chamomile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Barnaby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History</a:t>
            </a:r>
          </a:p>
          <a:p>
            <a:pPr lvl="1" eaLnBrk="1" hangingPunct="1">
              <a:defRPr/>
            </a:pPr>
            <a:r>
              <a:rPr lang="en-US" altLang="en-US" sz="2400" smtClean="0"/>
              <a:t>Shortness of breath &amp; decrease exercise tolerance</a:t>
            </a:r>
          </a:p>
          <a:p>
            <a:pPr lvl="1" eaLnBrk="1" hangingPunct="1">
              <a:defRPr/>
            </a:pPr>
            <a:r>
              <a:rPr lang="en-US" altLang="en-US" sz="2400" smtClean="0"/>
              <a:t>Loose stools</a:t>
            </a:r>
          </a:p>
          <a:p>
            <a:pPr lvl="1" eaLnBrk="1" hangingPunct="1">
              <a:defRPr/>
            </a:pPr>
            <a:r>
              <a:rPr lang="en-US" altLang="en-US" sz="2400" smtClean="0"/>
              <a:t>Rear leg weakness</a:t>
            </a:r>
          </a:p>
          <a:p>
            <a:pPr lvl="4" eaLnBrk="1" hangingPunct="1">
              <a:defRPr/>
            </a:pPr>
            <a:endParaRPr lang="en-US" altLang="en-US" sz="1800" smtClean="0"/>
          </a:p>
          <a:p>
            <a:pPr eaLnBrk="1" hangingPunct="1">
              <a:defRPr/>
            </a:pPr>
            <a:r>
              <a:rPr lang="en-US" altLang="en-US" sz="2800" smtClean="0"/>
              <a:t>TCVM Exam</a:t>
            </a:r>
          </a:p>
          <a:p>
            <a:pPr lvl="1" eaLnBrk="1" hangingPunct="1">
              <a:defRPr/>
            </a:pPr>
            <a:r>
              <a:rPr lang="en-US" altLang="en-US" sz="2400" smtClean="0"/>
              <a:t>Pale-purple, swollen tongue with teeth marks</a:t>
            </a:r>
          </a:p>
          <a:p>
            <a:pPr lvl="1" eaLnBrk="1" hangingPunct="1">
              <a:defRPr/>
            </a:pPr>
            <a:r>
              <a:rPr lang="en-US" altLang="en-US" sz="2400" smtClean="0"/>
              <a:t>Pulse weak &amp; irregular</a:t>
            </a:r>
          </a:p>
        </p:txBody>
      </p:sp>
      <p:pic>
        <p:nvPicPr>
          <p:cNvPr id="23556" name="Picture 7" descr="SANY028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105400" y="5715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DX: Heart Yang Deficiency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Barnaby Treatment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AP</a:t>
            </a:r>
          </a:p>
          <a:p>
            <a:pPr lvl="1" eaLnBrk="1" hangingPunct="1">
              <a:defRPr/>
            </a:pPr>
            <a:r>
              <a:rPr lang="en-US" altLang="en-US" smtClean="0"/>
              <a:t>DN</a:t>
            </a:r>
          </a:p>
          <a:p>
            <a:pPr lvl="2" eaLnBrk="1" hangingPunct="1">
              <a:defRPr/>
            </a:pPr>
            <a:r>
              <a:rPr lang="en-US" altLang="en-US" smtClean="0"/>
              <a:t>HT7, BL15, CV17, GV4, Bai hui, Caudal Shen Shu, BL23, KID3, BL21</a:t>
            </a:r>
          </a:p>
          <a:p>
            <a:pPr lvl="1" eaLnBrk="1" hangingPunct="1">
              <a:defRPr/>
            </a:pPr>
            <a:r>
              <a:rPr lang="en-US" altLang="en-US" smtClean="0"/>
              <a:t>Aqua</a:t>
            </a:r>
          </a:p>
          <a:p>
            <a:pPr lvl="2" eaLnBrk="1" hangingPunct="1">
              <a:defRPr/>
            </a:pPr>
            <a:r>
              <a:rPr lang="en-US" altLang="en-US" smtClean="0"/>
              <a:t>GV4, BL15, BL21, BL23, Caudal Shen Shu</a:t>
            </a:r>
          </a:p>
          <a:p>
            <a:pPr lvl="2"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Herbal</a:t>
            </a:r>
          </a:p>
          <a:p>
            <a:pPr lvl="1" eaLnBrk="1" hangingPunct="1">
              <a:defRPr/>
            </a:pPr>
            <a:r>
              <a:rPr lang="en-US" altLang="en-US" smtClean="0"/>
              <a:t>Bao Yuan Tang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Bao Yuan Tang</a:t>
            </a:r>
          </a:p>
        </p:txBody>
      </p:sp>
      <p:graphicFrame>
        <p:nvGraphicFramePr>
          <p:cNvPr id="69694" name="Group 62"/>
          <p:cNvGraphicFramePr>
            <a:graphicFrameLocks noGrp="1"/>
          </p:cNvGraphicFramePr>
          <p:nvPr>
            <p:ph/>
          </p:nvPr>
        </p:nvGraphicFramePr>
        <p:xfrm>
          <a:off x="1219200" y="2209800"/>
          <a:ext cx="7010400" cy="3733800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2667000"/>
              </a:tblGrid>
              <a:tr h="819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Astragalus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Huang Qi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Tonify Qi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Ginseng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Ren Shen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Tonify Qi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Cinnamon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Rou Gui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Tonify Yang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Licorice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Gan Cao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Harmonize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Heart Yang Deficiency Food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105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Tonify HT Qi, Warm HT Yang, Calm the mind</a:t>
            </a:r>
          </a:p>
          <a:p>
            <a:pPr lvl="4">
              <a:spcBef>
                <a:spcPct val="0"/>
              </a:spcBef>
            </a:pPr>
            <a:endParaRPr lang="en-US" altLang="en-US" sz="1600" smtClean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Bao Yuan Tang</a:t>
            </a:r>
          </a:p>
          <a:p>
            <a:pPr lvl="2">
              <a:spcBef>
                <a:spcPct val="0"/>
              </a:spcBef>
            </a:pPr>
            <a:r>
              <a:rPr lang="en-US" altLang="en-US" sz="1800" smtClean="0">
                <a:cs typeface="Arial" panose="020B0604020202020204" pitchFamily="34" charset="0"/>
              </a:rPr>
              <a:t>Astragalus (Huang Qi)- Qi Tonic</a:t>
            </a:r>
          </a:p>
          <a:p>
            <a:pPr lvl="2">
              <a:spcBef>
                <a:spcPct val="0"/>
              </a:spcBef>
            </a:pPr>
            <a:r>
              <a:rPr lang="en-US" altLang="en-US" sz="1800" smtClean="0">
                <a:cs typeface="Arial" panose="020B0604020202020204" pitchFamily="34" charset="0"/>
              </a:rPr>
              <a:t>Ginseng (Ren Shen)- Qi Tonic</a:t>
            </a:r>
          </a:p>
          <a:p>
            <a:pPr lvl="2">
              <a:spcBef>
                <a:spcPct val="0"/>
              </a:spcBef>
            </a:pPr>
            <a:r>
              <a:rPr lang="en-US" altLang="en-US" sz="1800" smtClean="0">
                <a:cs typeface="Arial" panose="020B0604020202020204" pitchFamily="34" charset="0"/>
              </a:rPr>
              <a:t>Cinnamon (Rou Gui)- Tonify Yang</a:t>
            </a:r>
          </a:p>
          <a:p>
            <a:pPr lvl="2">
              <a:spcBef>
                <a:spcPct val="0"/>
              </a:spcBef>
            </a:pPr>
            <a:r>
              <a:rPr lang="en-US" altLang="en-US" sz="1800" smtClean="0">
                <a:cs typeface="Arial" panose="020B0604020202020204" pitchFamily="34" charset="0"/>
              </a:rPr>
              <a:t>Licorice (Gan Cao)- Harmonize </a:t>
            </a:r>
          </a:p>
          <a:p>
            <a:pPr lvl="4">
              <a:spcBef>
                <a:spcPct val="0"/>
              </a:spcBef>
            </a:pPr>
            <a:endParaRPr lang="en-US" altLang="en-US" sz="100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Diet:</a:t>
            </a:r>
          </a:p>
          <a:p>
            <a:pPr lvl="4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Yang Tonic: anchovy, goat, lamb, shrimp, venison, quinoa, buckwheat, walnut, pistachio, chestnut, clove, basil, garlic, cayenne, ginger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Rex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2672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smtClean="0"/>
              <a:t>History</a:t>
            </a:r>
          </a:p>
          <a:p>
            <a:pPr lvl="1" eaLnBrk="1" hangingPunct="1">
              <a:defRPr/>
            </a:pPr>
            <a:r>
              <a:rPr lang="en-US" altLang="en-US" sz="2000" smtClean="0"/>
              <a:t>Warm seeking</a:t>
            </a:r>
          </a:p>
          <a:p>
            <a:pPr lvl="1" eaLnBrk="1" hangingPunct="1">
              <a:defRPr/>
            </a:pPr>
            <a:r>
              <a:rPr lang="en-US" altLang="en-US" sz="2000" smtClean="0"/>
              <a:t>Cool back and legs</a:t>
            </a:r>
          </a:p>
          <a:p>
            <a:pPr lvl="1" eaLnBrk="1" hangingPunct="1">
              <a:defRPr/>
            </a:pPr>
            <a:r>
              <a:rPr lang="en-US" altLang="en-US" sz="2000" smtClean="0"/>
              <a:t>Mild pitting edema</a:t>
            </a:r>
          </a:p>
          <a:p>
            <a:pPr lvl="1" eaLnBrk="1" hangingPunct="1">
              <a:defRPr/>
            </a:pPr>
            <a:r>
              <a:rPr lang="en-US" altLang="en-US" sz="2000" smtClean="0"/>
              <a:t>Occasional cough in morning</a:t>
            </a:r>
          </a:p>
          <a:p>
            <a:pPr lvl="1" eaLnBrk="1" hangingPunct="1">
              <a:defRPr/>
            </a:pPr>
            <a:endParaRPr lang="en-US" altLang="en-US" sz="2000" smtClean="0"/>
          </a:p>
          <a:p>
            <a:pPr eaLnBrk="1" hangingPunct="1">
              <a:defRPr/>
            </a:pPr>
            <a:r>
              <a:rPr lang="en-US" altLang="en-US" sz="2400" smtClean="0"/>
              <a:t>TCVM Exam</a:t>
            </a:r>
          </a:p>
          <a:p>
            <a:pPr lvl="1" eaLnBrk="1" hangingPunct="1">
              <a:defRPr/>
            </a:pPr>
            <a:r>
              <a:rPr lang="en-US" altLang="en-US" sz="2000" smtClean="0"/>
              <a:t>Weak rear and sensitive at BL15 &amp; BL23</a:t>
            </a:r>
          </a:p>
          <a:p>
            <a:pPr lvl="1" eaLnBrk="1" hangingPunct="1">
              <a:defRPr/>
            </a:pPr>
            <a:r>
              <a:rPr lang="en-US" altLang="en-US" sz="2000" smtClean="0"/>
              <a:t>Deep, weak pulse</a:t>
            </a:r>
          </a:p>
          <a:p>
            <a:pPr lvl="1" eaLnBrk="1" hangingPunct="1">
              <a:defRPr/>
            </a:pPr>
            <a:r>
              <a:rPr lang="en-US" altLang="en-US" sz="2000" smtClean="0"/>
              <a:t>Pale wet tongue (slight purple)</a:t>
            </a:r>
          </a:p>
        </p:txBody>
      </p:sp>
      <p:pic>
        <p:nvPicPr>
          <p:cNvPr id="27652" name="Picture 11" descr="SANY004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362200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343400" y="5715000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DX: Heart &amp; Kidney Yang Deficiency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Rex Treatment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AP</a:t>
            </a:r>
          </a:p>
          <a:p>
            <a:pPr lvl="1" eaLnBrk="1" hangingPunct="1">
              <a:defRPr/>
            </a:pPr>
            <a:r>
              <a:rPr lang="en-US" altLang="en-US" sz="2400" smtClean="0"/>
              <a:t>DN</a:t>
            </a:r>
          </a:p>
          <a:p>
            <a:pPr lvl="2" eaLnBrk="1" hangingPunct="1">
              <a:defRPr/>
            </a:pPr>
            <a:r>
              <a:rPr lang="en-US" altLang="en-US" sz="2000" smtClean="0"/>
              <a:t>HT7, BL15, CV17, GV4, Bai hui, Caudal Shen Shu, BL23, KID3</a:t>
            </a:r>
          </a:p>
          <a:p>
            <a:pPr lvl="1" eaLnBrk="1" hangingPunct="1">
              <a:defRPr/>
            </a:pPr>
            <a:r>
              <a:rPr lang="en-US" altLang="en-US" sz="2400" smtClean="0"/>
              <a:t>Aqua</a:t>
            </a:r>
          </a:p>
          <a:p>
            <a:pPr lvl="2" eaLnBrk="1" hangingPunct="1">
              <a:defRPr/>
            </a:pPr>
            <a:r>
              <a:rPr lang="en-US" altLang="en-US" sz="2000" smtClean="0"/>
              <a:t>GV4, BL15, BL23, Caudal Shen Shu</a:t>
            </a:r>
          </a:p>
          <a:p>
            <a:pPr lvl="1" eaLnBrk="1" hangingPunct="1">
              <a:defRPr/>
            </a:pPr>
            <a:r>
              <a:rPr lang="en-US" altLang="en-US" sz="2400" smtClean="0"/>
              <a:t>Moxa</a:t>
            </a:r>
          </a:p>
          <a:p>
            <a:pPr lvl="2" eaLnBrk="1" hangingPunct="1">
              <a:defRPr/>
            </a:pPr>
            <a:r>
              <a:rPr lang="en-US" altLang="en-US" sz="2000" smtClean="0"/>
              <a:t>Bai hui, GV4, ST36</a:t>
            </a:r>
          </a:p>
          <a:p>
            <a:pPr lvl="2" eaLnBrk="1" hangingPunct="1">
              <a:defRPr/>
            </a:pPr>
            <a:endParaRPr lang="en-US" altLang="en-US" sz="2000" smtClean="0"/>
          </a:p>
          <a:p>
            <a:pPr eaLnBrk="1" hangingPunct="1">
              <a:defRPr/>
            </a:pPr>
            <a:r>
              <a:rPr lang="en-US" altLang="en-US" sz="2800" smtClean="0"/>
              <a:t>Herbal</a:t>
            </a:r>
          </a:p>
          <a:p>
            <a:pPr lvl="1" eaLnBrk="1" hangingPunct="1">
              <a:defRPr/>
            </a:pPr>
            <a:r>
              <a:rPr lang="en-US" altLang="en-US" sz="2400" smtClean="0"/>
              <a:t>Zhen Wu Tang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Zhen Wu Tang</a:t>
            </a: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/>
          </p:nvPr>
        </p:nvGraphicFramePr>
        <p:xfrm>
          <a:off x="381000" y="1752600"/>
          <a:ext cx="8458200" cy="4516438"/>
        </p:xfrm>
        <a:graphic>
          <a:graphicData uri="http://schemas.openxmlformats.org/drawingml/2006/table">
            <a:tbl>
              <a:tblPr/>
              <a:tblGrid>
                <a:gridCol w="1828800"/>
                <a:gridCol w="1731963"/>
                <a:gridCol w="4897437"/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Aconite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Fu Zi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Warm the Interior and Tonify Kidney Yang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Zingiberis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Gan Jiang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Warm and Tonify Yang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Cinnamomum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Gui Zhi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Warm and Tonify Yang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Paeonia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Bai Shao Yao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Nourish Blood and Liver Yin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Atractylodes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Bai Zhu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Tonify Spleen Qi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Poria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Fu Ling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Drain Damp and Strengthen Spleen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Alisma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Alisma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Drain Damp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Polyporous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Zhu Ling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Drain Damp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Diet: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2800" spc="-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Tonify</a:t>
            </a:r>
            <a:r>
              <a:rPr lang="en-US" sz="2800" spc="-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 </a:t>
            </a:r>
            <a:r>
              <a:rPr lang="en-US" sz="2800" spc="-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Qi,</a:t>
            </a:r>
            <a:r>
              <a:rPr lang="en-US" sz="2800" spc="-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 </a:t>
            </a:r>
            <a:r>
              <a:rPr lang="en-US" sz="2800" spc="-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Support</a:t>
            </a:r>
            <a:r>
              <a:rPr lang="en-US" sz="2800" spc="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 </a:t>
            </a:r>
            <a:r>
              <a:rPr lang="en-US" sz="2800" spc="-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Yang, Calm</a:t>
            </a:r>
            <a:r>
              <a:rPr lang="en-US" sz="2800" spc="-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 </a:t>
            </a:r>
            <a:r>
              <a:rPr lang="en-US" sz="2800" spc="-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the</a:t>
            </a:r>
            <a:r>
              <a:rPr lang="en-US" sz="2800" spc="-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 </a:t>
            </a:r>
            <a:r>
              <a:rPr lang="en-US" sz="2800" spc="-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ook Antiqua"/>
              </a:rPr>
              <a:t>mind)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smtClean="0">
                <a:ea typeface="Book Antiqua" panose="02040602050305030304" pitchFamily="18" charset="0"/>
                <a:cs typeface="Book Antiqua" panose="02040602050305030304" pitchFamily="18" charset="0"/>
              </a:rPr>
              <a:t>Flavor: 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ea typeface="Book Antiqua" panose="02040602050305030304" pitchFamily="18" charset="0"/>
                <a:cs typeface="Book Antiqua" panose="02040602050305030304" pitchFamily="18" charset="0"/>
              </a:rPr>
              <a:t>bitter-warm, bitter-hot (small amts of hot), 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ea typeface="Book Antiqua" panose="02040602050305030304" pitchFamily="18" charset="0"/>
                <a:cs typeface="Book Antiqua" panose="02040602050305030304" pitchFamily="18" charset="0"/>
              </a:rPr>
              <a:t>sour warm/hot, 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ea typeface="Book Antiqua" panose="02040602050305030304" pitchFamily="18" charset="0"/>
                <a:cs typeface="Book Antiqua" panose="02040602050305030304" pitchFamily="18" charset="0"/>
              </a:rPr>
              <a:t>sweet warm/hot, 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ea typeface="Book Antiqua" panose="02040602050305030304" pitchFamily="18" charset="0"/>
                <a:cs typeface="Book Antiqua" panose="02040602050305030304" pitchFamily="18" charset="0"/>
              </a:rPr>
              <a:t>acrid warm/hot</a:t>
            </a:r>
          </a:p>
          <a:p>
            <a:pPr lvl="3">
              <a:spcBef>
                <a:spcPct val="0"/>
              </a:spcBef>
            </a:pPr>
            <a:endParaRPr lang="en-US" altLang="en-US" sz="1000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smtClean="0">
                <a:ea typeface="Book Antiqua" panose="02040602050305030304" pitchFamily="18" charset="0"/>
                <a:cs typeface="Book Antiqua" panose="02040602050305030304" pitchFamily="18" charset="0"/>
              </a:rPr>
              <a:t>Meat: anchovy, goat, lamb, shrimp, venison</a:t>
            </a:r>
          </a:p>
          <a:p>
            <a:pPr>
              <a:spcBef>
                <a:spcPct val="0"/>
              </a:spcBef>
            </a:pPr>
            <a:r>
              <a:rPr lang="en-US" altLang="en-US" sz="2800" smtClean="0">
                <a:ea typeface="Book Antiqua" panose="02040602050305030304" pitchFamily="18" charset="0"/>
                <a:cs typeface="Book Antiqua" panose="02040602050305030304" pitchFamily="18" charset="0"/>
              </a:rPr>
              <a:t>Grain: quinoa, buckwheat, oats, short grain rice (glutinous)</a:t>
            </a:r>
          </a:p>
          <a:p>
            <a:pPr>
              <a:spcBef>
                <a:spcPct val="0"/>
              </a:spcBef>
            </a:pPr>
            <a:r>
              <a:rPr lang="en-US" altLang="en-US" sz="2800" smtClean="0">
                <a:ea typeface="Book Antiqua" panose="02040602050305030304" pitchFamily="18" charset="0"/>
                <a:cs typeface="Book Antiqua" panose="02040602050305030304" pitchFamily="18" charset="0"/>
              </a:rPr>
              <a:t>Nuts: pistachio, chestnut, clove Spice:  basil, garlic, cayenne, ginger </a:t>
            </a:r>
          </a:p>
          <a:p>
            <a:pPr lvl="3">
              <a:spcBef>
                <a:spcPct val="0"/>
              </a:spcBef>
            </a:pPr>
            <a:endParaRPr lang="en-US" altLang="en-US" sz="1000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smtClean="0">
                <a:ea typeface="Book Antiqua" panose="02040602050305030304" pitchFamily="18" charset="0"/>
                <a:cs typeface="Book Antiqua" panose="02040602050305030304" pitchFamily="18" charset="0"/>
              </a:rPr>
              <a:t>Avoid: cold, bitter-cold, yogurt</a:t>
            </a:r>
            <a:endParaRPr lang="en-US" altLang="en-US" sz="24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 Yin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000" smtClean="0">
                <a:ea typeface="Book Antiqua" panose="02040602050305030304" pitchFamily="18" charset="0"/>
                <a:cs typeface="Book Antiqua" panose="02040602050305030304" pitchFamily="18" charset="0"/>
              </a:rPr>
              <a:t>Nourish Yin, Clear Heat, Calm Shen, Nourish Kidney as this is the root source of Yin &amp; Yang</a:t>
            </a:r>
          </a:p>
          <a:p>
            <a:pPr lvl="4">
              <a:spcBef>
                <a:spcPct val="0"/>
              </a:spcBef>
            </a:pPr>
            <a:endParaRPr lang="en-US" altLang="en-US" sz="800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smtClean="0">
                <a:ea typeface="Book Antiqua" panose="02040602050305030304" pitchFamily="18" charset="0"/>
                <a:cs typeface="Book Antiqua" panose="02040602050305030304" pitchFamily="18" charset="0"/>
              </a:rPr>
              <a:t>Suan Zao Ren</a:t>
            </a:r>
          </a:p>
          <a:p>
            <a:pPr lvl="4">
              <a:spcBef>
                <a:spcPct val="0"/>
              </a:spcBef>
            </a:pPr>
            <a:endParaRPr lang="en-US" altLang="en-US" sz="800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Zizyphus (Suan Zao Ren)- nourish Liver Blood &amp; Heart Yin</a:t>
            </a:r>
          </a:p>
          <a:p>
            <a:pPr lvl="1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Ligusticum (Chuan Xiong)-move Qi/Blood &amp; soothe Liver</a:t>
            </a:r>
          </a:p>
          <a:p>
            <a:pPr lvl="1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Anemarrhena (Zhi Mu)- Yin Tonic</a:t>
            </a:r>
          </a:p>
          <a:p>
            <a:pPr lvl="1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Poria (Fu Ling)- calm Shen, Strengthen Spleen</a:t>
            </a:r>
          </a:p>
          <a:p>
            <a:pPr lvl="1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Licorice (Gan Cao)- harmonize</a:t>
            </a:r>
          </a:p>
          <a:p>
            <a:pPr lvl="4">
              <a:spcBef>
                <a:spcPct val="0"/>
              </a:spcBef>
            </a:pPr>
            <a:endParaRPr lang="en-US" altLang="en-US" sz="800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r>
              <a:rPr lang="en-US" altLang="en-US" sz="2000" smtClean="0">
                <a:ea typeface="Book Antiqua" panose="02040602050305030304" pitchFamily="18" charset="0"/>
                <a:cs typeface="Book Antiqua" panose="02040602050305030304" pitchFamily="18" charset="0"/>
              </a:rPr>
              <a:t>Diet:</a:t>
            </a:r>
          </a:p>
          <a:p>
            <a:pPr lvl="1">
              <a:spcBef>
                <a:spcPts val="225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Energetic: neutral (sweet, bitter, sour), cooling (sweet or sour)</a:t>
            </a:r>
          </a:p>
          <a:p>
            <a:pPr lvl="4">
              <a:spcBef>
                <a:spcPts val="225"/>
              </a:spcBef>
            </a:pPr>
            <a:endParaRPr lang="en-US" altLang="en-US" sz="800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lvl="1"/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Meat: clam, cuttlefish, duck, frog, oyster, pork, tofu</a:t>
            </a:r>
          </a:p>
          <a:p>
            <a:pPr lvl="1">
              <a:spcBef>
                <a:spcPts val="238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Grain: sweet potato, wheat, coix, oats, rice</a:t>
            </a:r>
          </a:p>
          <a:p>
            <a:pPr lvl="1">
              <a:spcBef>
                <a:spcPts val="225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Vegetable/Legume: asparagus, endive, spinach, mung bean, kidney bean</a:t>
            </a:r>
          </a:p>
          <a:p>
            <a:pPr lvl="1">
              <a:spcBef>
                <a:spcPts val="238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Fruit: apple, avocado, mulberry, pear, pineapple, tomato</a:t>
            </a:r>
          </a:p>
          <a:p>
            <a:pPr lvl="4">
              <a:spcBef>
                <a:spcPts val="238"/>
              </a:spcBef>
            </a:pPr>
            <a:endParaRPr lang="en-US" altLang="en-US" sz="800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lvl="1">
              <a:spcBef>
                <a:spcPts val="238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Avoid: overeating, hot, over bitter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TCM </a:t>
            </a:r>
            <a:r>
              <a:rPr lang="en-US" altLang="en-US" smtClean="0">
                <a:solidFill>
                  <a:srgbClr val="FF0000"/>
                </a:solidFill>
              </a:rPr>
              <a:t>HEART</a:t>
            </a:r>
            <a:r>
              <a:rPr lang="en-US" altLang="en-US" smtClean="0">
                <a:solidFill>
                  <a:srgbClr val="00CC00"/>
                </a:solidFill>
              </a:rPr>
              <a:t> </a:t>
            </a:r>
            <a:r>
              <a:rPr lang="en-US" altLang="en-US" smtClean="0"/>
              <a:t>Physiology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7995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Dominates the Blood &amp; Vessels</a:t>
            </a:r>
          </a:p>
          <a:p>
            <a:pPr lvl="1" eaLnBrk="1" hangingPunct="1">
              <a:defRPr/>
            </a:pPr>
            <a:endParaRPr lang="en-US" altLang="en-US" sz="2400" smtClean="0"/>
          </a:p>
          <a:p>
            <a:pPr eaLnBrk="1" hangingPunct="1">
              <a:defRPr/>
            </a:pPr>
            <a:r>
              <a:rPr lang="en-US" altLang="en-US" sz="2800" smtClean="0"/>
              <a:t>Houses the Mind</a:t>
            </a:r>
          </a:p>
          <a:p>
            <a:pPr lvl="1" eaLnBrk="1" hangingPunct="1">
              <a:defRPr/>
            </a:pPr>
            <a:endParaRPr lang="en-US" altLang="en-US" sz="2400" smtClean="0"/>
          </a:p>
          <a:p>
            <a:pPr eaLnBrk="1" hangingPunct="1">
              <a:defRPr/>
            </a:pPr>
            <a:r>
              <a:rPr lang="en-US" altLang="en-US" sz="2800" smtClean="0"/>
              <a:t>Controls Sweating</a:t>
            </a:r>
          </a:p>
          <a:p>
            <a:pPr lvl="1" eaLnBrk="1" hangingPunct="1">
              <a:defRPr/>
            </a:pPr>
            <a:endParaRPr lang="en-US" altLang="en-US" sz="2400" smtClean="0"/>
          </a:p>
          <a:p>
            <a:pPr eaLnBrk="1" hangingPunct="1">
              <a:defRPr/>
            </a:pPr>
            <a:r>
              <a:rPr lang="en-US" altLang="en-US" sz="2800" smtClean="0"/>
              <a:t>Opens in the Tongue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086475" y="2971800"/>
          <a:ext cx="22002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lip" r:id="rId3" imgW="1066800" imgH="1219200" progId="MS_ClipArt_Gallery.2">
                  <p:embed/>
                </p:oleObj>
              </mc:Choice>
              <mc:Fallback>
                <p:oleObj name="Clip" r:id="rId3" imgW="1066800" imgH="12192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2971800"/>
                        <a:ext cx="220027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 Blood Deficiency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Diet:</a:t>
            </a:r>
          </a:p>
          <a:p>
            <a:pPr lvl="4">
              <a:spcBef>
                <a:spcPct val="0"/>
              </a:spcBef>
            </a:pPr>
            <a:endParaRPr lang="en-US" altLang="en-US" sz="1000" smtClean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Energetic: Neutral, Warm and Cool, Sweet- Warm</a:t>
            </a:r>
          </a:p>
          <a:p>
            <a:pPr lvl="4">
              <a:spcBef>
                <a:spcPct val="0"/>
              </a:spcBef>
            </a:pPr>
            <a:endParaRPr lang="en-US" altLang="en-US" sz="1000" smtClean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Meat: beef, bone marrow, eggs, liver, heart, sardines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Grain: barley, corn, oats, wheat 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Vegetables/Legumes: adzuki bean, beet, carrot, kelp, dark greens</a:t>
            </a:r>
          </a:p>
          <a:p>
            <a:pPr lvl="1"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Fruit: cherry, date, fig Avoid: hot, very bitter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Phlegm Misting the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 smtClean="0">
                <a:cs typeface="Arial" panose="020B0604020202020204" pitchFamily="34" charset="0"/>
              </a:rPr>
              <a:t>Zhen Xin San</a:t>
            </a:r>
          </a:p>
          <a:p>
            <a:pPr lvl="4">
              <a:spcBef>
                <a:spcPct val="0"/>
              </a:spcBef>
            </a:pPr>
            <a:endParaRPr lang="en-US" altLang="en-US" sz="900" smtClean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800" smtClean="0">
                <a:cs typeface="Arial" panose="020B0604020202020204" pitchFamily="34" charset="0"/>
              </a:rPr>
              <a:t>Codonopsis (Dang Shen)- Tonify Qi, calm Shen</a:t>
            </a:r>
          </a:p>
          <a:p>
            <a:pPr lvl="1">
              <a:spcBef>
                <a:spcPct val="0"/>
              </a:spcBef>
            </a:pPr>
            <a:r>
              <a:rPr lang="en-US" altLang="en-US" sz="1800" smtClean="0">
                <a:cs typeface="Arial" panose="020B0604020202020204" pitchFamily="34" charset="0"/>
              </a:rPr>
              <a:t>Ledebouriella (Fang Feng)- Eliminate Wind and Wind-Cold</a:t>
            </a:r>
          </a:p>
          <a:p>
            <a:pPr lvl="1">
              <a:spcBef>
                <a:spcPct val="0"/>
              </a:spcBef>
            </a:pPr>
            <a:r>
              <a:rPr lang="en-US" altLang="en-US" sz="1800" smtClean="0">
                <a:cs typeface="Arial" panose="020B0604020202020204" pitchFamily="34" charset="0"/>
              </a:rPr>
              <a:t>Poria (Fu Ling)- Drain Damp, calm Shen</a:t>
            </a:r>
          </a:p>
          <a:p>
            <a:pPr lvl="1">
              <a:spcBef>
                <a:spcPct val="0"/>
              </a:spcBef>
            </a:pPr>
            <a:r>
              <a:rPr lang="en-US" altLang="en-US" sz="1800" smtClean="0">
                <a:cs typeface="Arial" panose="020B0604020202020204" pitchFamily="34" charset="0"/>
              </a:rPr>
              <a:t>Coptis (Huang Lian)- Clear Heart Heat, detoxify</a:t>
            </a:r>
          </a:p>
          <a:p>
            <a:pPr lvl="4">
              <a:spcBef>
                <a:spcPct val="0"/>
              </a:spcBef>
            </a:pPr>
            <a:endParaRPr lang="en-US" altLang="en-US" sz="90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smtClean="0">
                <a:ea typeface="Book Antiqua" panose="02040602050305030304" pitchFamily="18" charset="0"/>
                <a:cs typeface="Book Antiqua" panose="02040602050305030304" pitchFamily="18" charset="0"/>
              </a:rPr>
              <a:t>Diet: Eliminate Heart Fire, transform Phlegm, Calm Shen, Open Orifice</a:t>
            </a:r>
          </a:p>
          <a:p>
            <a:pPr lvl="4">
              <a:spcBef>
                <a:spcPct val="0"/>
              </a:spcBef>
            </a:pPr>
            <a:endParaRPr lang="en-US" altLang="en-US" sz="900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800" smtClean="0">
                <a:ea typeface="Book Antiqua" panose="02040602050305030304" pitchFamily="18" charset="0"/>
                <a:cs typeface="Book Antiqua" panose="02040602050305030304" pitchFamily="18" charset="0"/>
              </a:rPr>
              <a:t>Energetics: cool, bitter-cool/cold,  sour- cool/cold</a:t>
            </a:r>
          </a:p>
          <a:p>
            <a:pPr lvl="4">
              <a:spcBef>
                <a:spcPct val="0"/>
              </a:spcBef>
            </a:pPr>
            <a:endParaRPr lang="en-US" altLang="en-US" sz="900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800" smtClean="0">
                <a:ea typeface="Book Antiqua" panose="02040602050305030304" pitchFamily="18" charset="0"/>
                <a:cs typeface="Book Antiqua" panose="02040602050305030304" pitchFamily="18" charset="0"/>
              </a:rPr>
              <a:t>Meat: avoid too much, grass fed beef, rabbit, turkey, deep ocean fish</a:t>
            </a:r>
          </a:p>
          <a:p>
            <a:pPr lvl="1">
              <a:spcBef>
                <a:spcPct val="0"/>
              </a:spcBef>
            </a:pPr>
            <a:r>
              <a:rPr lang="en-US" altLang="en-US" sz="1800" smtClean="0">
                <a:ea typeface="Book Antiqua" panose="02040602050305030304" pitchFamily="18" charset="0"/>
                <a:cs typeface="Book Antiqua" panose="02040602050305030304" pitchFamily="18" charset="0"/>
              </a:rPr>
              <a:t>Grain: barley, brown rice, sweet potato, coix</a:t>
            </a:r>
          </a:p>
          <a:p>
            <a:pPr lvl="1">
              <a:spcBef>
                <a:spcPct val="0"/>
              </a:spcBef>
            </a:pPr>
            <a:r>
              <a:rPr lang="en-US" altLang="en-US" sz="1800" smtClean="0">
                <a:ea typeface="Book Antiqua" panose="02040602050305030304" pitchFamily="18" charset="0"/>
                <a:cs typeface="Book Antiqua" panose="02040602050305030304" pitchFamily="18" charset="0"/>
              </a:rPr>
              <a:t>Vegetable/Legume: sprouts, cabbage, celery, bok choy, mushroom</a:t>
            </a:r>
          </a:p>
          <a:p>
            <a:pPr lvl="1">
              <a:spcBef>
                <a:spcPct val="0"/>
              </a:spcBef>
            </a:pPr>
            <a:r>
              <a:rPr lang="en-US" altLang="en-US" sz="1800" smtClean="0">
                <a:ea typeface="Book Antiqua" panose="02040602050305030304" pitchFamily="18" charset="0"/>
                <a:cs typeface="Book Antiqua" panose="02040602050305030304" pitchFamily="18" charset="0"/>
              </a:rPr>
              <a:t>Fruit: watermelon, wintermelon, citrus, tomato</a:t>
            </a:r>
          </a:p>
          <a:p>
            <a:pPr lvl="4">
              <a:spcBef>
                <a:spcPct val="0"/>
              </a:spcBef>
            </a:pPr>
            <a:endParaRPr lang="en-US" altLang="en-US" sz="900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800" smtClean="0">
                <a:ea typeface="Book Antiqua" panose="02040602050305030304" pitchFamily="18" charset="0"/>
                <a:cs typeface="Book Antiqua" panose="02040602050305030304" pitchFamily="18" charset="0"/>
              </a:rPr>
              <a:t>Avoid: hot, damp, greasy, fatty foods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Diets should</a:t>
            </a:r>
          </a:p>
          <a:p>
            <a:pPr lvl="1">
              <a:defRPr/>
            </a:pPr>
            <a:r>
              <a:rPr lang="en-US" dirty="0" smtClean="0"/>
              <a:t>Consider salt content</a:t>
            </a:r>
          </a:p>
          <a:p>
            <a:pPr lvl="2">
              <a:defRPr/>
            </a:pPr>
            <a:r>
              <a:rPr lang="en-US" dirty="0" smtClean="0"/>
              <a:t>Na cause fluid retention</a:t>
            </a:r>
          </a:p>
          <a:p>
            <a:pPr lvl="2">
              <a:defRPr/>
            </a:pPr>
            <a:r>
              <a:rPr lang="en-US" dirty="0" smtClean="0"/>
              <a:t>K &amp; Mg may be lost from diuretics</a:t>
            </a:r>
          </a:p>
          <a:p>
            <a:pPr lvl="2">
              <a:defRPr/>
            </a:pPr>
            <a:r>
              <a:rPr lang="en-US" dirty="0" smtClean="0"/>
              <a:t>Use </a:t>
            </a:r>
            <a:r>
              <a:rPr lang="en-US" dirty="0" err="1" smtClean="0"/>
              <a:t>KCl</a:t>
            </a:r>
            <a:r>
              <a:rPr lang="en-US" dirty="0" smtClean="0"/>
              <a:t> as salt</a:t>
            </a:r>
          </a:p>
          <a:p>
            <a:pPr lvl="2">
              <a:defRPr/>
            </a:pPr>
            <a:r>
              <a:rPr lang="en-US" dirty="0" smtClean="0"/>
              <a:t>Use Kelp (high in Mg, K &amp; minerals)</a:t>
            </a:r>
          </a:p>
          <a:p>
            <a:pPr lvl="1">
              <a:defRPr/>
            </a:pPr>
            <a:r>
              <a:rPr lang="en-US" dirty="0" smtClean="0"/>
              <a:t>Balance with Calcium for 1.2:1 or 1.4:1</a:t>
            </a:r>
          </a:p>
          <a:p>
            <a:pPr lvl="1">
              <a:defRPr/>
            </a:pPr>
            <a:r>
              <a:rPr lang="en-US" dirty="0" smtClean="0"/>
              <a:t>Consider Hawthorne berry extracts</a:t>
            </a:r>
          </a:p>
          <a:p>
            <a:pPr lvl="2">
              <a:defRPr/>
            </a:pPr>
            <a:r>
              <a:rPr lang="en-US" dirty="0" smtClean="0"/>
              <a:t>Appetite stimulant</a:t>
            </a:r>
          </a:p>
          <a:p>
            <a:pPr lvl="2">
              <a:defRPr/>
            </a:pPr>
            <a:r>
              <a:rPr lang="en-US" dirty="0" err="1" smtClean="0"/>
              <a:t>Cardiotonic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TCM </a:t>
            </a:r>
            <a:r>
              <a:rPr lang="en-US" altLang="en-US" smtClean="0">
                <a:solidFill>
                  <a:srgbClr val="FF0000"/>
                </a:solidFill>
              </a:rPr>
              <a:t>HEART</a:t>
            </a:r>
            <a:r>
              <a:rPr lang="en-US" altLang="en-US" smtClean="0">
                <a:solidFill>
                  <a:srgbClr val="00CC00"/>
                </a:solidFill>
              </a:rPr>
              <a:t> </a:t>
            </a:r>
            <a:r>
              <a:rPr lang="en-US" altLang="en-US" smtClean="0"/>
              <a:t>Physiology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6482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Dominates the Blood &amp; Vessels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Motive force behind blood circulation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Requires proper Heart Qi function for normal pulse and mucous membrane color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Deficiency leads to weak, </a:t>
            </a:r>
            <a:r>
              <a:rPr lang="en-US" altLang="en-US" sz="2400" dirty="0" err="1" smtClean="0"/>
              <a:t>thready</a:t>
            </a:r>
            <a:r>
              <a:rPr lang="en-US" altLang="en-US" sz="2400" dirty="0" smtClean="0"/>
              <a:t> pulse and pale tongue</a:t>
            </a:r>
          </a:p>
        </p:txBody>
      </p:sp>
      <p:pic>
        <p:nvPicPr>
          <p:cNvPr id="6148" name="Picture 4" descr="j0151949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225" y="2703513"/>
            <a:ext cx="3470275" cy="26511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TCM </a:t>
            </a:r>
            <a:r>
              <a:rPr lang="en-US" altLang="en-US" dirty="0" smtClean="0">
                <a:solidFill>
                  <a:srgbClr val="FF0000"/>
                </a:solidFill>
              </a:rPr>
              <a:t>HEART</a:t>
            </a:r>
            <a:r>
              <a:rPr lang="en-US" altLang="en-US" dirty="0" smtClean="0">
                <a:solidFill>
                  <a:srgbClr val="00CC00"/>
                </a:solidFill>
              </a:rPr>
              <a:t> </a:t>
            </a:r>
            <a:r>
              <a:rPr lang="en-US" alt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6962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sz="2800" smtClean="0">
                <a:ea typeface="Book Antiqua" panose="02040602050305030304" pitchFamily="18" charset="0"/>
                <a:cs typeface="Book Antiqua" panose="02040602050305030304" pitchFamily="18" charset="0"/>
              </a:rPr>
              <a:t>Close relationship between the Heart, the Blood and the Vessels</a:t>
            </a:r>
          </a:p>
          <a:p>
            <a:pPr marL="400050" lvl="1" indent="0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Changes in Heart Blood or Qi will affect pulse rate, quality, mucus membrane color</a:t>
            </a:r>
          </a:p>
          <a:p>
            <a:pPr marL="400050" lvl="1" indent="0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Heart itself</a:t>
            </a:r>
          </a:p>
          <a:p>
            <a:pPr marL="1714500" lvl="4" indent="0">
              <a:spcBef>
                <a:spcPct val="0"/>
              </a:spcBef>
            </a:pPr>
            <a:endParaRPr lang="en-US" altLang="en-US" i="1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i="1" smtClean="0">
                <a:ea typeface="Book Antiqua" panose="02040602050305030304" pitchFamily="18" charset="0"/>
                <a:cs typeface="Book Antiqua" panose="02040602050305030304" pitchFamily="18" charset="0"/>
              </a:rPr>
              <a:t>Strong Heart Qi and Ample Blood</a:t>
            </a:r>
            <a:endParaRPr lang="en-US" altLang="en-US" smtClean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400050" lvl="1" indent="0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Pulse will be regular and strong and pink color tongue</a:t>
            </a:r>
          </a:p>
          <a:p>
            <a:pPr marL="400050" lvl="1" indent="0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Strong Heart with strong constitution and empowerment</a:t>
            </a:r>
          </a:p>
          <a:p>
            <a:pPr marL="1714500" lvl="4" indent="0">
              <a:spcBef>
                <a:spcPct val="0"/>
              </a:spcBef>
            </a:pPr>
            <a:endParaRPr lang="en-US" altLang="en-US" sz="1600" smtClean="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z="2800" i="1" smtClean="0">
                <a:ea typeface="Book Antiqua" panose="02040602050305030304" pitchFamily="18" charset="0"/>
                <a:cs typeface="Book Antiqua" panose="02040602050305030304" pitchFamily="18" charset="0"/>
              </a:rPr>
              <a:t>Weak Heart Qi </a:t>
            </a:r>
            <a:r>
              <a:rPr lang="en-US" altLang="en-US" sz="2800" smtClean="0">
                <a:ea typeface="Book Antiqua" panose="02040602050305030304" pitchFamily="18" charset="0"/>
                <a:cs typeface="Book Antiqua" panose="02040602050305030304" pitchFamily="18" charset="0"/>
              </a:rPr>
              <a:t>or </a:t>
            </a:r>
            <a:r>
              <a:rPr lang="en-US" altLang="en-US" sz="2800" i="1" smtClean="0">
                <a:ea typeface="Book Antiqua" panose="02040602050305030304" pitchFamily="18" charset="0"/>
                <a:cs typeface="Book Antiqua" panose="02040602050305030304" pitchFamily="18" charset="0"/>
              </a:rPr>
              <a:t>Blood </a:t>
            </a:r>
            <a:r>
              <a:rPr lang="en-US" altLang="en-US" sz="2800" smtClean="0">
                <a:ea typeface="Book Antiqua" panose="02040602050305030304" pitchFamily="18" charset="0"/>
                <a:cs typeface="Book Antiqua" panose="02040602050305030304" pitchFamily="18" charset="0"/>
              </a:rPr>
              <a:t>(trauma, blood stagnation, emotional fatigue) </a:t>
            </a:r>
          </a:p>
          <a:p>
            <a:pPr marL="400050" lvl="1" indent="0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Yields weak, thready pulses and pale tongue color </a:t>
            </a:r>
          </a:p>
          <a:p>
            <a:pPr marL="400050" lvl="1" indent="0">
              <a:spcBef>
                <a:spcPct val="0"/>
              </a:spcBef>
            </a:pPr>
            <a:r>
              <a:rPr lang="en-US" altLang="en-US" sz="1600" smtClean="0">
                <a:ea typeface="Book Antiqua" panose="02040602050305030304" pitchFamily="18" charset="0"/>
                <a:cs typeface="Book Antiqua" panose="02040602050305030304" pitchFamily="18" charset="0"/>
              </a:rPr>
              <a:t>Weak heart with a weak constitution including shen disturbance (mental problems, fatigue)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TCM </a:t>
            </a:r>
            <a:r>
              <a:rPr lang="en-US" altLang="en-US" dirty="0" smtClean="0">
                <a:solidFill>
                  <a:srgbClr val="FF0000"/>
                </a:solidFill>
              </a:rPr>
              <a:t>HEART</a:t>
            </a:r>
            <a:r>
              <a:rPr lang="en-US" altLang="en-US" dirty="0" smtClean="0">
                <a:solidFill>
                  <a:srgbClr val="00CC00"/>
                </a:solidFill>
              </a:rPr>
              <a:t> </a:t>
            </a:r>
            <a:r>
              <a:rPr lang="en-US" altLang="en-US" dirty="0" smtClean="0"/>
              <a:t>Physiology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715000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Houses the Mind</a:t>
            </a:r>
          </a:p>
          <a:p>
            <a:pPr lvl="1" eaLnBrk="1" hangingPunct="1">
              <a:defRPr/>
            </a:pPr>
            <a:r>
              <a:rPr lang="en-US" altLang="en-US" dirty="0" smtClean="0"/>
              <a:t>Mental activity, memory, sleep</a:t>
            </a:r>
          </a:p>
          <a:p>
            <a:pPr lvl="1" eaLnBrk="1" hangingPunct="1">
              <a:defRPr/>
            </a:pPr>
            <a:r>
              <a:rPr lang="en-US" altLang="en-US" dirty="0" smtClean="0"/>
              <a:t>Primarily related to Heart Blood</a:t>
            </a:r>
          </a:p>
          <a:p>
            <a:pPr lvl="1" eaLnBrk="1" hangingPunct="1">
              <a:defRPr/>
            </a:pPr>
            <a:r>
              <a:rPr lang="en-US" altLang="en-US" dirty="0" smtClean="0"/>
              <a:t>Deficiency of Heart Blood leads to restlessness, anxiety and </a:t>
            </a:r>
            <a:r>
              <a:rPr lang="en-US" altLang="en-US" dirty="0" err="1" smtClean="0"/>
              <a:t>shen</a:t>
            </a:r>
            <a:r>
              <a:rPr lang="en-US" altLang="en-US" dirty="0" smtClean="0"/>
              <a:t> disturbance</a:t>
            </a:r>
          </a:p>
          <a:p>
            <a:pPr lvl="2" eaLnBrk="1" hangingPunct="1">
              <a:defRPr/>
            </a:pPr>
            <a:r>
              <a:rPr lang="en-US" dirty="0">
                <a:latin typeface="Book Antiqua"/>
                <a:cs typeface="Book Antiqua"/>
              </a:rPr>
              <a:t>Blood is the foundational substance</a:t>
            </a:r>
            <a:r>
              <a:rPr lang="en-US" spc="-10" dirty="0">
                <a:latin typeface="Book Antiqua"/>
                <a:cs typeface="Book Antiqua"/>
              </a:rPr>
              <a:t> </a:t>
            </a:r>
            <a:r>
              <a:rPr lang="en-US" dirty="0">
                <a:latin typeface="Book Antiqua"/>
                <a:cs typeface="Book Antiqua"/>
              </a:rPr>
              <a:t>for mental activity/acuity</a:t>
            </a:r>
            <a:r>
              <a:rPr lang="en-US" spc="-7" dirty="0">
                <a:latin typeface="Book Antiqua"/>
                <a:cs typeface="Book Antiqua"/>
              </a:rPr>
              <a:t> </a:t>
            </a:r>
            <a:r>
              <a:rPr lang="en-US" dirty="0">
                <a:latin typeface="Book Antiqua"/>
                <a:cs typeface="Book Antiqua"/>
              </a:rPr>
              <a:t>and</a:t>
            </a:r>
            <a:r>
              <a:rPr lang="en-US" spc="-7" dirty="0">
                <a:latin typeface="Book Antiqua"/>
                <a:cs typeface="Book Antiqua"/>
              </a:rPr>
              <a:t> </a:t>
            </a:r>
            <a:r>
              <a:rPr lang="en-US" dirty="0">
                <a:latin typeface="Book Antiqua"/>
                <a:cs typeface="Book Antiqua"/>
              </a:rPr>
              <a:t>is</a:t>
            </a:r>
            <a:r>
              <a:rPr lang="en-US" spc="-3" dirty="0">
                <a:latin typeface="Book Antiqua"/>
                <a:cs typeface="Book Antiqua"/>
              </a:rPr>
              <a:t> th</a:t>
            </a:r>
            <a:r>
              <a:rPr lang="en-US" dirty="0">
                <a:latin typeface="Book Antiqua"/>
                <a:cs typeface="Book Antiqua"/>
              </a:rPr>
              <a:t>e </a:t>
            </a:r>
            <a:r>
              <a:rPr lang="en-US" spc="-3" dirty="0">
                <a:latin typeface="Book Antiqua"/>
                <a:cs typeface="Book Antiqua"/>
              </a:rPr>
              <a:t>roo</a:t>
            </a:r>
            <a:r>
              <a:rPr lang="en-US" dirty="0">
                <a:latin typeface="Book Antiqua"/>
                <a:cs typeface="Book Antiqua"/>
              </a:rPr>
              <a:t>t </a:t>
            </a:r>
            <a:r>
              <a:rPr lang="en-US" spc="-3" dirty="0">
                <a:latin typeface="Book Antiqua"/>
                <a:cs typeface="Book Antiqua"/>
              </a:rPr>
              <a:t>o</a:t>
            </a:r>
            <a:r>
              <a:rPr lang="en-US" dirty="0">
                <a:latin typeface="Book Antiqua"/>
                <a:cs typeface="Book Antiqua"/>
              </a:rPr>
              <a:t>f </a:t>
            </a:r>
            <a:r>
              <a:rPr lang="en-US" spc="-3" dirty="0">
                <a:latin typeface="Book Antiqua"/>
                <a:cs typeface="Book Antiqua"/>
              </a:rPr>
              <a:t>th</a:t>
            </a:r>
            <a:r>
              <a:rPr lang="en-US" dirty="0">
                <a:latin typeface="Book Antiqua"/>
                <a:cs typeface="Book Antiqua"/>
              </a:rPr>
              <a:t>e </a:t>
            </a:r>
            <a:r>
              <a:rPr lang="en-US" spc="-3" dirty="0" smtClean="0">
                <a:latin typeface="Book Antiqua"/>
                <a:cs typeface="Book Antiqua"/>
              </a:rPr>
              <a:t>mind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8196" name="Picture 4" descr="j02860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286000"/>
            <a:ext cx="3317875" cy="31273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TCM </a:t>
            </a:r>
            <a:r>
              <a:rPr lang="en-US" altLang="en-US" smtClean="0">
                <a:solidFill>
                  <a:srgbClr val="FF0000"/>
                </a:solidFill>
              </a:rPr>
              <a:t>HEART</a:t>
            </a:r>
            <a:r>
              <a:rPr lang="en-US" altLang="en-US" smtClean="0">
                <a:solidFill>
                  <a:srgbClr val="00CC00"/>
                </a:solidFill>
              </a:rPr>
              <a:t> </a:t>
            </a:r>
            <a:r>
              <a:rPr lang="en-US" altLang="en-US" smtClean="0"/>
              <a:t>Physiology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953000" cy="4279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Controls Sweating</a:t>
            </a:r>
          </a:p>
          <a:p>
            <a:pPr lvl="1" eaLnBrk="1" hangingPunct="1">
              <a:defRPr/>
            </a:pPr>
            <a:r>
              <a:rPr lang="en-US" altLang="en-US" sz="2400" smtClean="0"/>
              <a:t>Blood carries body fluid and is interchangeable with it</a:t>
            </a:r>
          </a:p>
          <a:p>
            <a:pPr lvl="1" eaLnBrk="1" hangingPunct="1">
              <a:defRPr/>
            </a:pPr>
            <a:r>
              <a:rPr lang="en-US" altLang="en-US" sz="2400" smtClean="0"/>
              <a:t>Body fluid is used to make up sweat</a:t>
            </a:r>
          </a:p>
          <a:p>
            <a:pPr lvl="1" eaLnBrk="1" hangingPunct="1">
              <a:defRPr/>
            </a:pPr>
            <a:r>
              <a:rPr lang="en-US" altLang="en-US" sz="2400" smtClean="0"/>
              <a:t>Heart deficiency leads to spontaneous sweating</a:t>
            </a:r>
          </a:p>
          <a:p>
            <a:pPr lvl="2" eaLnBrk="1" hangingPunct="1">
              <a:defRPr/>
            </a:pPr>
            <a:r>
              <a:rPr lang="en-US" altLang="en-US" sz="2000" smtClean="0"/>
              <a:t>Night- -Yin</a:t>
            </a:r>
          </a:p>
          <a:p>
            <a:pPr lvl="2" eaLnBrk="1" hangingPunct="1">
              <a:defRPr/>
            </a:pPr>
            <a:r>
              <a:rPr lang="en-US" altLang="en-US" sz="2000" smtClean="0"/>
              <a:t>Day- -Yang</a:t>
            </a:r>
          </a:p>
        </p:txBody>
      </p:sp>
      <p:pic>
        <p:nvPicPr>
          <p:cNvPr id="9220" name="Picture 4" descr="j010565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675" y="2536825"/>
            <a:ext cx="2566988" cy="23272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TCM </a:t>
            </a:r>
            <a:r>
              <a:rPr lang="en-US" altLang="en-US" smtClean="0">
                <a:solidFill>
                  <a:srgbClr val="FF0000"/>
                </a:solidFill>
              </a:rPr>
              <a:t>HEART</a:t>
            </a:r>
            <a:r>
              <a:rPr lang="en-US" altLang="en-US" smtClean="0">
                <a:solidFill>
                  <a:srgbClr val="00CC00"/>
                </a:solidFill>
              </a:rPr>
              <a:t> </a:t>
            </a:r>
            <a:r>
              <a:rPr lang="en-US" altLang="en-US" smtClean="0"/>
              <a:t>Physiology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044700"/>
            <a:ext cx="4343400" cy="4432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Opens in the Tongue</a:t>
            </a:r>
          </a:p>
          <a:p>
            <a:pPr lvl="1" eaLnBrk="1" hangingPunct="1">
              <a:defRPr/>
            </a:pPr>
            <a:r>
              <a:rPr lang="en-US" altLang="en-US" sz="2400" smtClean="0"/>
              <a:t>Controls color and appearance of the tongue, particularly tip</a:t>
            </a:r>
          </a:p>
          <a:p>
            <a:pPr lvl="1" eaLnBrk="1" hangingPunct="1">
              <a:defRPr/>
            </a:pPr>
            <a:r>
              <a:rPr lang="en-US" altLang="en-US" sz="2400" smtClean="0"/>
              <a:t>Deficiency in Heart Blood shows pale (dry) tongue</a:t>
            </a:r>
          </a:p>
          <a:p>
            <a:pPr lvl="1" eaLnBrk="1" hangingPunct="1">
              <a:defRPr/>
            </a:pPr>
            <a:r>
              <a:rPr lang="en-US" altLang="en-US" sz="2400" smtClean="0"/>
              <a:t>Excess heat in Heart causes dark red tongue </a:t>
            </a:r>
          </a:p>
        </p:txBody>
      </p:sp>
      <p:pic>
        <p:nvPicPr>
          <p:cNvPr id="10244" name="Picture 4" descr="j0140275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6238" y="1600200"/>
            <a:ext cx="242728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TCM </a:t>
            </a:r>
            <a:r>
              <a:rPr lang="en-US" altLang="en-US" smtClean="0">
                <a:solidFill>
                  <a:srgbClr val="FF0000"/>
                </a:solidFill>
              </a:rPr>
              <a:t>Pericardium</a:t>
            </a:r>
            <a:r>
              <a:rPr lang="en-US" altLang="en-US" smtClean="0"/>
              <a:t> Physiology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2098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Protects the Heart</a:t>
            </a:r>
          </a:p>
          <a:p>
            <a:pPr eaLnBrk="1" hangingPunct="1">
              <a:defRPr/>
            </a:pPr>
            <a:r>
              <a:rPr lang="en-US" altLang="en-US" sz="2800" smtClean="0"/>
              <a:t>In Practice, considered the same as the Heart</a:t>
            </a:r>
          </a:p>
          <a:p>
            <a:pPr eaLnBrk="1" hangingPunct="1">
              <a:defRPr/>
            </a:pPr>
            <a:r>
              <a:rPr lang="en-US" altLang="en-US" sz="2800" smtClean="0"/>
              <a:t>Treat the same</a:t>
            </a:r>
          </a:p>
          <a:p>
            <a:pPr eaLnBrk="1" hangingPunct="1">
              <a:defRPr/>
            </a:pPr>
            <a:r>
              <a:rPr lang="en-US" altLang="en-US" sz="2800" smtClean="0"/>
              <a:t>May be more related to shen</a:t>
            </a:r>
          </a:p>
        </p:txBody>
      </p:sp>
      <p:pic>
        <p:nvPicPr>
          <p:cNvPr id="11268" name="Picture 4" descr="j00788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6188" y="2117725"/>
            <a:ext cx="2782887" cy="37528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364</TotalTime>
  <Words>1579</Words>
  <Application>Microsoft Office PowerPoint</Application>
  <PresentationFormat>On-screen Show (4:3)</PresentationFormat>
  <Paragraphs>378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Wingdings</vt:lpstr>
      <vt:lpstr>Calibri</vt:lpstr>
      <vt:lpstr>Book Antiqua</vt:lpstr>
      <vt:lpstr>Times New Roman</vt:lpstr>
      <vt:lpstr>Ripple</vt:lpstr>
      <vt:lpstr>Microsoft Clip Gallery</vt:lpstr>
      <vt:lpstr>TCVM Heart Food Therapy</vt:lpstr>
      <vt:lpstr>Fire</vt:lpstr>
      <vt:lpstr>TCM HEART Physiology</vt:lpstr>
      <vt:lpstr>TCM HEART Physiology</vt:lpstr>
      <vt:lpstr>TCM HEART Physiology</vt:lpstr>
      <vt:lpstr>TCM HEART Physiology</vt:lpstr>
      <vt:lpstr>TCM HEART Physiology</vt:lpstr>
      <vt:lpstr>TCM HEART Physiology</vt:lpstr>
      <vt:lpstr>TCM Pericardium Physiology</vt:lpstr>
      <vt:lpstr>TCM 24 Hour Clock</vt:lpstr>
      <vt:lpstr>PowerPoint Presentation</vt:lpstr>
      <vt:lpstr>Heart Pathology</vt:lpstr>
      <vt:lpstr>8 Principle HT Disharmonies</vt:lpstr>
      <vt:lpstr>8 Principle HT Disharmonies</vt:lpstr>
      <vt:lpstr>Congestive Heart Failure</vt:lpstr>
      <vt:lpstr>Buster Brown</vt:lpstr>
      <vt:lpstr>Buster Brown Treatment</vt:lpstr>
      <vt:lpstr>Heart Qi Tonic</vt:lpstr>
      <vt:lpstr>Heart Qi Deficiency Food</vt:lpstr>
      <vt:lpstr>Heart Qi Deficiency Food</vt:lpstr>
      <vt:lpstr>Barnaby</vt:lpstr>
      <vt:lpstr>Barnaby Treatment</vt:lpstr>
      <vt:lpstr>Bao Yuan Tang</vt:lpstr>
      <vt:lpstr>Heart Yang Deficiency Food</vt:lpstr>
      <vt:lpstr>Rex</vt:lpstr>
      <vt:lpstr>Rex Treatment</vt:lpstr>
      <vt:lpstr>Zhen Wu Tang</vt:lpstr>
      <vt:lpstr>Diet: (Tonify Qi, Support Yang, Calm the mind)</vt:lpstr>
      <vt:lpstr>HT Yin Deficiency</vt:lpstr>
      <vt:lpstr>HT Blood Deficiency Food</vt:lpstr>
      <vt:lpstr>Phlegm Misting the Mind</vt:lpstr>
      <vt:lpstr>Additional Considerations</vt:lpstr>
    </vt:vector>
  </TitlesOfParts>
  <Company>Home 4070-2670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TCM Lung Disease</dc:title>
  <dc:creator>Roger Clemmons</dc:creator>
  <cp:lastModifiedBy>Roger Clemmons</cp:lastModifiedBy>
  <cp:revision>25</cp:revision>
  <dcterms:created xsi:type="dcterms:W3CDTF">2005-07-16T23:40:28Z</dcterms:created>
  <dcterms:modified xsi:type="dcterms:W3CDTF">2015-05-08T17:13:46Z</dcterms:modified>
</cp:coreProperties>
</file>