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67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6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62" r:id="rId18"/>
    <p:sldId id="263" r:id="rId19"/>
    <p:sldId id="264" r:id="rId20"/>
    <p:sldId id="265" r:id="rId21"/>
    <p:sldId id="259" r:id="rId22"/>
    <p:sldId id="260" r:id="rId23"/>
    <p:sldId id="261" r:id="rId24"/>
    <p:sldId id="256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9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0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34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457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6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99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3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3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5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2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4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6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0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4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7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3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656008"/>
          </a:xfrm>
        </p:spPr>
        <p:txBody>
          <a:bodyPr/>
          <a:lstStyle/>
          <a:p>
            <a:r>
              <a:rPr lang="en-US" sz="4800" spc="-4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80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800" spc="-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4800" dirty="0">
                <a:latin typeface="Comic Sans MS" panose="030F0702030302020204" pitchFamily="66" charset="0"/>
                <a:cs typeface="Calibri"/>
              </a:rPr>
              <a:t>M Geri</a:t>
            </a:r>
            <a:r>
              <a:rPr lang="en-US" sz="48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80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800" spc="-3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4800" dirty="0">
                <a:latin typeface="Comic Sans MS" panose="030F0702030302020204" pitchFamily="66" charset="0"/>
                <a:cs typeface="Calibri"/>
              </a:rPr>
              <a:t>ood </a:t>
            </a:r>
            <a:r>
              <a:rPr lang="en-US" sz="4800" dirty="0" smtClean="0">
                <a:latin typeface="Comic Sans MS" panose="030F0702030302020204" pitchFamily="66" charset="0"/>
                <a:cs typeface="Calibri"/>
              </a:rPr>
              <a:t>The</a:t>
            </a:r>
            <a:r>
              <a:rPr lang="en-US" sz="4800" spc="-4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480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800" spc="-15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4800" dirty="0" smtClean="0">
                <a:latin typeface="Comic Sans MS" panose="030F0702030302020204" pitchFamily="66" charset="0"/>
                <a:cs typeface="Calibri"/>
              </a:rPr>
              <a:t>y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018208"/>
            <a:ext cx="8825658" cy="1620592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Roger Clemmons, DV, PhD, CVA, CVFT, ACVIM (neurology)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Gainesville, </a:t>
            </a:r>
            <a:r>
              <a:rPr lang="en-US" dirty="0" err="1" smtClean="0">
                <a:latin typeface="Comic Sans MS" panose="030F0702030302020204" pitchFamily="66" charset="0"/>
              </a:rPr>
              <a:t>fl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rmc@dog2doc.com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09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0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1" y="1674254"/>
            <a:ext cx="9762185" cy="4687909"/>
          </a:xfrm>
        </p:spPr>
        <p:txBody>
          <a:bodyPr>
            <a:normAutofit/>
          </a:bodyPr>
          <a:lstStyle/>
          <a:p>
            <a:pPr marL="0" indent="-285750">
              <a:spcBef>
                <a:spcPts val="0"/>
              </a:spcBef>
              <a:tabLst>
                <a:tab pos="184785" algn="l"/>
              </a:tabLst>
            </a:pPr>
            <a:r>
              <a:rPr lang="en-US" sz="3200" b="1" spc="-10" dirty="0">
                <a:latin typeface="Comic Sans MS" panose="030F0702030302020204" pitchFamily="66" charset="0"/>
                <a:cs typeface="Calibri"/>
              </a:rPr>
              <a:t>Blood</a:t>
            </a:r>
            <a:r>
              <a:rPr lang="en-US" sz="3200" spc="-35" dirty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z="3200" b="1" spc="-1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3200" b="1" spc="-2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b="1" spc="-10" dirty="0">
                <a:latin typeface="Comic Sans MS" panose="030F0702030302020204" pitchFamily="66" charset="0"/>
                <a:cs typeface="Calibri"/>
              </a:rPr>
              <a:t>ficiency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32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b="1" spc="-1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3200" b="1" spc="-17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32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LI</a:t>
            </a:r>
            <a:r>
              <a:rPr lang="en-US" sz="3200" b="1" spc="-120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3200" b="1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b="1" spc="-15" dirty="0">
                <a:latin typeface="Comic Sans MS" panose="030F0702030302020204" pitchFamily="66" charset="0"/>
                <a:cs typeface="Calibri"/>
              </a:rPr>
              <a:t>Kid</a:t>
            </a:r>
            <a:endParaRPr lang="en-US" sz="32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spcBef>
                <a:spcPts val="0"/>
              </a:spcBef>
              <a:tabLst>
                <a:tab pos="384810" algn="l"/>
              </a:tabLst>
            </a:pPr>
            <a:r>
              <a:rPr lang="en-US" sz="2800" dirty="0">
                <a:latin typeface="Comic Sans MS" panose="030F0702030302020204" pitchFamily="66" charset="0"/>
                <a:cs typeface="Calibri"/>
              </a:rPr>
              <a:t>Ch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nic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agn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tion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 d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ficienc</a:t>
            </a:r>
            <a:r>
              <a:rPr lang="en-US" sz="2800" spc="-8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in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ficiency</a:t>
            </a:r>
          </a:p>
          <a:p>
            <a:pPr marL="400050" lvl="2" indent="-171450">
              <a:spcBef>
                <a:spcPts val="0"/>
              </a:spcBef>
              <a:tabLst>
                <a:tab pos="384810" algn="l"/>
              </a:tabLst>
            </a:pPr>
            <a:r>
              <a:rPr lang="en-US" sz="2800" dirty="0">
                <a:latin typeface="Comic Sans MS" panose="030F0702030302020204" pitchFamily="66" charset="0"/>
                <a:cs typeface="Calibri"/>
              </a:rPr>
              <a:t>Dull,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fu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t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with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thick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fla</a:t>
            </a:r>
            <a:r>
              <a:rPr lang="en-US" sz="2800" spc="-4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dander</a:t>
            </a:r>
          </a:p>
          <a:p>
            <a:pPr marL="400050" lvl="2" indent="-171450">
              <a:spcBef>
                <a:spcPts val="0"/>
              </a:spcBef>
              <a:tabLst>
                <a:tab pos="384810" algn="l"/>
              </a:tabLst>
            </a:pPr>
            <a:r>
              <a:rPr lang="en-US" sz="2800" spc="-4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d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pad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nails</a:t>
            </a:r>
          </a:p>
          <a:p>
            <a:pPr marL="400050" lvl="2" indent="-171450">
              <a:spcBef>
                <a:spcPts val="0"/>
              </a:spcBef>
              <a:tabLst>
                <a:tab pos="384810" algn="l"/>
              </a:tabLst>
            </a:pPr>
            <a:r>
              <a:rPr lang="en-US" sz="28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xiet</a:t>
            </a:r>
            <a:r>
              <a:rPr lang="en-US" sz="2800" spc="-9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 dep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ession,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insomnia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poo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memo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y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spcBef>
                <a:spcPts val="0"/>
              </a:spcBef>
              <a:tabLst>
                <a:tab pos="384810" algn="l"/>
              </a:tabLst>
            </a:pPr>
            <a:r>
              <a:rPr lang="en-US" sz="2800" dirty="0">
                <a:latin typeface="Comic Sans MS" panose="030F0702030302020204" pitchFamily="66" charset="0"/>
                <a:cs typeface="Calibri"/>
              </a:rPr>
              <a:t>Muscle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emo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s</a:t>
            </a:r>
          </a:p>
          <a:p>
            <a:pPr marL="3143250" lvl="8" indent="-171450">
              <a:spcBef>
                <a:spcPts val="0"/>
              </a:spcBef>
              <a:tabLst>
                <a:tab pos="384810" algn="l"/>
              </a:tabLst>
            </a:pPr>
            <a:endParaRPr lang="en-US" sz="2800" dirty="0">
              <a:latin typeface="Comic Sans MS" panose="030F0702030302020204" pitchFamily="66" charset="0"/>
              <a:cs typeface="Calibri"/>
            </a:endParaRPr>
          </a:p>
          <a:p>
            <a:pPr marL="0" indent="-285750">
              <a:spcBef>
                <a:spcPts val="0"/>
              </a:spcBef>
              <a:tabLst>
                <a:tab pos="184785" algn="l"/>
              </a:tabLst>
            </a:pPr>
            <a:r>
              <a:rPr lang="en-US" sz="3200" spc="-13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ngue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pale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3200" spc="-114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32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thin</a:t>
            </a:r>
          </a:p>
          <a:p>
            <a:pPr marL="3543300" lvl="8">
              <a:spcBef>
                <a:spcPts val="0"/>
              </a:spcBef>
              <a:tabLst>
                <a:tab pos="184785" algn="l"/>
              </a:tabLst>
            </a:pP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0" indent="-285750">
              <a:spcBef>
                <a:spcPts val="0"/>
              </a:spcBef>
              <a:tabLst>
                <a:tab pos="184785" algn="l"/>
              </a:tabLst>
            </a:pP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Pulse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32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deep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20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eak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(L&lt;R),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chop</a:t>
            </a:r>
            <a:r>
              <a:rPr lang="en-US" sz="3200" spc="-25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y</a:t>
            </a:r>
            <a:endParaRPr lang="en-US" sz="32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92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0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1416676"/>
            <a:ext cx="10431887" cy="500988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600" b="1" spc="-5" dirty="0">
                <a:latin typeface="Comic Sans MS" panose="030F0702030302020204" pitchFamily="66" charset="0"/>
                <a:cs typeface="Calibri"/>
              </a:rPr>
              <a:t>Phlegm</a:t>
            </a:r>
            <a:endParaRPr lang="en-US" sz="2600" dirty="0">
              <a:latin typeface="Comic Sans MS" panose="030F0702030302020204" pitchFamily="66" charset="0"/>
              <a:cs typeface="Calibri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Su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tial</a:t>
            </a:r>
          </a:p>
          <a:p>
            <a:pPr marL="800100" lvl="2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200" spc="-5" dirty="0" smtClean="0">
                <a:latin typeface="Comic Sans MS" panose="030F0702030302020204" pitchFamily="66" charset="0"/>
                <a:cs typeface="Calibri"/>
              </a:rPr>
              <a:t>Se</a:t>
            </a:r>
            <a:r>
              <a:rPr lang="en-US" sz="2200" spc="-15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200" spc="-5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ndary 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25" dirty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ss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tho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gen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lungs</a:t>
            </a:r>
          </a:p>
          <a:p>
            <a:pPr marL="800100" lvl="2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200" spc="-5" dirty="0" smtClean="0">
                <a:latin typeface="Comic Sans MS" panose="030F0702030302020204" pitchFamily="66" charset="0"/>
                <a:cs typeface="Calibri"/>
              </a:rPr>
              <a:t>Mass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th,</a:t>
            </a:r>
            <a:r>
              <a:rPr lang="en-US" sz="2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nodules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on‐sub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tial</a:t>
            </a:r>
          </a:p>
          <a:p>
            <a:pPr marL="800100" lvl="2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200" i="1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200" i="1" spc="-20" dirty="0" smtClean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200" i="1" spc="-5" dirty="0" smtClean="0">
                <a:latin typeface="Comic Sans MS" panose="030F0702030302020204" pitchFamily="66" charset="0"/>
                <a:cs typeface="Calibri"/>
              </a:rPr>
              <a:t>ysi</a:t>
            </a:r>
            <a:r>
              <a:rPr lang="en-US" sz="2200" i="1" spc="-10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200" i="1" spc="-5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200" i="1" dirty="0" smtClean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‐ lymphadenop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200" spc="-7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arthritis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2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joi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200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20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200" spc="-5" dirty="0" smtClean="0">
                <a:latin typeface="Comic Sans MS" panose="030F0702030302020204" pitchFamily="66" charset="0"/>
                <a:cs typeface="Calibri"/>
              </a:rPr>
              <a:t>ormity</a:t>
            </a:r>
          </a:p>
          <a:p>
            <a:pPr marL="800100" lvl="2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200" i="1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200" i="1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i="1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i="1" spc="-5" dirty="0">
                <a:latin typeface="Comic Sans MS" panose="030F0702030302020204" pitchFamily="66" charset="0"/>
                <a:cs typeface="Calibri"/>
              </a:rPr>
              <a:t>Channel</a:t>
            </a:r>
            <a:r>
              <a:rPr lang="en-US" sz="2200" i="1" spc="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200" i="1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z="2200" i="1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numbness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, tinglin</a:t>
            </a:r>
            <a:r>
              <a:rPr lang="en-US" sz="2200" spc="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200" spc="-1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200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function</a:t>
            </a:r>
          </a:p>
          <a:p>
            <a:pPr marL="800100" lvl="2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200" i="1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200" i="1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i="1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i="1" dirty="0">
                <a:latin typeface="Comic Sans MS" panose="030F0702030302020204" pitchFamily="66" charset="0"/>
                <a:cs typeface="Calibri"/>
              </a:rPr>
              <a:t>Heart‐</a:t>
            </a:r>
            <a:r>
              <a:rPr lang="en-US" sz="2200" i="1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xi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-7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dep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ession,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n the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min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 smtClean="0">
                <a:latin typeface="Comic Sans MS" panose="030F0702030302020204" pitchFamily="66" charset="0"/>
                <a:cs typeface="Calibri"/>
              </a:rPr>
              <a:t>mansion</a:t>
            </a:r>
          </a:p>
          <a:p>
            <a:pPr marL="800100" lvl="2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200" i="1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200" i="1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i="1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i="1" spc="-5" dirty="0">
                <a:latin typeface="Comic Sans MS" panose="030F0702030302020204" pitchFamily="66" charset="0"/>
                <a:cs typeface="Calibri"/>
              </a:rPr>
              <a:t>GB</a:t>
            </a:r>
            <a:r>
              <a:rPr lang="en-US" sz="2200" i="1" dirty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200" i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i="1" dirty="0">
                <a:latin typeface="Comic Sans MS" panose="030F0702030302020204" pitchFamily="66" charset="0"/>
                <a:cs typeface="Calibri"/>
              </a:rPr>
              <a:t>KI</a:t>
            </a:r>
            <a:r>
              <a:rPr lang="en-US" sz="2200" i="1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200" i="1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z="2200" i="1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(Kidn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7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Bladder)</a:t>
            </a:r>
          </a:p>
          <a:p>
            <a:pPr marL="3543300" lvl="8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endParaRPr lang="en-US" sz="2000" dirty="0" smtClean="0">
              <a:latin typeface="Comic Sans MS" panose="030F0702030302020204" pitchFamily="66" charset="0"/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600" spc="-114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600" spc="-5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600" spc="-15" dirty="0" smtClean="0">
                <a:latin typeface="Comic Sans MS" panose="030F0702030302020204" pitchFamily="66" charset="0"/>
                <a:cs typeface="Calibri"/>
              </a:rPr>
              <a:t>ngue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thick,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 g</a:t>
            </a:r>
            <a:r>
              <a:rPr lang="en-US" sz="26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ea</a:t>
            </a:r>
            <a:r>
              <a:rPr lang="en-US" sz="2600" spc="-3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600" spc="-9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whi</a:t>
            </a:r>
            <a:r>
              <a:rPr lang="en-US" sz="26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600" spc="-2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(thin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dirty="0" smtClean="0">
                <a:latin typeface="Comic Sans MS" panose="030F0702030302020204" pitchFamily="66" charset="0"/>
                <a:cs typeface="Calibri"/>
              </a:rPr>
              <a:t>thick)</a:t>
            </a:r>
          </a:p>
          <a:p>
            <a:pPr marL="3543300" lvl="8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endParaRPr lang="en-US" sz="2000" dirty="0" smtClean="0">
              <a:latin typeface="Comic Sans MS" panose="030F0702030302020204" pitchFamily="66" charset="0"/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tabLst>
                <a:tab pos="317500" algn="l"/>
              </a:tabLst>
            </a:pP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600" spc="-5" dirty="0" smtClean="0">
                <a:latin typeface="Comic Sans MS" panose="030F0702030302020204" pitchFamily="66" charset="0"/>
                <a:cs typeface="Calibri"/>
              </a:rPr>
              <a:t>ulse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slippe</a:t>
            </a:r>
            <a:r>
              <a:rPr lang="en-US" sz="2600" spc="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y</a:t>
            </a:r>
            <a:endParaRPr lang="en-US" sz="2600" dirty="0">
              <a:latin typeface="Comic Sans MS" panose="030F0702030302020204" pitchFamily="66" charset="0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8235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0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6" y="1416676"/>
            <a:ext cx="10315976" cy="51644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Vi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birt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ene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gy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flui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d a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use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up</a:t>
            </a:r>
          </a:p>
          <a:p>
            <a:pPr marL="0" indent="0">
              <a:spcBef>
                <a:spcPts val="0"/>
              </a:spcBef>
              <a:tabLst>
                <a:tab pos="184785" algn="l"/>
              </a:tabLst>
            </a:pP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ow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me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boli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</a:p>
          <a:p>
            <a:pPr marL="0" indent="0">
              <a:spcBef>
                <a:spcPts val="0"/>
              </a:spcBef>
              <a:tabLst>
                <a:tab pos="184785" algn="l"/>
              </a:tabLst>
            </a:pP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Les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activity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z="1800" dirty="0">
                <a:latin typeface="Comic Sans MS" panose="030F0702030302020204" pitchFamily="66" charset="0"/>
                <a:cs typeface="Calibri"/>
              </a:rPr>
              <a:t>Less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ene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gy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qu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emen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(u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20%)</a:t>
            </a:r>
            <a:endParaRPr lang="en-US" sz="1800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Inc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eased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io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n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joi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ts</a:t>
            </a:r>
            <a:endParaRPr lang="en-US" sz="1800" dirty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nt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ina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ansi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tim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 dec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eased</a:t>
            </a:r>
          </a:p>
          <a:p>
            <a:pPr marL="400050" lvl="1" indent="0">
              <a:spcBef>
                <a:spcPts val="0"/>
              </a:spcBef>
            </a:pP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Di</a:t>
            </a:r>
            <a:r>
              <a:rPr lang="en-US" sz="2000" spc="-15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ficul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act</a:t>
            </a:r>
            <a:r>
              <a:rPr lang="en-US" sz="2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the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sam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nutrie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ts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ene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tic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f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m 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ood</a:t>
            </a:r>
            <a:endParaRPr lang="en-US" sz="2000" dirty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785" algn="l"/>
              </a:tabLst>
            </a:pPr>
            <a:r>
              <a:rPr lang="en-US" sz="2400" spc="-3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ak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dige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tion,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m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not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be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abl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 handle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whol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ains</a:t>
            </a:r>
          </a:p>
          <a:p>
            <a:pPr marL="0" indent="0">
              <a:spcBef>
                <a:spcPts val="0"/>
              </a:spcBef>
              <a:tabLst>
                <a:tab pos="185420" algn="l"/>
              </a:tabLst>
            </a:pP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ow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io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n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nutrie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ts</a:t>
            </a:r>
          </a:p>
          <a:p>
            <a:pPr marL="0" indent="0">
              <a:spcBef>
                <a:spcPts val="0"/>
              </a:spcBef>
              <a:tabLst>
                <a:tab pos="185420" algn="l"/>
              </a:tabLst>
            </a:pPr>
            <a:r>
              <a:rPr lang="en-US" sz="2400" dirty="0">
                <a:latin typeface="Comic Sans MS" panose="030F0702030302020204" pitchFamily="66" charset="0"/>
                <a:cs typeface="Calibri"/>
              </a:rPr>
              <a:t>Dec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eased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o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ese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s</a:t>
            </a:r>
          </a:p>
          <a:p>
            <a:pPr marL="0" indent="0">
              <a:spcBef>
                <a:spcPts val="0"/>
              </a:spcBef>
              <a:tabLst>
                <a:tab pos="185420" algn="l"/>
              </a:tabLst>
            </a:pPr>
            <a:r>
              <a:rPr lang="en-US" sz="2400" dirty="0">
                <a:latin typeface="Comic Sans MS" panose="030F0702030302020204" pitchFamily="66" charset="0"/>
                <a:cs typeface="Calibri"/>
              </a:rPr>
              <a:t>Dec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eased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body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mass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5420" algn="l"/>
              </a:tabLst>
            </a:pPr>
            <a:r>
              <a:rPr lang="en-US" sz="2400" dirty="0">
                <a:latin typeface="Comic Sans MS" panose="030F0702030302020204" pitchFamily="66" charset="0"/>
                <a:cs typeface="Calibri"/>
              </a:rPr>
              <a:t>Dec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eased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abilit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y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gu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bloo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su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ar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z="1800" spc="-7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spc="-4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long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po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andial g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ose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be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boli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d</a:t>
            </a: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z="18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z="1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abnormalit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dec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eases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insuli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sponse</a:t>
            </a: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Dec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eased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abilit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boli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15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1800" spc="-5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spc="-1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dirty="0" smtClean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z="1800" spc="-5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spc="-20" dirty="0" smtClean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1800" spc="-1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1800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1800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1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spc="-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dirty="0" smtClean="0">
                <a:latin typeface="Comic Sans MS" panose="030F0702030302020204" pitchFamily="66" charset="0"/>
                <a:cs typeface="Calibri"/>
              </a:rPr>
              <a:t>s</a:t>
            </a:r>
            <a:endParaRPr lang="en-US" sz="18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665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Geriatric Food Requirements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4" y="1853248"/>
            <a:ext cx="9174090" cy="439515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Higher Protein</a:t>
            </a: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Compensates loss of lean body mass</a:t>
            </a: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Decrease protein turnover rates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Decreased Fat</a:t>
            </a: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Helps maintain body weight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Enhanced Antioxidants</a:t>
            </a: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Supports declining immune systems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Omega-3-Fatty Acids</a:t>
            </a: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Helps with joint and kidney function</a:t>
            </a:r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3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  <a:cs typeface="Calibri"/>
              </a:rPr>
              <a:t>Goals</a:t>
            </a:r>
            <a:r>
              <a:rPr lang="en-US" sz="4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of </a:t>
            </a:r>
            <a:r>
              <a:rPr lang="en-US" sz="4400" spc="-14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spc="-4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4400" spc="-2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tme</a:t>
            </a:r>
            <a:r>
              <a:rPr lang="en-US" sz="4400" spc="-20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89" y="1571223"/>
            <a:ext cx="10006885" cy="46750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Inc</a:t>
            </a:r>
            <a:r>
              <a:rPr lang="en-US" sz="32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ease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b="1" spc="-10" dirty="0">
                <a:latin typeface="Comic Sans MS" panose="030F0702030302020204" pitchFamily="66" charset="0"/>
                <a:cs typeface="Calibri"/>
              </a:rPr>
              <a:t>Q</a:t>
            </a:r>
            <a:r>
              <a:rPr lang="en-US" sz="3200" b="1" spc="-50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z="3200" b="1" spc="-10" dirty="0">
                <a:latin typeface="Comic Sans MS" panose="030F0702030302020204" pitchFamily="66" charset="0"/>
                <a:cs typeface="Calibri"/>
              </a:rPr>
              <a:t>ALITY</a:t>
            </a:r>
            <a:r>
              <a:rPr lang="en-US" sz="3200" b="1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b="1" spc="-10" dirty="0">
                <a:latin typeface="Comic Sans MS" panose="030F0702030302020204" pitchFamily="66" charset="0"/>
                <a:cs typeface="Calibri"/>
              </a:rPr>
              <a:t>OF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b="1" spc="-10" dirty="0" smtClean="0">
                <a:latin typeface="Comic Sans MS" panose="030F0702030302020204" pitchFamily="66" charset="0"/>
                <a:cs typeface="Calibri"/>
              </a:rPr>
              <a:t>LIFE</a:t>
            </a:r>
          </a:p>
          <a:p>
            <a:pPr marL="3543300" lvl="8" indent="0">
              <a:spcBef>
                <a:spcPts val="0"/>
              </a:spcBef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</a:pP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Slo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3200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Diseas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Onse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3200" spc="-3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og</a:t>
            </a:r>
            <a:r>
              <a:rPr lang="en-US" sz="3200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ssion</a:t>
            </a:r>
            <a:endParaRPr lang="en-US" sz="2400" spc="-10" dirty="0" smtClean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</a:pPr>
            <a:r>
              <a:rPr lang="en-US" sz="3200" spc="-65" dirty="0" smtClean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ar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320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middl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burner</a:t>
            </a:r>
          </a:p>
          <a:p>
            <a:pPr marL="0" indent="0">
              <a:spcBef>
                <a:spcPts val="0"/>
              </a:spcBef>
            </a:pP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Nouris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3200" spc="1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Kidne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Essence</a:t>
            </a:r>
          </a:p>
          <a:p>
            <a:pPr marL="0" indent="0">
              <a:spcBef>
                <a:spcPts val="0"/>
              </a:spcBef>
            </a:pP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3200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-25" dirty="0" smtClean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-2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3200" spc="-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oo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much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i="1" spc="-10" dirty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z="3200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Blood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consumption</a:t>
            </a:r>
          </a:p>
          <a:p>
            <a:pPr marL="0" indent="0">
              <a:spcBef>
                <a:spcPts val="0"/>
              </a:spcBef>
            </a:pP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Hel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3200" spc="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bod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32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z="32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ea</a:t>
            </a:r>
            <a:r>
              <a:rPr lang="en-US" sz="3200" spc="-5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down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32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di</a:t>
            </a:r>
            <a:r>
              <a:rPr lang="en-US" sz="3200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-3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assimil</a:t>
            </a:r>
            <a:r>
              <a:rPr lang="en-US" sz="3200" spc="-25" dirty="0" smtClean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e, 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dispe</a:t>
            </a:r>
            <a:r>
              <a:rPr lang="en-US" sz="3200" spc="-3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1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an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us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as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ma</a:t>
            </a:r>
            <a:r>
              <a:rPr lang="en-US" sz="3200" spc="-4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vi</a:t>
            </a:r>
            <a:r>
              <a:rPr lang="en-US" sz="32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nutrie</a:t>
            </a:r>
            <a:r>
              <a:rPr lang="en-US" sz="3200" spc="-2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ts</a:t>
            </a:r>
            <a:r>
              <a:rPr lang="en-US" sz="3200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>
                <a:latin typeface="Comic Sans MS" panose="030F0702030302020204" pitchFamily="66" charset="0"/>
                <a:cs typeface="Calibri"/>
              </a:rPr>
              <a:t>as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5" dirty="0" smtClean="0">
                <a:latin typeface="Comic Sans MS" panose="030F0702030302020204" pitchFamily="66" charset="0"/>
                <a:cs typeface="Calibri"/>
              </a:rPr>
              <a:t>possible</a:t>
            </a:r>
          </a:p>
          <a:p>
            <a:pPr marL="400050" lvl="1" indent="0">
              <a:spcBef>
                <a:spcPts val="0"/>
              </a:spcBef>
            </a:pPr>
            <a:r>
              <a:rPr lang="en-US" sz="2800" spc="-20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Mind,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Bod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Soul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910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  <a:cs typeface="Calibri"/>
              </a:rPr>
              <a:t>Goals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of </a:t>
            </a:r>
            <a:r>
              <a:rPr lang="en-US" sz="4000" spc="-14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4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tme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3" y="1313645"/>
            <a:ext cx="9517487" cy="507427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ee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mode</a:t>
            </a:r>
            <a:r>
              <a:rPr lang="en-US" sz="2400" b="1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e amou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ts</a:t>
            </a:r>
            <a:r>
              <a:rPr lang="en-US" sz="2400" b="1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of </a:t>
            </a:r>
            <a:r>
              <a:rPr lang="en-US" sz="2400" b="1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ood,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of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n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pc="-5" dirty="0">
                <a:latin typeface="Comic Sans MS" panose="030F0702030302020204" pitchFamily="66" charset="0"/>
                <a:cs typeface="Calibri"/>
              </a:rPr>
              <a:t>Nutrie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action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ose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assimil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tion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pc="-1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ev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 S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omac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h Qi 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io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n</a:t>
            </a:r>
          </a:p>
          <a:p>
            <a:pPr marL="3143250" lvl="8" indent="0">
              <a:spcBef>
                <a:spcPts val="0"/>
              </a:spcBef>
              <a:tabLst>
                <a:tab pos="384810" algn="l"/>
              </a:tabLst>
            </a:pPr>
            <a:endParaRPr lang="en-US" sz="1200" dirty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ee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easil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y di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tible</a:t>
            </a:r>
            <a:r>
              <a:rPr lang="en-US" sz="2400" b="1" spc="-20" dirty="0">
                <a:latin typeface="Comic Sans MS" panose="030F0702030302020204" pitchFamily="66" charset="0"/>
                <a:cs typeface="Calibri"/>
              </a:rPr>
              <a:t> f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ood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pc="-4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el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oo</a:t>
            </a:r>
            <a:r>
              <a:rPr lang="en-US" spc="-35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ed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middl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Jiao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annot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he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pc="-1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epa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ion‐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finel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chopped</a:t>
            </a: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dirty="0">
                <a:latin typeface="Comic Sans MS" panose="030F0702030302020204" pitchFamily="66" charset="0"/>
                <a:cs typeface="Calibri"/>
              </a:rPr>
              <a:t>Sp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uts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f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ns,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g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asses,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 and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seeds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dirty="0">
                <a:latin typeface="Comic Sans MS" panose="030F0702030302020204" pitchFamily="66" charset="0"/>
                <a:cs typeface="Calibri"/>
              </a:rPr>
              <a:t>Sou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ps,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ee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175" algn="l"/>
              </a:tabLst>
            </a:pPr>
            <a:r>
              <a:rPr lang="en-US" spc="-5" dirty="0">
                <a:latin typeface="Comic Sans MS" panose="030F0702030302020204" pitchFamily="66" charset="0"/>
                <a:cs typeface="Calibri"/>
              </a:rPr>
              <a:t>Dige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stiv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en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ymes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&amp;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obiotics</a:t>
            </a:r>
          </a:p>
          <a:p>
            <a:pPr marL="3143250" lvl="8" indent="0">
              <a:spcBef>
                <a:spcPts val="0"/>
              </a:spcBef>
              <a:tabLst>
                <a:tab pos="384175" algn="l"/>
              </a:tabLst>
            </a:pP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ee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nutrie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ric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oods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nic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er nutrient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omposition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dirty="0" smtClean="0">
                <a:latin typeface="Comic Sans MS" panose="030F0702030302020204" pitchFamily="66" charset="0"/>
                <a:cs typeface="Calibri"/>
              </a:rPr>
              <a:t>Non‐p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cessed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oods</a:t>
            </a:r>
          </a:p>
          <a:p>
            <a:pPr marL="3143250" lvl="8" indent="0">
              <a:spcBef>
                <a:spcPts val="0"/>
              </a:spcBef>
              <a:tabLst>
                <a:tab pos="384810" algn="l"/>
              </a:tabLst>
            </a:pP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ee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ar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ming </a:t>
            </a:r>
            <a:r>
              <a:rPr lang="en-US" sz="2400" b="1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oods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pc="-10" dirty="0">
                <a:latin typeface="Comic Sans MS" panose="030F0702030302020204" pitchFamily="66" charset="0"/>
                <a:cs typeface="Calibri"/>
              </a:rPr>
              <a:t>Ene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getics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400050" lvl="2" indent="0">
              <a:spcBef>
                <a:spcPts val="0"/>
              </a:spcBef>
              <a:tabLst>
                <a:tab pos="384810" algn="l"/>
              </a:tabLst>
            </a:pPr>
            <a:r>
              <a:rPr lang="en-US" spc="-8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em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e</a:t>
            </a:r>
            <a:endParaRPr lang="en-US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155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  <a:cs typeface="Calibri"/>
              </a:rPr>
              <a:t>Goals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of </a:t>
            </a:r>
            <a:r>
              <a:rPr lang="en-US" sz="4000" spc="-14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4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tme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06828"/>
            <a:ext cx="10751691" cy="474157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b="1" spc="-3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void 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‐i</a:t>
            </a:r>
            <a:r>
              <a:rPr lang="en-US" b="1" spc="-2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flamm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ry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b="1" spc="-25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b="1" spc="-10" dirty="0" smtClean="0">
                <a:latin typeface="Comic Sans MS" panose="030F0702030302020204" pitchFamily="66" charset="0"/>
                <a:cs typeface="Calibri"/>
              </a:rPr>
              <a:t>oods</a:t>
            </a:r>
          </a:p>
          <a:p>
            <a:pPr marL="400050" lvl="1" indent="0">
              <a:spcBef>
                <a:spcPts val="0"/>
              </a:spcBef>
              <a:tabLst>
                <a:tab pos="184150" algn="l"/>
              </a:tabLst>
            </a:pPr>
            <a:r>
              <a:rPr lang="en-US" dirty="0" smtClean="0">
                <a:latin typeface="Comic Sans MS" panose="030F0702030302020204" pitchFamily="66" charset="0"/>
                <a:cs typeface="Calibri"/>
              </a:rPr>
              <a:t>Nig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tshades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bel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peppe</a:t>
            </a:r>
            <a:r>
              <a:rPr lang="en-US" spc="-8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gpla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t,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whi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tato</a:t>
            </a:r>
            <a:endParaRPr lang="en-US" dirty="0" smtClean="0">
              <a:latin typeface="Comic Sans MS" panose="030F0702030302020204" pitchFamily="66" charset="0"/>
              <a:cs typeface="Calibri"/>
            </a:endParaRPr>
          </a:p>
          <a:p>
            <a:pPr marL="400050" lvl="1" indent="0">
              <a:spcBef>
                <a:spcPts val="0"/>
              </a:spcBef>
              <a:tabLst>
                <a:tab pos="184150" algn="l"/>
              </a:tabLst>
            </a:pPr>
            <a:r>
              <a:rPr lang="en-US" spc="-5" dirty="0" err="1" smtClean="0">
                <a:latin typeface="Comic Sans MS" panose="030F0702030302020204" pitchFamily="66" charset="0"/>
                <a:cs typeface="Calibri"/>
              </a:rPr>
              <a:t>Goi</a:t>
            </a:r>
            <a:r>
              <a:rPr lang="en-US" spc="-15" dirty="0" err="1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 err="1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20" dirty="0" err="1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err="1" smtClean="0">
                <a:latin typeface="Comic Sans MS" panose="030F0702030302020204" pitchFamily="66" charset="0"/>
                <a:cs typeface="Calibri"/>
              </a:rPr>
              <a:t>oge</a:t>
            </a:r>
            <a:r>
              <a:rPr lang="en-US" spc="-10" dirty="0" err="1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5" dirty="0" err="1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dirty="0" err="1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: cruci</a:t>
            </a:r>
            <a:r>
              <a:rPr lang="en-US" spc="-25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ou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s‐ 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 b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occoli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le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abba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ge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turnip,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adish,</a:t>
            </a:r>
            <a:r>
              <a:rPr lang="en-US" dirty="0" smtClean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ho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adish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ru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aba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anned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ood</a:t>
            </a:r>
          </a:p>
          <a:p>
            <a:pPr marL="3543300" lvl="8" indent="0">
              <a:spcBef>
                <a:spcPts val="0"/>
              </a:spcBef>
              <a:tabLst>
                <a:tab pos="184150" algn="l"/>
              </a:tabLst>
            </a:pPr>
            <a:endParaRPr lang="en-US" spc="-5" dirty="0" smtClean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b="1" spc="-30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b="1" dirty="0" smtClean="0">
                <a:latin typeface="Comic Sans MS" panose="030F0702030302020204" pitchFamily="66" charset="0"/>
                <a:cs typeface="Calibri"/>
              </a:rPr>
              <a:t>eed</a:t>
            </a:r>
            <a:r>
              <a:rPr lang="en-US" b="1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spc="-2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‐i</a:t>
            </a:r>
            <a:r>
              <a:rPr lang="en-US" b="1" spc="-2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flamm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ry </a:t>
            </a:r>
            <a:r>
              <a:rPr lang="en-US" b="1" spc="-25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b="1" spc="-10" dirty="0" smtClean="0">
                <a:latin typeface="Comic Sans MS" panose="030F0702030302020204" pitchFamily="66" charset="0"/>
                <a:cs typeface="Calibri"/>
              </a:rPr>
              <a:t>oods/suppleme</a:t>
            </a:r>
            <a:r>
              <a:rPr lang="en-US" b="1" spc="-2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b="1" spc="-5" dirty="0" smtClean="0">
                <a:latin typeface="Comic Sans MS" panose="030F0702030302020204" pitchFamily="66" charset="0"/>
                <a:cs typeface="Calibri"/>
              </a:rPr>
              <a:t>ts</a:t>
            </a:r>
          </a:p>
          <a:p>
            <a:pPr marL="400050" lvl="1" indent="0">
              <a:spcBef>
                <a:spcPts val="0"/>
              </a:spcBef>
              <a:tabLst>
                <a:tab pos="184150" algn="l"/>
              </a:tabLst>
            </a:pPr>
            <a:r>
              <a:rPr lang="en-US" dirty="0" smtClean="0">
                <a:latin typeface="Comic Sans MS" panose="030F0702030302020204" pitchFamily="66" charset="0"/>
                <a:cs typeface="Calibri"/>
              </a:rPr>
              <a:t>Al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rn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lo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di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t‐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lo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PG</a:t>
            </a:r>
          </a:p>
          <a:p>
            <a:pPr marL="400050" lvl="1" indent="0">
              <a:spcBef>
                <a:spcPts val="0"/>
              </a:spcBef>
              <a:tabLst>
                <a:tab pos="184150" algn="l"/>
              </a:tabLst>
            </a:pP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ow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tu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ed</a:t>
            </a:r>
            <a:r>
              <a:rPr lang="en-US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‐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lo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PG</a:t>
            </a:r>
          </a:p>
          <a:p>
            <a:pPr marL="3543300" lvl="8" indent="0">
              <a:spcBef>
                <a:spcPts val="0"/>
              </a:spcBef>
              <a:tabLst>
                <a:tab pos="184150" algn="l"/>
              </a:tabLst>
            </a:pPr>
            <a:endParaRPr lang="en-US" spc="-5" dirty="0" smtClean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b="1" dirty="0" smtClean="0">
                <a:latin typeface="Comic Sans MS" panose="030F0702030302020204" pitchFamily="66" charset="0"/>
                <a:cs typeface="Calibri"/>
              </a:rPr>
              <a:t>Inc</a:t>
            </a:r>
            <a:r>
              <a:rPr lang="en-US" b="1" spc="-1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b="1" dirty="0" smtClean="0">
                <a:latin typeface="Comic Sans MS" panose="030F0702030302020204" pitchFamily="66" charset="0"/>
                <a:cs typeface="Calibri"/>
              </a:rPr>
              <a:t>ease 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ome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‐3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b="1" spc="-5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A‐ 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lo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  <a:cs typeface="Calibri"/>
              </a:rPr>
              <a:t>PG/leu</a:t>
            </a:r>
            <a:r>
              <a:rPr lang="en-US" b="1" spc="-40" dirty="0" smtClean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b="1" spc="-5" dirty="0" smtClean="0">
                <a:latin typeface="Comic Sans MS" panose="030F0702030302020204" pitchFamily="66" charset="0"/>
                <a:cs typeface="Calibri"/>
              </a:rPr>
              <a:t>otrienes</a:t>
            </a:r>
          </a:p>
          <a:p>
            <a:pPr marL="400050" lvl="1" indent="0">
              <a:spcBef>
                <a:spcPts val="0"/>
              </a:spcBef>
              <a:tabLst>
                <a:tab pos="184150" algn="l"/>
              </a:tabLst>
            </a:pP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Col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wat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fish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mac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el, t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out,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salmon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tuna</a:t>
            </a:r>
          </a:p>
          <a:p>
            <a:pPr marL="3543300" lvl="8" indent="0">
              <a:spcBef>
                <a:spcPts val="0"/>
              </a:spcBef>
              <a:tabLst>
                <a:tab pos="184150" algn="l"/>
              </a:tabLst>
            </a:pPr>
            <a:endParaRPr lang="en-US" dirty="0" smtClean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b="1" dirty="0" smtClean="0">
                <a:latin typeface="Comic Sans MS" panose="030F0702030302020204" pitchFamily="66" charset="0"/>
                <a:cs typeface="Calibri"/>
              </a:rPr>
              <a:t>Inc</a:t>
            </a:r>
            <a:r>
              <a:rPr lang="en-US" b="1" spc="-1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b="1" dirty="0" smtClean="0">
                <a:latin typeface="Comic Sans MS" panose="030F0702030302020204" pitchFamily="66" charset="0"/>
                <a:cs typeface="Calibri"/>
              </a:rPr>
              <a:t>ease </a:t>
            </a:r>
            <a:r>
              <a:rPr lang="en-US" b="1" spc="-5" dirty="0" smtClean="0">
                <a:latin typeface="Comic Sans MS" panose="030F0702030302020204" pitchFamily="66" charset="0"/>
                <a:cs typeface="Calibri"/>
              </a:rPr>
              <a:t>Vi</a:t>
            </a:r>
            <a:r>
              <a:rPr lang="en-US" b="1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b="1" spc="-5" dirty="0" smtClean="0">
                <a:latin typeface="Comic Sans MS" panose="030F0702030302020204" pitchFamily="66" charset="0"/>
                <a:cs typeface="Calibri"/>
              </a:rPr>
              <a:t>amin C</a:t>
            </a:r>
          </a:p>
          <a:p>
            <a:pPr marL="400050" lvl="1" indent="0">
              <a:spcBef>
                <a:spcPts val="0"/>
              </a:spcBef>
              <a:tabLst>
                <a:tab pos="184150" algn="l"/>
              </a:tabLst>
            </a:pP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Als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ge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collagen</a:t>
            </a:r>
          </a:p>
          <a:p>
            <a:pPr marL="400050" lvl="1" indent="0">
              <a:spcBef>
                <a:spcPts val="0"/>
              </a:spcBef>
              <a:tabLst>
                <a:tab pos="184150" algn="l"/>
              </a:tabLst>
            </a:pPr>
            <a:r>
              <a:rPr lang="en-US" dirty="0" smtClean="0">
                <a:latin typeface="Comic Sans MS" panose="030F0702030302020204" pitchFamily="66" charset="0"/>
                <a:cs typeface="Calibri"/>
              </a:rPr>
              <a:t>Ca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aloupe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wberries, peppe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anberry</a:t>
            </a:r>
          </a:p>
          <a:p>
            <a:pPr marL="3543300" lvl="8" indent="0">
              <a:spcBef>
                <a:spcPts val="0"/>
              </a:spcBef>
              <a:tabLst>
                <a:tab pos="184150" algn="l"/>
              </a:tabLst>
            </a:pPr>
            <a:endParaRPr lang="en-US" spc="-5" dirty="0" smtClean="0">
              <a:latin typeface="Comic Sans MS" panose="030F0702030302020204" pitchFamily="66" charset="0"/>
              <a:cs typeface="Calibri"/>
            </a:endParaRPr>
          </a:p>
          <a:p>
            <a:pPr marL="0" indent="0">
              <a:spcBef>
                <a:spcPts val="0"/>
              </a:spcBef>
              <a:tabLst>
                <a:tab pos="184150" algn="l"/>
              </a:tabLst>
            </a:pPr>
            <a:r>
              <a:rPr lang="en-US" b="1" spc="-5" dirty="0" smtClean="0">
                <a:latin typeface="Comic Sans MS" panose="030F0702030302020204" pitchFamily="66" charset="0"/>
                <a:cs typeface="Calibri"/>
              </a:rPr>
              <a:t>Suppleme</a:t>
            </a:r>
            <a:r>
              <a:rPr lang="en-US" b="1" spc="-10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b="1" dirty="0" smtClean="0">
                <a:latin typeface="Comic Sans MS" panose="030F0702030302020204" pitchFamily="66" charset="0"/>
                <a:cs typeface="Calibri"/>
              </a:rPr>
              <a:t>ts 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hel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 allevi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b="1" spc="2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arthriti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b="1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b="1" spc="-5" dirty="0" smtClean="0">
                <a:latin typeface="Comic Sans MS" panose="030F0702030302020204" pitchFamily="66" charset="0"/>
                <a:cs typeface="Calibri"/>
              </a:rPr>
              <a:t>pain</a:t>
            </a:r>
          </a:p>
          <a:p>
            <a:pPr marL="400050" lvl="1" indent="0">
              <a:spcBef>
                <a:spcPts val="0"/>
              </a:spcBef>
              <a:tabLst>
                <a:tab pos="184150" algn="l"/>
              </a:tabLst>
            </a:pP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MSM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e, al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dandelion,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turmeric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whi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willo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bark</a:t>
            </a: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384175" lvl="1" indent="-142875">
              <a:lnSpc>
                <a:spcPct val="100000"/>
              </a:lnSpc>
              <a:spcBef>
                <a:spcPts val="120"/>
              </a:spcBef>
              <a:buFont typeface="Arial"/>
              <a:buChar char="–"/>
              <a:tabLst>
                <a:tab pos="384810" algn="l"/>
              </a:tabLst>
            </a:pPr>
            <a:endParaRPr lang="en-US" sz="1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492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  <a:cs typeface="Calibri"/>
              </a:rPr>
              <a:t>Goals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of </a:t>
            </a:r>
            <a:r>
              <a:rPr lang="en-US" sz="4000" spc="-14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4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tme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4000" dirty="0">
                <a:latin typeface="Comic Sans MS" panose="030F0702030302020204" pitchFamily="66" charset="0"/>
                <a:cs typeface="Calibri"/>
              </a:rPr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4" y="1558344"/>
            <a:ext cx="10483402" cy="4906850"/>
          </a:xfrm>
        </p:spPr>
        <p:txBody>
          <a:bodyPr>
            <a:normAutofit/>
          </a:bodyPr>
          <a:lstStyle/>
          <a:p>
            <a:pPr marL="0" indent="-171450">
              <a:lnSpc>
                <a:spcPct val="110000"/>
              </a:lnSpc>
              <a:spcBef>
                <a:spcPts val="0"/>
              </a:spcBef>
              <a:tabLst>
                <a:tab pos="184150" algn="l"/>
              </a:tabLst>
            </a:pPr>
            <a:r>
              <a:rPr lang="en-US" sz="1800" spc="-6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imbalanc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disharmonie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1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as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earl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y as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possible</a:t>
            </a:r>
            <a:endParaRPr lang="en-US" sz="18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Olde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animal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z="14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400" spc="-4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long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o heal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spc="-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spc="-15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1400" spc="-10" dirty="0" smtClean="0">
                <a:latin typeface="Comic Sans MS" panose="030F0702030302020204" pitchFamily="66" charset="0"/>
                <a:cs typeface="Calibri"/>
              </a:rPr>
              <a:t>ov</a:t>
            </a:r>
            <a:r>
              <a:rPr lang="en-US" sz="1400" spc="-5" dirty="0" smtClean="0">
                <a:latin typeface="Comic Sans MS" panose="030F0702030302020204" pitchFamily="66" charset="0"/>
                <a:cs typeface="Calibri"/>
              </a:rPr>
              <a:t>er</a:t>
            </a:r>
          </a:p>
          <a:p>
            <a:pPr marL="3143250" lvl="8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endParaRPr lang="en-US" sz="1050" dirty="0">
              <a:latin typeface="Comic Sans MS" panose="030F0702030302020204" pitchFamily="66" charset="0"/>
              <a:cs typeface="Calibri"/>
            </a:endParaRPr>
          </a:p>
          <a:p>
            <a:pPr marL="0" indent="-171450">
              <a:lnSpc>
                <a:spcPct val="110000"/>
              </a:lnSpc>
              <a:spcBef>
                <a:spcPts val="0"/>
              </a:spcBef>
              <a:tabLst>
                <a:tab pos="184150" algn="l"/>
              </a:tabLst>
            </a:pP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Us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½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2/3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dos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herb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longe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tim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(m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ybe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li</a:t>
            </a:r>
            <a:r>
              <a:rPr lang="en-US" sz="18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-5" dirty="0" smtClean="0">
                <a:latin typeface="Comic Sans MS" panose="030F0702030302020204" pitchFamily="66" charset="0"/>
                <a:cs typeface="Calibri"/>
              </a:rPr>
              <a:t>)</a:t>
            </a:r>
          </a:p>
          <a:p>
            <a:pPr marL="3543300" lvl="8" indent="-171450">
              <a:lnSpc>
                <a:spcPct val="110000"/>
              </a:lnSpc>
              <a:spcBef>
                <a:spcPts val="0"/>
              </a:spcBef>
              <a:tabLst>
                <a:tab pos="184150" algn="l"/>
              </a:tabLst>
            </a:pPr>
            <a:endParaRPr lang="en-US" sz="1050" dirty="0">
              <a:latin typeface="Comic Sans MS" panose="030F0702030302020204" pitchFamily="66" charset="0"/>
              <a:cs typeface="Calibri"/>
            </a:endParaRPr>
          </a:p>
          <a:p>
            <a:pPr marL="0" indent="-171450">
              <a:lnSpc>
                <a:spcPct val="110000"/>
              </a:lnSpc>
              <a:spcBef>
                <a:spcPts val="0"/>
              </a:spcBef>
              <a:tabLst>
                <a:tab pos="184785" algn="l"/>
              </a:tabLst>
            </a:pP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Av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oi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y 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ng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herb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us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e them 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shor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t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period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 smtClean="0">
                <a:latin typeface="Comic Sans MS" panose="030F0702030302020204" pitchFamily="66" charset="0"/>
                <a:cs typeface="Calibri"/>
              </a:rPr>
              <a:t>time</a:t>
            </a:r>
            <a:endParaRPr lang="en-US" sz="18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1400" spc="-8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o b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400" spc="-20" dirty="0">
                <a:latin typeface="Comic Sans MS" panose="030F0702030302020204" pitchFamily="66" charset="0"/>
                <a:cs typeface="Calibri"/>
              </a:rPr>
              <a:t>tt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1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spc="-5" dirty="0" err="1">
                <a:latin typeface="Comic Sans MS" panose="030F0702030302020204" pitchFamily="66" charset="0"/>
                <a:cs typeface="Calibri"/>
              </a:rPr>
              <a:t>Co</a:t>
            </a:r>
            <a:r>
              <a:rPr lang="en-US" sz="1400" b="1" i="1" spc="-15" dirty="0" err="1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1400" b="1" i="1" spc="-5" dirty="0" err="1">
                <a:latin typeface="Comic Sans MS" panose="030F0702030302020204" pitchFamily="66" charset="0"/>
                <a:cs typeface="Calibri"/>
              </a:rPr>
              <a:t>tis</a:t>
            </a:r>
            <a:r>
              <a:rPr lang="en-US" sz="1400" b="1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(Huan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1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 err="1">
                <a:latin typeface="Comic Sans MS" panose="030F0702030302020204" pitchFamily="66" charset="0"/>
                <a:cs typeface="Calibri"/>
              </a:rPr>
              <a:t>Lian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)</a:t>
            </a:r>
            <a:endParaRPr lang="en-US" sz="14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1400" spc="-8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ol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1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1400" b="1" i="1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1400" b="1" i="1" spc="-1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1400" b="1" i="1" spc="-5" dirty="0">
                <a:latin typeface="Comic Sans MS" panose="030F0702030302020204" pitchFamily="66" charset="0"/>
                <a:cs typeface="Calibri"/>
              </a:rPr>
              <a:t>su</a:t>
            </a:r>
            <a:r>
              <a:rPr lang="en-US" sz="1400" b="1" i="1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1400" b="1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(Sh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  <a:cs typeface="Calibri"/>
              </a:rPr>
              <a:t>Gao)</a:t>
            </a:r>
          </a:p>
          <a:p>
            <a:pPr marL="857250" lvl="3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900" spc="-10" dirty="0" smtClean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z="900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900" spc="-1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900" spc="-10" dirty="0" smtClean="0">
                <a:latin typeface="Comic Sans MS" panose="030F0702030302020204" pitchFamily="66" charset="0"/>
                <a:cs typeface="Calibri"/>
              </a:rPr>
              <a:t>ter</a:t>
            </a:r>
            <a:r>
              <a:rPr lang="en-US" sz="900" spc="-5" dirty="0" smtClean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z="900" spc="-15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900" spc="-10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900" spc="-5" dirty="0" smtClean="0">
                <a:latin typeface="Comic Sans MS" panose="030F0702030302020204" pitchFamily="66" charset="0"/>
                <a:cs typeface="Calibri"/>
              </a:rPr>
              <a:t>ld</a:t>
            </a:r>
            <a:r>
              <a:rPr lang="en-US" sz="900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900" spc="-10" dirty="0">
                <a:latin typeface="Comic Sans MS" panose="030F0702030302020204" pitchFamily="66" charset="0"/>
                <a:cs typeface="Calibri"/>
              </a:rPr>
              <a:t>herb</a:t>
            </a:r>
            <a:r>
              <a:rPr lang="en-US" sz="900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9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9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900" spc="-5" dirty="0">
                <a:latin typeface="Comic Sans MS" panose="030F0702030302020204" pitchFamily="66" charset="0"/>
                <a:cs typeface="Calibri"/>
              </a:rPr>
              <a:t>au</a:t>
            </a:r>
            <a:r>
              <a:rPr lang="en-US" sz="900" spc="-1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9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9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900" i="1" spc="-6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900" i="1" spc="-10" dirty="0">
                <a:latin typeface="Comic Sans MS" panose="030F0702030302020204" pitchFamily="66" charset="0"/>
                <a:cs typeface="Calibri"/>
              </a:rPr>
              <a:t>ang</a:t>
            </a:r>
            <a:r>
              <a:rPr lang="en-US" sz="900" i="1" spc="-5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z="900" i="1" spc="-15" dirty="0">
                <a:latin typeface="Comic Sans MS" panose="030F0702030302020204" pitchFamily="66" charset="0"/>
                <a:cs typeface="Calibri"/>
              </a:rPr>
              <a:t>Q</a:t>
            </a:r>
            <a:r>
              <a:rPr lang="en-US" sz="900" i="1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900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900" spc="-5" dirty="0">
                <a:latin typeface="Comic Sans MS" panose="030F0702030302020204" pitchFamily="66" charset="0"/>
                <a:cs typeface="Calibri"/>
              </a:rPr>
              <a:t>dama</a:t>
            </a:r>
            <a:r>
              <a:rPr lang="en-US" sz="900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900" spc="-5" dirty="0">
                <a:latin typeface="Comic Sans MS" panose="030F0702030302020204" pitchFamily="66" charset="0"/>
                <a:cs typeface="Calibri"/>
              </a:rPr>
              <a:t>e</a:t>
            </a:r>
            <a:endParaRPr lang="en-US" sz="9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1400" spc="-8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hot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1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spc="-10" dirty="0">
                <a:latin typeface="Comic Sans MS" panose="030F0702030302020204" pitchFamily="66" charset="0"/>
                <a:cs typeface="Calibri"/>
              </a:rPr>
              <a:t>Aconi</a:t>
            </a:r>
            <a:r>
              <a:rPr lang="en-US" sz="1400" b="1" i="1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b="1" i="1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b="1" i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(F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 err="1">
                <a:latin typeface="Comic Sans MS" panose="030F0702030302020204" pitchFamily="66" charset="0"/>
                <a:cs typeface="Calibri"/>
              </a:rPr>
              <a:t>Zi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)</a:t>
            </a:r>
            <a:endParaRPr lang="en-US" sz="14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1400" spc="-8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o pun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ge</a:t>
            </a:r>
            <a:r>
              <a:rPr lang="en-US" sz="14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t: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b="1" i="1" spc="-1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1400" b="1" i="1" spc="-5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1400" b="1" i="1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b="1" i="1" spc="-1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1400" b="1" i="1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b="1" i="1" spc="-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400" b="1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(M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  <a:cs typeface="Calibri"/>
              </a:rPr>
              <a:t>Huang)</a:t>
            </a:r>
          </a:p>
          <a:p>
            <a:pPr marL="857250" lvl="3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900" spc="-5" dirty="0" smtClean="0">
                <a:latin typeface="Comic Sans MS" panose="030F0702030302020204" pitchFamily="66" charset="0"/>
                <a:cs typeface="Calibri"/>
              </a:rPr>
              <a:t>Hot‐</a:t>
            </a:r>
            <a:r>
              <a:rPr lang="en-US" sz="900" spc="-10" dirty="0" smtClean="0">
                <a:latin typeface="Comic Sans MS" panose="030F0702030302020204" pitchFamily="66" charset="0"/>
                <a:cs typeface="Calibri"/>
              </a:rPr>
              <a:t>pung</a:t>
            </a:r>
            <a:r>
              <a:rPr lang="en-US" sz="900" spc="-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900" spc="-1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900" spc="-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90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900" spc="-10" dirty="0">
                <a:latin typeface="Comic Sans MS" panose="030F0702030302020204" pitchFamily="66" charset="0"/>
                <a:cs typeface="Calibri"/>
              </a:rPr>
              <a:t>herb</a:t>
            </a:r>
            <a:r>
              <a:rPr lang="en-US" sz="900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9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9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900" spc="-10" dirty="0">
                <a:latin typeface="Comic Sans MS" panose="030F0702030302020204" pitchFamily="66" charset="0"/>
                <a:cs typeface="Calibri"/>
              </a:rPr>
              <a:t>onsum</a:t>
            </a:r>
            <a:r>
              <a:rPr lang="en-US" sz="9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9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900" i="1" spc="-2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900" i="1" spc="-5" dirty="0" smtClean="0">
                <a:latin typeface="Comic Sans MS" panose="030F0702030302020204" pitchFamily="66" charset="0"/>
                <a:cs typeface="Calibri"/>
              </a:rPr>
              <a:t>in</a:t>
            </a:r>
          </a:p>
          <a:p>
            <a:pPr marL="3143250" lvl="8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endParaRPr lang="en-US" sz="900" dirty="0">
              <a:latin typeface="Comic Sans MS" panose="030F0702030302020204" pitchFamily="66" charset="0"/>
              <a:cs typeface="Calibri"/>
            </a:endParaRPr>
          </a:p>
          <a:p>
            <a:pPr marL="0" indent="-171450">
              <a:lnSpc>
                <a:spcPct val="110000"/>
              </a:lnSpc>
              <a:spcBef>
                <a:spcPts val="0"/>
              </a:spcBef>
              <a:tabLst>
                <a:tab pos="184150" algn="l"/>
              </a:tabLst>
            </a:pPr>
            <a:r>
              <a:rPr lang="en-US" sz="1800" dirty="0">
                <a:latin typeface="Comic Sans MS" panose="030F0702030302020204" pitchFamily="66" charset="0"/>
                <a:cs typeface="Calibri"/>
              </a:rPr>
              <a:t>Select</a:t>
            </a:r>
            <a:r>
              <a:rPr lang="en-US" sz="1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9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c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herb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mil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d 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gu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ng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herb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s</a:t>
            </a: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1400" spc="-8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1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dirty="0" err="1">
                <a:latin typeface="Comic Sans MS" panose="030F0702030302020204" pitchFamily="66" charset="0"/>
                <a:cs typeface="Calibri"/>
              </a:rPr>
              <a:t>Codonoposis</a:t>
            </a:r>
            <a:r>
              <a:rPr lang="en-US" sz="1400" b="1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(Dan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14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Shen)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spc="-5" dirty="0">
                <a:latin typeface="Comic Sans MS" panose="030F0702030302020204" pitchFamily="66" charset="0"/>
                <a:cs typeface="Calibri"/>
              </a:rPr>
              <a:t>Angeli</a:t>
            </a:r>
            <a:r>
              <a:rPr lang="en-US" sz="1400" b="1" i="1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1400" b="1" i="1" spc="-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400" b="1" i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(Dan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14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dirty="0" err="1">
                <a:latin typeface="Comic Sans MS" panose="030F0702030302020204" pitchFamily="66" charset="0"/>
                <a:cs typeface="Calibri"/>
              </a:rPr>
              <a:t>Gu</a:t>
            </a:r>
            <a:r>
              <a:rPr lang="en-US" sz="1400" spc="-5" dirty="0" err="1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)</a:t>
            </a: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ove</a:t>
            </a:r>
            <a:r>
              <a:rPr lang="en-US" sz="1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s &amp; sha</a:t>
            </a:r>
            <a:r>
              <a:rPr lang="en-US" sz="1400" spc="-35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 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f 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1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spc="-5" dirty="0">
                <a:latin typeface="Comic Sans MS" panose="030F0702030302020204" pitchFamily="66" charset="0"/>
                <a:cs typeface="Calibri"/>
              </a:rPr>
              <a:t>Citrus</a:t>
            </a:r>
            <a:r>
              <a:rPr lang="en-US" sz="1400" b="1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(Ch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en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Pi)</a:t>
            </a:r>
            <a:endParaRPr lang="en-US" sz="14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ving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Bloo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o </a:t>
            </a:r>
            <a:r>
              <a:rPr lang="en-US" sz="1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ol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z="1400" spc="-1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io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spc="-10" dirty="0" err="1">
                <a:latin typeface="Comic Sans MS" panose="030F0702030302020204" pitchFamily="66" charset="0"/>
                <a:cs typeface="Calibri"/>
              </a:rPr>
              <a:t>Ligu</a:t>
            </a:r>
            <a:r>
              <a:rPr lang="en-US" sz="1400" b="1" i="1" spc="-20" dirty="0" err="1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1400" b="1" i="1" spc="-5" dirty="0" err="1">
                <a:latin typeface="Comic Sans MS" panose="030F0702030302020204" pitchFamily="66" charset="0"/>
                <a:cs typeface="Calibri"/>
              </a:rPr>
              <a:t>ticum</a:t>
            </a:r>
            <a:r>
              <a:rPr lang="en-US" sz="1400" b="1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</a:t>
            </a:r>
            <a:r>
              <a:rPr lang="en-US" sz="1400" spc="-5" dirty="0" err="1">
                <a:latin typeface="Comic Sans MS" panose="030F0702030302020204" pitchFamily="66" charset="0"/>
                <a:cs typeface="Calibri"/>
              </a:rPr>
              <a:t>Chua</a:t>
            </a:r>
            <a:r>
              <a:rPr lang="en-US" sz="1400" dirty="0" err="1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dirty="0" err="1">
                <a:latin typeface="Comic Sans MS" panose="030F0702030302020204" pitchFamily="66" charset="0"/>
                <a:cs typeface="Calibri"/>
              </a:rPr>
              <a:t>Xiong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)</a:t>
            </a: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175" algn="l"/>
              </a:tabLst>
            </a:pPr>
            <a:r>
              <a:rPr lang="en-US" sz="1400" spc="-6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dirty="0">
                <a:latin typeface="Comic Sans MS" panose="030F0702030302020204" pitchFamily="66" charset="0"/>
                <a:cs typeface="Calibri"/>
              </a:rPr>
              <a:t>an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1400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400" spc="-10" dirty="0">
                <a:latin typeface="Comic Sans MS" panose="030F0702030302020204" pitchFamily="66" charset="0"/>
                <a:cs typeface="Calibri"/>
              </a:rPr>
              <a:t>rm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 phlegm: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b="1" i="1" spc="-15" dirty="0" err="1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400" b="1" i="1" dirty="0" err="1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400" b="1" i="1" spc="-5" dirty="0" err="1">
                <a:latin typeface="Comic Sans MS" panose="030F0702030302020204" pitchFamily="66" charset="0"/>
                <a:cs typeface="Calibri"/>
              </a:rPr>
              <a:t>itillaria</a:t>
            </a:r>
            <a:r>
              <a:rPr lang="en-US" sz="1400" b="1" i="1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(</a:t>
            </a:r>
            <a:r>
              <a:rPr lang="en-US" sz="1400" spc="-5" dirty="0" err="1">
                <a:latin typeface="Comic Sans MS" panose="030F0702030302020204" pitchFamily="66" charset="0"/>
                <a:cs typeface="Calibri"/>
              </a:rPr>
              <a:t>Chua</a:t>
            </a:r>
            <a:r>
              <a:rPr lang="en-US" sz="1400" dirty="0" err="1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1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400" spc="-5" dirty="0" err="1">
                <a:latin typeface="Comic Sans MS" panose="030F0702030302020204" pitchFamily="66" charset="0"/>
                <a:cs typeface="Calibri"/>
              </a:rPr>
              <a:t>Bei</a:t>
            </a:r>
            <a:r>
              <a:rPr lang="en-US" sz="1400" spc="-5" dirty="0">
                <a:latin typeface="Comic Sans MS" panose="030F0702030302020204" pitchFamily="66" charset="0"/>
                <a:cs typeface="Calibri"/>
              </a:rPr>
              <a:t> Mu</a:t>
            </a:r>
            <a:r>
              <a:rPr lang="en-US" sz="1400" spc="-5" dirty="0" smtClean="0">
                <a:latin typeface="Comic Sans MS" panose="030F0702030302020204" pitchFamily="66" charset="0"/>
                <a:cs typeface="Calibri"/>
              </a:rPr>
              <a:t>)</a:t>
            </a:r>
          </a:p>
          <a:p>
            <a:pPr marL="3143250" lvl="8" indent="-171450">
              <a:lnSpc>
                <a:spcPct val="110000"/>
              </a:lnSpc>
              <a:spcBef>
                <a:spcPts val="0"/>
              </a:spcBef>
              <a:tabLst>
                <a:tab pos="384175" algn="l"/>
              </a:tabLst>
            </a:pPr>
            <a:endParaRPr lang="en-US" sz="1050" dirty="0">
              <a:latin typeface="Comic Sans MS" panose="030F0702030302020204" pitchFamily="66" charset="0"/>
              <a:cs typeface="Calibri"/>
            </a:endParaRPr>
          </a:p>
          <a:p>
            <a:pPr marL="0" indent="-171450">
              <a:lnSpc>
                <a:spcPct val="110000"/>
              </a:lnSpc>
              <a:spcBef>
                <a:spcPts val="0"/>
              </a:spcBef>
              <a:tabLst>
                <a:tab pos="184150" algn="l"/>
              </a:tabLst>
            </a:pPr>
            <a:r>
              <a:rPr lang="en-US" sz="1800" dirty="0">
                <a:latin typeface="Comic Sans MS" panose="030F0702030302020204" pitchFamily="66" charset="0"/>
                <a:cs typeface="Calibri"/>
              </a:rPr>
              <a:t>Don’t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18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about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 err="1">
                <a:latin typeface="Comic Sans MS" panose="030F0702030302020204" pitchFamily="66" charset="0"/>
                <a:cs typeface="Calibri"/>
              </a:rPr>
              <a:t>tu</a:t>
            </a:r>
            <a:r>
              <a:rPr lang="en-US" sz="1800" spc="-5" dirty="0" err="1">
                <a:latin typeface="Comic Sans MS" panose="030F0702030302020204" pitchFamily="66" charset="0"/>
                <a:cs typeface="Calibri"/>
              </a:rPr>
              <a:t>i‐</a:t>
            </a:r>
            <a:r>
              <a:rPr lang="en-US" sz="1800" dirty="0" err="1">
                <a:latin typeface="Comic Sans MS" panose="030F0702030302020204" pitchFamily="66" charset="0"/>
                <a:cs typeface="Calibri"/>
              </a:rPr>
              <a:t>na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acup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essu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, acupunctu</a:t>
            </a:r>
            <a:r>
              <a:rPr lang="en-US" sz="18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z="1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spc="-5" dirty="0" smtClean="0">
                <a:latin typeface="Comic Sans MS" panose="030F0702030302020204" pitchFamily="66" charset="0"/>
                <a:cs typeface="Calibri"/>
              </a:rPr>
              <a:t>daily</a:t>
            </a:r>
            <a:r>
              <a:rPr lang="en-US" sz="180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1800" b="1" u="sng" spc="-5" dirty="0" smtClean="0">
                <a:latin typeface="Comic Sans MS" panose="030F0702030302020204" pitchFamily="66" charset="0"/>
                <a:cs typeface="Calibri"/>
              </a:rPr>
              <a:t>EXERC</a:t>
            </a:r>
            <a:r>
              <a:rPr lang="en-US" sz="1800" b="1" u="sng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1800" b="1" u="sng" spc="-5" dirty="0" smtClean="0">
                <a:latin typeface="Comic Sans MS" panose="030F0702030302020204" pitchFamily="66" charset="0"/>
                <a:cs typeface="Calibri"/>
              </a:rPr>
              <a:t>SE!!!!!</a:t>
            </a:r>
            <a:endParaRPr lang="en-US" sz="18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3431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z="4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20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on</a:t>
            </a:r>
            <a:r>
              <a:rPr lang="en-US" sz="4400" spc="-5" dirty="0" smtClean="0">
                <a:latin typeface="Comic Sans MS" panose="030F0702030302020204" pitchFamily="66" charset="0"/>
                <a:cs typeface="Calibri"/>
              </a:rPr>
              <a:t>ic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416676"/>
            <a:ext cx="10444767" cy="4997003"/>
          </a:xfrm>
        </p:spPr>
        <p:txBody>
          <a:bodyPr>
            <a:normAutofit/>
          </a:bodyPr>
          <a:lstStyle/>
          <a:p>
            <a:pPr marL="355600">
              <a:tabLst>
                <a:tab pos="184785" algn="l"/>
              </a:tabLst>
            </a:pPr>
            <a:r>
              <a:rPr lang="en-US" b="1" spc="-10" dirty="0">
                <a:latin typeface="Comic Sans MS" panose="030F0702030302020204" pitchFamily="66" charset="0"/>
                <a:cs typeface="Calibri"/>
              </a:rPr>
              <a:t>Ene</a:t>
            </a:r>
            <a:r>
              <a:rPr lang="en-US" b="1" spc="-25" dirty="0">
                <a:latin typeface="Comic Sans MS" panose="030F0702030302020204" pitchFamily="66" charset="0"/>
                <a:cs typeface="Calibri"/>
              </a:rPr>
              <a:t>rge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tics:</a:t>
            </a:r>
            <a:r>
              <a:rPr lang="en-US" b="1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Neut</a:t>
            </a:r>
            <a:r>
              <a:rPr lang="en-US" spc="-4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30" dirty="0" smtClean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ar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m</a:t>
            </a:r>
          </a:p>
          <a:p>
            <a:pPr marL="3898900" lvl="8">
              <a:tabLst>
                <a:tab pos="184785" algn="l"/>
              </a:tabLst>
            </a:pP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355600" marR="5080">
              <a:spcBef>
                <a:spcPts val="335"/>
              </a:spcBef>
              <a:tabLst>
                <a:tab pos="184785" algn="l"/>
              </a:tabLst>
            </a:pPr>
            <a:r>
              <a:rPr lang="en-US" b="1" spc="-10" dirty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b="1" spc="-2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t:</a:t>
            </a:r>
            <a:r>
              <a:rPr lang="en-US" b="1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be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9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chic</a:t>
            </a:r>
            <a:r>
              <a:rPr lang="en-US" spc="-55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duck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oose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lamb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quail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gs,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cat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is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ar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eel,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herrin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3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out</a:t>
            </a:r>
          </a:p>
          <a:p>
            <a:pPr marL="3898900" marR="5080" lvl="8">
              <a:spcBef>
                <a:spcPts val="335"/>
              </a:spcBef>
              <a:tabLst>
                <a:tab pos="184785" algn="l"/>
              </a:tabLst>
            </a:pP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355600" marR="215900">
              <a:spcBef>
                <a:spcPts val="335"/>
              </a:spcBef>
              <a:tabLst>
                <a:tab pos="184785" algn="l"/>
              </a:tabLst>
            </a:pPr>
            <a:r>
              <a:rPr lang="en-US" b="1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b="1" spc="-3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ain/Legumes:</a:t>
            </a:r>
            <a:r>
              <a:rPr lang="en-US" b="1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ow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rice, </a:t>
            </a:r>
            <a:r>
              <a:rPr lang="en-US" spc="-20" dirty="0" err="1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 err="1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15" dirty="0" err="1">
                <a:latin typeface="Comic Sans MS" panose="030F0702030302020204" pitchFamily="66" charset="0"/>
                <a:cs typeface="Calibri"/>
              </a:rPr>
              <a:t>i</a:t>
            </a:r>
            <a:r>
              <a:rPr lang="en-US" spc="-5" dirty="0" err="1">
                <a:latin typeface="Comic Sans MS" panose="030F0702030302020204" pitchFamily="66" charset="0"/>
                <a:cs typeface="Calibri"/>
              </a:rPr>
              <a:t>x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glutinou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rice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(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aution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with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di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tion)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millet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le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tils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so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bean,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bean</a:t>
            </a:r>
          </a:p>
          <a:p>
            <a:pPr marL="3898900" marR="215900" lvl="8">
              <a:spcBef>
                <a:spcPts val="335"/>
              </a:spcBef>
              <a:tabLst>
                <a:tab pos="184785" algn="l"/>
              </a:tabLst>
            </a:pP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356235" marR="29209">
              <a:spcBef>
                <a:spcPts val="335"/>
              </a:spcBef>
              <a:tabLst>
                <a:tab pos="185420" algn="l"/>
              </a:tabLst>
            </a:pPr>
            <a:r>
              <a:rPr lang="en-US" b="1" spc="-8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b="1" spc="-25" dirty="0">
                <a:latin typeface="Comic Sans MS" panose="030F0702030302020204" pitchFamily="66" charset="0"/>
                <a:cs typeface="Calibri"/>
              </a:rPr>
              <a:t>ge</a:t>
            </a:r>
            <a:r>
              <a:rPr lang="en-US" b="1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ables/Fruit:</a:t>
            </a:r>
            <a:r>
              <a:rPr lang="en-US" b="1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peas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po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pc="-3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sw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po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pc="-3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4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shii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5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e,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cherr</a:t>
            </a:r>
            <a:r>
              <a:rPr lang="en-US" spc="-1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pc="-3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chee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fig</a:t>
            </a:r>
          </a:p>
          <a:p>
            <a:pPr marL="3899535" marR="29209" lvl="8">
              <a:spcBef>
                <a:spcPts val="335"/>
              </a:spcBef>
              <a:tabLst>
                <a:tab pos="185420" algn="l"/>
              </a:tabLst>
            </a:pP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356235">
              <a:tabLst>
                <a:tab pos="226060" algn="l"/>
              </a:tabLst>
            </a:pPr>
            <a:r>
              <a:rPr lang="en-US" b="1" spc="-10" dirty="0">
                <a:latin typeface="Comic Sans MS" panose="030F0702030302020204" pitchFamily="66" charset="0"/>
                <a:cs typeface="Calibri"/>
              </a:rPr>
              <a:t>Nuts:</a:t>
            </a:r>
            <a:r>
              <a:rPr lang="en-US" b="1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che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tnut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nu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peanut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30" dirty="0" smtClean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lnut</a:t>
            </a:r>
          </a:p>
          <a:p>
            <a:pPr marL="3899535" lvl="8">
              <a:tabLst>
                <a:tab pos="226060" algn="l"/>
              </a:tabLst>
            </a:pPr>
            <a:endParaRPr lang="en-US" dirty="0">
              <a:latin typeface="Comic Sans MS" panose="030F0702030302020204" pitchFamily="66" charset="0"/>
              <a:cs typeface="Calibri"/>
            </a:endParaRPr>
          </a:p>
          <a:p>
            <a:pPr marL="356235">
              <a:tabLst>
                <a:tab pos="185420" algn="l"/>
              </a:tabLst>
            </a:pPr>
            <a:r>
              <a:rPr lang="en-US" b="1" spc="-10" dirty="0">
                <a:latin typeface="Comic Sans MS" panose="030F0702030302020204" pitchFamily="66" charset="0"/>
                <a:cs typeface="Calibri"/>
              </a:rPr>
              <a:t>Other:</a:t>
            </a:r>
            <a:r>
              <a:rPr lang="en-US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molasses</a:t>
            </a:r>
            <a:endParaRPr lang="en-US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5075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-5" dirty="0" smtClean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4400" spc="-145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ang </a:t>
            </a:r>
            <a:r>
              <a:rPr lang="en-US" sz="4400" spc="-20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on</a:t>
            </a:r>
            <a:r>
              <a:rPr lang="en-US" sz="4400" spc="-5" dirty="0" smtClean="0">
                <a:latin typeface="Comic Sans MS" panose="030F0702030302020204" pitchFamily="66" charset="0"/>
                <a:cs typeface="Calibri"/>
              </a:rPr>
              <a:t>ic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3" y="1493949"/>
            <a:ext cx="10431887" cy="4803819"/>
          </a:xfrm>
        </p:spPr>
        <p:txBody>
          <a:bodyPr>
            <a:noAutofit/>
          </a:bodyPr>
          <a:lstStyle/>
          <a:p>
            <a:pPr marL="355600">
              <a:tabLst>
                <a:tab pos="184150" algn="l"/>
              </a:tabLst>
            </a:pPr>
            <a:r>
              <a:rPr lang="en-US" b="1" dirty="0">
                <a:latin typeface="Comic Sans MS" panose="030F0702030302020204" pitchFamily="66" charset="0"/>
                <a:cs typeface="Calibri"/>
              </a:rPr>
              <a:t>Ene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rg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etics: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arm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hot</a:t>
            </a:r>
          </a:p>
          <a:p>
            <a:pPr marL="3898900" lvl="8">
              <a:tabLst>
                <a:tab pos="184150" algn="l"/>
              </a:tabLst>
            </a:pPr>
            <a:endParaRPr lang="en-US" sz="1600" dirty="0">
              <a:latin typeface="Comic Sans MS" panose="030F0702030302020204" pitchFamily="66" charset="0"/>
              <a:cs typeface="Calibri"/>
            </a:endParaRPr>
          </a:p>
          <a:p>
            <a:pPr marL="355600" marR="5080">
              <a:spcBef>
                <a:spcPts val="280"/>
              </a:spcBef>
              <a:tabLst>
                <a:tab pos="184150" algn="l"/>
              </a:tabLst>
            </a:pPr>
            <a:r>
              <a:rPr lang="en-US" b="1" dirty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b="1" spc="-35" dirty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oil: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chic</a:t>
            </a:r>
            <a:r>
              <a:rPr lang="en-US" spc="-4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en,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(esp.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chic</a:t>
            </a:r>
            <a:r>
              <a:rPr lang="en-US" spc="-4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en,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lamb),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kidne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(esp. lamb),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mu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tt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nison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be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7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shrimp,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ca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sh,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anch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ov</a:t>
            </a:r>
            <a:r>
              <a:rPr lang="en-US" spc="-9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out, oli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oil</a:t>
            </a:r>
          </a:p>
          <a:p>
            <a:pPr marL="3898900" marR="5080" lvl="8">
              <a:spcBef>
                <a:spcPts val="280"/>
              </a:spcBef>
              <a:tabLst>
                <a:tab pos="184150" algn="l"/>
              </a:tabLst>
            </a:pPr>
            <a:endParaRPr lang="en-US" sz="1600" dirty="0">
              <a:latin typeface="Comic Sans MS" panose="030F0702030302020204" pitchFamily="66" charset="0"/>
              <a:cs typeface="Calibri"/>
            </a:endParaRPr>
          </a:p>
          <a:p>
            <a:pPr marL="355600">
              <a:spcBef>
                <a:spcPts val="10"/>
              </a:spcBef>
              <a:tabLst>
                <a:tab pos="184150" algn="l"/>
              </a:tabLst>
            </a:pPr>
            <a:r>
              <a:rPr lang="en-US" b="1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b="1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ains/Legumes: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ts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whi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rice,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orn, quinoa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oa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bean</a:t>
            </a:r>
          </a:p>
          <a:p>
            <a:pPr marL="3898900" lvl="8">
              <a:spcBef>
                <a:spcPts val="10"/>
              </a:spcBef>
              <a:tabLst>
                <a:tab pos="184150" algn="l"/>
              </a:tabLst>
            </a:pPr>
            <a:endParaRPr lang="en-US" sz="1600" dirty="0">
              <a:latin typeface="Comic Sans MS" panose="030F0702030302020204" pitchFamily="66" charset="0"/>
              <a:cs typeface="Calibri"/>
            </a:endParaRPr>
          </a:p>
          <a:p>
            <a:pPr marL="355600" marR="165100">
              <a:spcBef>
                <a:spcPts val="280"/>
              </a:spcBef>
              <a:tabLst>
                <a:tab pos="184150" algn="l"/>
              </a:tabLst>
            </a:pPr>
            <a:r>
              <a:rPr lang="en-US" b="1" spc="-6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b="1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s/F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it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ar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ot,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squash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wi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squash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pumpkin,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gin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1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3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arlic,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peppe</a:t>
            </a:r>
            <a:r>
              <a:rPr lang="en-US" spc="-10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apri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ot,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citrus,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peach,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plum</a:t>
            </a:r>
          </a:p>
          <a:p>
            <a:pPr marL="3898900" marR="165100" lvl="8">
              <a:spcBef>
                <a:spcPts val="280"/>
              </a:spcBef>
              <a:tabLst>
                <a:tab pos="184150" algn="l"/>
              </a:tabLst>
            </a:pPr>
            <a:endParaRPr lang="en-US" sz="1600" dirty="0">
              <a:latin typeface="Comic Sans MS" panose="030F0702030302020204" pitchFamily="66" charset="0"/>
              <a:cs typeface="Calibri"/>
            </a:endParaRPr>
          </a:p>
          <a:p>
            <a:pPr marL="355600">
              <a:spcBef>
                <a:spcPts val="10"/>
              </a:spcBef>
              <a:tabLst>
                <a:tab pos="184150" algn="l"/>
              </a:tabLst>
            </a:pPr>
            <a:r>
              <a:rPr lang="en-US" b="1" spc="-10" dirty="0">
                <a:latin typeface="Comic Sans MS" panose="030F0702030302020204" pitchFamily="66" charset="0"/>
                <a:cs typeface="Calibri"/>
              </a:rPr>
              <a:t>Nuts: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5" dirty="0" smtClean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lnut</a:t>
            </a:r>
          </a:p>
          <a:p>
            <a:pPr marL="3898900" lvl="8">
              <a:spcBef>
                <a:spcPts val="10"/>
              </a:spcBef>
              <a:tabLst>
                <a:tab pos="184150" algn="l"/>
              </a:tabLst>
            </a:pPr>
            <a:endParaRPr lang="en-US" sz="1600" dirty="0">
              <a:latin typeface="Comic Sans MS" panose="030F0702030302020204" pitchFamily="66" charset="0"/>
              <a:cs typeface="Calibri"/>
            </a:endParaRPr>
          </a:p>
          <a:p>
            <a:pPr marL="355600">
              <a:tabLst>
                <a:tab pos="184150" algn="l"/>
              </a:tabLst>
            </a:pPr>
            <a:r>
              <a:rPr lang="en-US" b="1" spc="-5" dirty="0">
                <a:latin typeface="Comic Sans MS" panose="030F0702030302020204" pitchFamily="66" charset="0"/>
                <a:cs typeface="Calibri"/>
              </a:rPr>
              <a:t>Other</a:t>
            </a:r>
            <a:r>
              <a:rPr lang="en-US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ow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su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10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rice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vine</a:t>
            </a:r>
            <a:r>
              <a:rPr lang="en-US" spc="-4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10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cinnamon,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cl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25" dirty="0" smtClean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es</a:t>
            </a:r>
          </a:p>
          <a:p>
            <a:pPr marL="3898900" lvl="8">
              <a:tabLst>
                <a:tab pos="184150" algn="l"/>
              </a:tabLst>
            </a:pPr>
            <a:endParaRPr lang="en-US" sz="1600" dirty="0">
              <a:latin typeface="Comic Sans MS" panose="030F0702030302020204" pitchFamily="66" charset="0"/>
              <a:cs typeface="Calibri"/>
            </a:endParaRPr>
          </a:p>
          <a:p>
            <a:pPr marL="355600" marR="73025">
              <a:spcBef>
                <a:spcPts val="280"/>
              </a:spcBef>
              <a:tabLst>
                <a:tab pos="184150" algn="l"/>
              </a:tabLst>
            </a:pPr>
            <a:r>
              <a:rPr lang="en-US" b="1" spc="-3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voi</a:t>
            </a:r>
            <a:r>
              <a:rPr lang="en-US" b="1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b="1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d‐ 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ce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eal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g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asses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(whe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g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ass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barley g</a:t>
            </a:r>
            <a:r>
              <a:rPr lang="en-US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ass), 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se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 smtClean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eed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89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  <a:cs typeface="Calibri"/>
              </a:rPr>
              <a:t>Wh</a:t>
            </a:r>
            <a:r>
              <a:rPr lang="en-US" sz="44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s aging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81070"/>
            <a:ext cx="11125179" cy="5280338"/>
          </a:xfrm>
        </p:spPr>
        <p:txBody>
          <a:bodyPr>
            <a:normAutofit/>
          </a:bodyPr>
          <a:lstStyle/>
          <a:p>
            <a:pPr marL="184150" marR="5080" indent="-171450"/>
            <a:r>
              <a:rPr lang="en-US" dirty="0">
                <a:latin typeface="Comic Sans MS" panose="030F0702030302020204" pitchFamily="66" charset="0"/>
                <a:cs typeface="Calibri"/>
              </a:rPr>
              <a:t>“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4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5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0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old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li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decline,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lob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the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be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thinning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eye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st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rt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unclearness.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endParaRPr lang="en-US" spc="-5" dirty="0" smtClean="0">
              <a:latin typeface="Comic Sans MS" panose="030F0702030302020204" pitchFamily="66" charset="0"/>
              <a:cs typeface="Calibri"/>
            </a:endParaRPr>
          </a:p>
          <a:p>
            <a:pPr marL="184150" marR="5080" indent="-171450"/>
            <a:r>
              <a:rPr lang="en-US" spc="-40" dirty="0" smtClean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pc="-3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6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0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old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heart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decline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us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sadness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Qi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bloo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 is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slu</a:t>
            </a:r>
            <a:r>
              <a:rPr lang="en-US" spc="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gis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us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lying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wn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. </a:t>
            </a:r>
            <a:endParaRPr lang="en-US" dirty="0" smtClean="0">
              <a:latin typeface="Comic Sans MS" panose="030F0702030302020204" pitchFamily="66" charset="0"/>
              <a:cs typeface="Calibri"/>
            </a:endParaRPr>
          </a:p>
          <a:p>
            <a:pPr marL="184150" marR="5080" indent="-171450"/>
            <a:r>
              <a:rPr lang="en-US" spc="-4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7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0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old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spleen Qi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is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ficie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skin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desic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withe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s.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 </a:t>
            </a:r>
            <a:endParaRPr lang="en-US" spc="-20" dirty="0" smtClean="0">
              <a:latin typeface="Comic Sans MS" panose="030F0702030302020204" pitchFamily="66" charset="0"/>
              <a:cs typeface="Calibri"/>
            </a:endParaRPr>
          </a:p>
          <a:p>
            <a:pPr marL="184150" marR="5080" indent="-171450"/>
            <a:r>
              <a:rPr lang="en-US" spc="-4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8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0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old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lun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g Qi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debili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ta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es,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orpo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al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sou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(</a:t>
            </a:r>
            <a:r>
              <a:rPr lang="en-US" spc="-5" dirty="0" err="1">
                <a:latin typeface="Comic Sans MS" panose="030F0702030302020204" pitchFamily="66" charset="0"/>
                <a:cs typeface="Calibri"/>
              </a:rPr>
              <a:t>po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)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is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gon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us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g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er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or durin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.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endParaRPr lang="en-US" spc="-10" dirty="0" smtClean="0">
              <a:latin typeface="Comic Sans MS" panose="030F0702030302020204" pitchFamily="66" charset="0"/>
              <a:cs typeface="Calibri"/>
            </a:endParaRPr>
          </a:p>
          <a:p>
            <a:pPr marL="184150" marR="5080" indent="-171450"/>
            <a:r>
              <a:rPr lang="en-US" spc="-4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9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0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old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kidne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Qi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pa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hes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all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othe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our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 err="1">
                <a:latin typeface="Comic Sans MS" panose="030F0702030302020204" pitchFamily="66" charset="0"/>
                <a:cs typeface="Calibri"/>
              </a:rPr>
              <a:t>z</a:t>
            </a:r>
            <a:r>
              <a:rPr lang="en-US" dirty="0" err="1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err="1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 err="1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3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channels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hau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d”</a:t>
            </a:r>
          </a:p>
          <a:p>
            <a:pPr marL="3727450" marR="5080" lvl="8" indent="-171450"/>
            <a:endParaRPr lang="en-US" dirty="0" smtClean="0">
              <a:latin typeface="Comic Sans MS" panose="030F0702030302020204" pitchFamily="66" charset="0"/>
              <a:cs typeface="Calibri"/>
            </a:endParaRPr>
          </a:p>
          <a:p>
            <a:pPr marL="984250" marR="5080" lvl="2" indent="-171450"/>
            <a:r>
              <a:rPr lang="en-US" i="1" dirty="0" smtClean="0">
                <a:latin typeface="Comic Sans MS" panose="030F0702030302020204" pitchFamily="66" charset="0"/>
                <a:cs typeface="Calibri"/>
              </a:rPr>
              <a:t>Huang </a:t>
            </a:r>
            <a:r>
              <a:rPr lang="en-US" i="1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i="1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i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i="1" spc="-10" dirty="0" err="1">
                <a:latin typeface="Comic Sans MS" panose="030F0702030302020204" pitchFamily="66" charset="0"/>
                <a:cs typeface="Calibri"/>
              </a:rPr>
              <a:t>Nei</a:t>
            </a:r>
            <a:r>
              <a:rPr lang="en-US" i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i="1" dirty="0" smtClean="0">
                <a:latin typeface="Comic Sans MS" panose="030F0702030302020204" pitchFamily="66" charset="0"/>
                <a:cs typeface="Calibri"/>
              </a:rPr>
              <a:t>Jing</a:t>
            </a:r>
            <a:endParaRPr lang="en-US" dirty="0" smtClean="0">
              <a:latin typeface="Comic Sans MS" panose="030F0702030302020204" pitchFamily="66" charset="0"/>
              <a:cs typeface="Calibri"/>
            </a:endParaRPr>
          </a:p>
          <a:p>
            <a:pPr marL="984250" marR="5080" lvl="2" indent="-171450"/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9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ll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ow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Empe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5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80" dirty="0">
                <a:latin typeface="Comic Sans MS" panose="030F0702030302020204" pitchFamily="66" charset="0"/>
                <a:cs typeface="Calibri"/>
              </a:rPr>
              <a:t>’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Classic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rnal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Medicine</a:t>
            </a:r>
            <a:endParaRPr lang="en-US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384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Blood/Qi/</a:t>
            </a:r>
            <a:r>
              <a:rPr lang="en-US" sz="4400" spc="-4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4400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4400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2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on</a:t>
            </a:r>
            <a:r>
              <a:rPr lang="en-US" sz="4400" spc="-5" dirty="0">
                <a:latin typeface="Comic Sans MS" panose="030F0702030302020204" pitchFamily="66" charset="0"/>
                <a:cs typeface="Calibri"/>
              </a:rPr>
              <a:t>ic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1481070"/>
            <a:ext cx="9543245" cy="4803820"/>
          </a:xfrm>
        </p:spPr>
        <p:txBody>
          <a:bodyPr>
            <a:normAutofit fontScale="92500" lnSpcReduction="20000"/>
          </a:bodyPr>
          <a:lstStyle/>
          <a:p>
            <a:pPr marL="355600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r>
              <a:rPr lang="en-US" sz="2400" b="1" dirty="0">
                <a:latin typeface="Comic Sans MS" panose="030F0702030302020204" pitchFamily="66" charset="0"/>
                <a:cs typeface="Calibri"/>
              </a:rPr>
              <a:t>Neut</a:t>
            </a:r>
            <a:r>
              <a:rPr lang="en-US" sz="2400" b="1" spc="-4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30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oods:</a:t>
            </a:r>
          </a:p>
          <a:p>
            <a:pPr marL="3898900" lvl="8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endParaRPr lang="en-US" sz="1800" b="1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sz="2400" b="1" spc="-15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t: 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pork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10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gs, 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oose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 duck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ca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tfish,</a:t>
            </a:r>
            <a:r>
              <a:rPr lang="en-US" sz="2400" dirty="0" smtClean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salmon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dine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tripe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quail</a:t>
            </a:r>
          </a:p>
          <a:p>
            <a:pPr marL="3898900" lvl="8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endParaRPr lang="en-US" sz="1800" spc="-5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b="1" spc="-4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ains/Legumes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400" b="1" spc="-2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n,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sw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rice,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so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y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bean, 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trin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bean</a:t>
            </a:r>
          </a:p>
          <a:p>
            <a:pPr marL="3898900" lvl="8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endParaRPr lang="en-US" sz="1800" spc="-5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r>
              <a:rPr lang="en-US" sz="2400" b="1" spc="-85" dirty="0" smtClean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spc="-20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b="1" spc="-15" dirty="0" smtClean="0">
                <a:latin typeface="Comic Sans MS" panose="030F0702030302020204" pitchFamily="66" charset="0"/>
                <a:cs typeface="Calibri"/>
              </a:rPr>
              <a:t>et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ble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s/F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ruit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m,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sw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whi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3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apes</a:t>
            </a:r>
          </a:p>
          <a:p>
            <a:pPr marL="3898900" lvl="8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endParaRPr lang="en-US" sz="1800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lnSpc>
                <a:spcPct val="120000"/>
              </a:lnSpc>
              <a:spcBef>
                <a:spcPts val="1870"/>
              </a:spcBef>
              <a:tabLst>
                <a:tab pos="184785" algn="l"/>
              </a:tabLst>
            </a:pP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Other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een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ea</a:t>
            </a:r>
          </a:p>
          <a:p>
            <a:pPr marL="355600">
              <a:spcBef>
                <a:spcPts val="380"/>
              </a:spcBef>
              <a:tabLst>
                <a:tab pos="184785" algn="l"/>
              </a:tabLst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0543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  <a:cs typeface="Calibri"/>
              </a:rPr>
              <a:t>Blood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20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on</a:t>
            </a:r>
            <a:r>
              <a:rPr lang="en-US" sz="4400" spc="-5" dirty="0" smtClean="0">
                <a:latin typeface="Comic Sans MS" panose="030F0702030302020204" pitchFamily="66" charset="0"/>
                <a:cs typeface="Calibri"/>
              </a:rPr>
              <a:t>ic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6" y="1403798"/>
            <a:ext cx="9083938" cy="4844602"/>
          </a:xfrm>
        </p:spPr>
        <p:txBody>
          <a:bodyPr>
            <a:normAutofit/>
          </a:bodyPr>
          <a:lstStyle/>
          <a:p>
            <a:pPr marL="355600">
              <a:spcBef>
                <a:spcPts val="1870"/>
              </a:spcBef>
              <a:tabLst>
                <a:tab pos="184785" algn="l"/>
              </a:tabLst>
            </a:pP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Ene</a:t>
            </a:r>
            <a:r>
              <a:rPr lang="en-US" sz="2400" b="1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getics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:</a:t>
            </a:r>
          </a:p>
          <a:p>
            <a:pPr marL="3898900" lvl="8">
              <a:spcBef>
                <a:spcPts val="1870"/>
              </a:spcBef>
              <a:tabLst>
                <a:tab pos="184785" algn="l"/>
              </a:tabLst>
            </a:pPr>
            <a:endParaRPr lang="en-US" sz="1800" b="1" dirty="0">
              <a:latin typeface="Comic Sans MS" panose="030F0702030302020204" pitchFamily="66" charset="0"/>
              <a:cs typeface="Calibri"/>
            </a:endParaRPr>
          </a:p>
          <a:p>
            <a:r>
              <a:rPr lang="en-US" sz="2400" b="1" spc="-135" dirty="0" err="1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b="1" spc="-10" dirty="0" err="1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b="1" spc="-15" dirty="0" err="1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b="1" spc="-5" dirty="0" err="1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b="1" dirty="0" err="1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spc="-10" dirty="0" err="1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b="1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b="1" spc="-10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400" b="1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hel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400" spc="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di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30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tion</a:t>
            </a:r>
            <a:r>
              <a:rPr lang="en-US" sz="2400" spc="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an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sor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tion</a:t>
            </a:r>
            <a:r>
              <a:rPr lang="en-US" sz="2400" spc="1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of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nutrie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ts</a:t>
            </a:r>
            <a:r>
              <a:rPr lang="en-US" sz="2400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ma</a:t>
            </a:r>
            <a:r>
              <a:rPr lang="en-US" sz="2400" spc="-55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mo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blood</a:t>
            </a:r>
            <a:endParaRPr lang="en-US" sz="2400" dirty="0" smtClean="0">
              <a:latin typeface="Comic Sans MS" panose="030F0702030302020204" pitchFamily="66" charset="0"/>
              <a:cs typeface="Calibri"/>
            </a:endParaRPr>
          </a:p>
          <a:p>
            <a:pPr lvl="1"/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Di</a:t>
            </a:r>
            <a:r>
              <a:rPr lang="en-US" sz="2200" spc="-15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200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ti</a:t>
            </a:r>
            <a:r>
              <a:rPr lang="en-US" sz="2200" spc="-15" dirty="0" smtClean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200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en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ymes,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obiotics</a:t>
            </a:r>
            <a:endParaRPr lang="en-US" sz="2200" dirty="0">
              <a:latin typeface="Comic Sans MS" panose="030F0702030302020204" pitchFamily="66" charset="0"/>
              <a:cs typeface="Calibri"/>
            </a:endParaRPr>
          </a:p>
          <a:p>
            <a:pPr marL="731520">
              <a:spcBef>
                <a:spcPts val="285"/>
              </a:spcBef>
              <a:tabLst>
                <a:tab pos="502920" algn="l"/>
              </a:tabLst>
            </a:pPr>
            <a:r>
              <a:rPr lang="en-US" sz="2400" dirty="0">
                <a:latin typeface="Comic Sans MS" panose="030F0702030302020204" pitchFamily="66" charset="0"/>
                <a:cs typeface="Calibri"/>
              </a:rPr>
              <a:t>Chic</a:t>
            </a:r>
            <a:r>
              <a:rPr lang="en-US" sz="2400" spc="-4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en,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duck,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goa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t, 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bbit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arp, eel,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cs typeface="Calibri"/>
              </a:rPr>
              <a:t>aduki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rice,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wi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er squash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ar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ot,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turnip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black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bean,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peas,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sw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 po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tat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nutmeg</a:t>
            </a:r>
          </a:p>
          <a:p>
            <a:pPr marL="4274820" lvl="8">
              <a:spcBef>
                <a:spcPts val="285"/>
              </a:spcBef>
              <a:tabLst>
                <a:tab pos="502920" algn="l"/>
              </a:tabLst>
            </a:pPr>
            <a:endParaRPr lang="en-US" sz="1800" dirty="0">
              <a:latin typeface="Comic Sans MS" panose="030F0702030302020204" pitchFamily="66" charset="0"/>
              <a:cs typeface="Calibri"/>
            </a:endParaRPr>
          </a:p>
          <a:p>
            <a:pPr marL="502920">
              <a:spcBef>
                <a:spcPts val="320"/>
              </a:spcBef>
              <a:tabLst>
                <a:tab pos="303530" algn="l"/>
              </a:tabLst>
            </a:pPr>
            <a:r>
              <a:rPr lang="en-US" sz="2400" b="1" spc="-135" dirty="0" err="1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b="1" spc="-10" dirty="0" err="1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b="1" spc="-15" dirty="0" err="1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b="1" spc="-5" dirty="0" err="1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b="1" dirty="0" err="1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spc="-10" dirty="0" err="1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15" dirty="0" smtClean="0">
                <a:latin typeface="Comic Sans MS" panose="030F0702030302020204" pitchFamily="66" charset="0"/>
                <a:cs typeface="Calibri"/>
              </a:rPr>
              <a:t>KID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15" dirty="0" smtClean="0">
                <a:latin typeface="Comic Sans MS" panose="030F0702030302020204" pitchFamily="66" charset="0"/>
                <a:cs typeface="Calibri"/>
              </a:rPr>
              <a:t>Blood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400" b="1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i="1" spc="-15" dirty="0">
                <a:latin typeface="Comic Sans MS" panose="030F0702030302020204" pitchFamily="66" charset="0"/>
                <a:cs typeface="Calibri"/>
              </a:rPr>
              <a:t>Jing</a:t>
            </a:r>
            <a:endParaRPr lang="en-US" sz="2400" b="1" dirty="0">
              <a:latin typeface="Comic Sans MS" panose="030F0702030302020204" pitchFamily="66" charset="0"/>
              <a:cs typeface="Calibri"/>
            </a:endParaRPr>
          </a:p>
          <a:p>
            <a:pPr marL="731520" lvl="1" indent="-342900">
              <a:spcBef>
                <a:spcPts val="300"/>
              </a:spcBef>
              <a:tabLst>
                <a:tab pos="502920" algn="l"/>
              </a:tabLst>
            </a:pP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Dark 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ood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with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salty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fl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(no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much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)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293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  <a:cs typeface="Calibri"/>
              </a:rPr>
              <a:t>Blood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20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on</a:t>
            </a:r>
            <a:r>
              <a:rPr lang="en-US" sz="4400" spc="-5" dirty="0" smtClean="0">
                <a:latin typeface="Comic Sans MS" panose="030F0702030302020204" pitchFamily="66" charset="0"/>
                <a:cs typeface="Calibri"/>
              </a:rPr>
              <a:t>ic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9555"/>
            <a:ext cx="9444485" cy="4971245"/>
          </a:xfrm>
        </p:spPr>
        <p:txBody>
          <a:bodyPr>
            <a:normAutofit fontScale="92500" lnSpcReduction="10000"/>
          </a:bodyPr>
          <a:lstStyle/>
          <a:p>
            <a:pPr marL="355600">
              <a:tabLst>
                <a:tab pos="184150" algn="l"/>
              </a:tabLst>
            </a:pP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Gene</a:t>
            </a:r>
            <a:r>
              <a:rPr lang="en-US" sz="2400" b="1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ali</a:t>
            </a:r>
            <a:r>
              <a:rPr lang="en-US" sz="2400" b="1" spc="-30" dirty="0" smtClean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ed</a:t>
            </a:r>
          </a:p>
          <a:p>
            <a:pPr marL="3898900" lvl="8">
              <a:tabLst>
                <a:tab pos="184150" algn="l"/>
              </a:tabLst>
            </a:pP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355600" marR="92710">
              <a:spcBef>
                <a:spcPts val="300"/>
              </a:spcBef>
              <a:tabLst>
                <a:tab pos="184150" algn="l"/>
              </a:tabLst>
            </a:pPr>
            <a:r>
              <a:rPr lang="en-US" sz="2400" b="1" dirty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t/</a:t>
            </a:r>
            <a:r>
              <a:rPr lang="en-US" sz="24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Dairy: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be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7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 bon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mar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114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li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11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duck,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goa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t,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goose,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salmon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sa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dine,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gs,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milk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(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sheep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)</a:t>
            </a:r>
          </a:p>
          <a:p>
            <a:pPr marL="3898900" marR="92710" lvl="8">
              <a:spcBef>
                <a:spcPts val="300"/>
              </a:spcBef>
              <a:tabLst>
                <a:tab pos="184150" algn="l"/>
              </a:tabLst>
            </a:pP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355600" marR="102870">
              <a:spcBef>
                <a:spcPts val="280"/>
              </a:spcBef>
              <a:tabLst>
                <a:tab pos="184150" algn="l"/>
              </a:tabLst>
            </a:pP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b="1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ain/Legume: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ama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th,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barle</a:t>
            </a:r>
            <a:r>
              <a:rPr lang="en-US" sz="2400" spc="-9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 err="1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-5" dirty="0" err="1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dirty="0" err="1">
                <a:latin typeface="Comic Sans MS" panose="030F0702030302020204" pitchFamily="66" charset="0"/>
                <a:cs typeface="Calibri"/>
              </a:rPr>
              <a:t>ix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rice,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whe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 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erm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/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ass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cs typeface="Calibri"/>
              </a:rPr>
              <a:t>aduki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bean,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black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bean,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s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oybean,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em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h</a:t>
            </a:r>
          </a:p>
          <a:p>
            <a:pPr marL="3898900" marR="102870" lvl="8">
              <a:spcBef>
                <a:spcPts val="280"/>
              </a:spcBef>
              <a:tabLst>
                <a:tab pos="184150" algn="l"/>
              </a:tabLst>
            </a:pP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355600" marR="5080">
              <a:spcBef>
                <a:spcPts val="280"/>
              </a:spcBef>
              <a:tabLst>
                <a:tab pos="184150" algn="l"/>
              </a:tabLst>
            </a:pPr>
            <a:r>
              <a:rPr lang="en-US" sz="2400" b="1" spc="-6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s/</a:t>
            </a:r>
            <a:r>
              <a:rPr lang="en-US" sz="24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Fruit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4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5" dirty="0" err="1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0" dirty="0" err="1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 err="1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spc="-5" dirty="0" err="1">
                <a:latin typeface="Comic Sans MS" panose="030F0702030302020204" pitchFamily="66" charset="0"/>
                <a:cs typeface="Calibri"/>
              </a:rPr>
              <a:t>sh</a:t>
            </a:r>
            <a:r>
              <a:rPr lang="en-US" sz="2400" dirty="0" err="1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shii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45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e,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al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al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sp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ut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articho</a:t>
            </a:r>
            <a:r>
              <a:rPr lang="en-US" sz="2400" spc="-4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e,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spinach, 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sw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po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tat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cha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d,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wat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ss,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apri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ot, 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av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fi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e</a:t>
            </a:r>
          </a:p>
          <a:p>
            <a:pPr marL="3898900" marR="5080" lvl="8">
              <a:spcBef>
                <a:spcPts val="280"/>
              </a:spcBef>
              <a:tabLst>
                <a:tab pos="184150" algn="l"/>
              </a:tabLst>
            </a:pP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355600" marR="117475">
              <a:spcBef>
                <a:spcPts val="280"/>
              </a:spcBef>
              <a:tabLst>
                <a:tab pos="184150" algn="l"/>
              </a:tabLst>
            </a:pP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Other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4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sesame/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sunfl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seed,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pa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le</a:t>
            </a:r>
            <a:r>
              <a:rPr lang="en-US" sz="2400" spc="-9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mic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oal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ae,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bee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pollen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 mis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molasses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75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4400" spc="-2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agn</a:t>
            </a:r>
            <a:r>
              <a:rPr lang="en-US" sz="4400" spc="-2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8496"/>
            <a:ext cx="9921003" cy="4726546"/>
          </a:xfrm>
        </p:spPr>
        <p:txBody>
          <a:bodyPr>
            <a:normAutofit/>
          </a:bodyPr>
          <a:lstStyle/>
          <a:p>
            <a:pPr marL="355600">
              <a:lnSpc>
                <a:spcPct val="110000"/>
              </a:lnSpc>
              <a:spcBef>
                <a:spcPts val="1680"/>
              </a:spcBef>
              <a:tabLst>
                <a:tab pos="184785" algn="l"/>
              </a:tabLst>
            </a:pPr>
            <a:r>
              <a:rPr lang="en-US" sz="2400" b="1" spc="-2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oc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s: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Imp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Qi/Blood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Flow</a:t>
            </a:r>
          </a:p>
          <a:p>
            <a:pPr marL="3898900" lvl="8">
              <a:lnSpc>
                <a:spcPct val="110000"/>
              </a:lnSpc>
              <a:spcBef>
                <a:spcPts val="1680"/>
              </a:spcBef>
              <a:tabLst>
                <a:tab pos="184785" algn="l"/>
              </a:tabLst>
            </a:pP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355600">
              <a:lnSpc>
                <a:spcPct val="110000"/>
              </a:lnSpc>
              <a:spcBef>
                <a:spcPts val="190"/>
              </a:spcBef>
              <a:tabLst>
                <a:tab pos="184785" algn="l"/>
              </a:tabLst>
            </a:pP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t: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chic</a:t>
            </a:r>
            <a:r>
              <a:rPr lang="en-US" sz="2400" spc="-6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lamb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nison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shrimp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-3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ab</a:t>
            </a:r>
          </a:p>
          <a:p>
            <a:pPr marL="3898900" lvl="8">
              <a:lnSpc>
                <a:spcPct val="110000"/>
              </a:lnSpc>
              <a:spcBef>
                <a:spcPts val="190"/>
              </a:spcBef>
              <a:tabLst>
                <a:tab pos="184785" algn="l"/>
              </a:tabLst>
            </a:pPr>
            <a:endParaRPr lang="en-US" sz="2400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lnSpc>
                <a:spcPct val="110000"/>
              </a:lnSpc>
              <a:spcBef>
                <a:spcPts val="190"/>
              </a:spcBef>
              <a:tabLst>
                <a:tab pos="184785" algn="l"/>
              </a:tabLst>
            </a:pPr>
            <a:r>
              <a:rPr lang="en-US" sz="2400" b="1" spc="-85" dirty="0" smtClean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spc="-20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b="1" spc="-15" dirty="0" smtClean="0">
                <a:latin typeface="Comic Sans MS" panose="030F0702030302020204" pitchFamily="66" charset="0"/>
                <a:cs typeface="Calibri"/>
              </a:rPr>
              <a:t>et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ble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s/Fruits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ar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dish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ss, mu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eens,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thor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berr</a:t>
            </a:r>
            <a:r>
              <a:rPr lang="en-US" sz="2400" spc="-1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 citru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z="2400" spc="-5" dirty="0" err="1">
                <a:latin typeface="Comic Sans MS" panose="030F0702030302020204" pitchFamily="66" charset="0"/>
                <a:cs typeface="Calibri"/>
              </a:rPr>
              <a:t>inc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peel,</a:t>
            </a:r>
          </a:p>
          <a:p>
            <a:pPr marL="3898900" lvl="8">
              <a:lnSpc>
                <a:spcPct val="110000"/>
              </a:lnSpc>
              <a:spcBef>
                <a:spcPts val="190"/>
              </a:spcBef>
              <a:tabLst>
                <a:tab pos="184785" algn="l"/>
              </a:tabLst>
            </a:pPr>
            <a:endParaRPr lang="en-US" sz="2400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lnSpc>
                <a:spcPct val="110000"/>
              </a:lnSpc>
              <a:spcBef>
                <a:spcPts val="190"/>
              </a:spcBef>
              <a:tabLst>
                <a:tab pos="184785" algn="l"/>
              </a:tabLst>
            </a:pP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Other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vine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14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gin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14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rlic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turmeric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clo</a:t>
            </a:r>
            <a:r>
              <a:rPr lang="en-US" sz="2400" spc="-20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e, dill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oriande</a:t>
            </a:r>
            <a:r>
              <a:rPr lang="en-US" sz="2400" spc="-14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che</a:t>
            </a:r>
            <a:r>
              <a:rPr lang="en-US" sz="2400" spc="-2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tnut</a:t>
            </a:r>
            <a:endParaRPr lang="en-US" sz="2400" dirty="0">
              <a:latin typeface="Comic Sans MS" panose="030F0702030302020204" pitchFamily="66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6457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1519285" y="1205742"/>
            <a:ext cx="9589840" cy="501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buFont typeface="Arial"/>
              <a:buChar char="•"/>
              <a:tabLst>
                <a:tab pos="184150" algn="l"/>
              </a:tabLst>
            </a:pPr>
            <a:r>
              <a:rPr sz="2400" b="1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sz="2400" b="1" dirty="0">
                <a:latin typeface="Comic Sans MS" panose="030F0702030302020204" pitchFamily="66" charset="0"/>
                <a:cs typeface="Calibri"/>
              </a:rPr>
              <a:t>c</a:t>
            </a:r>
            <a:r>
              <a:rPr sz="2400" b="1" spc="-15" dirty="0">
                <a:latin typeface="Comic Sans MS" panose="030F0702030302020204" pitchFamily="66" charset="0"/>
                <a:cs typeface="Calibri"/>
              </a:rPr>
              <a:t>u</a:t>
            </a:r>
            <a:r>
              <a:rPr sz="2400" b="1" spc="-5" dirty="0">
                <a:latin typeface="Comic Sans MS" panose="030F0702030302020204" pitchFamily="66" charset="0"/>
                <a:cs typeface="Calibri"/>
              </a:rPr>
              <a:t>s:</a:t>
            </a:r>
            <a:r>
              <a:rPr sz="2400" b="1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St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n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then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spleen,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ain 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damp,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sz="2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an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or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m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phlegm</a:t>
            </a:r>
            <a:endParaRPr sz="2400" dirty="0">
              <a:latin typeface="Comic Sans MS" panose="030F0702030302020204" pitchFamily="66" charset="0"/>
              <a:cs typeface="Calibri"/>
            </a:endParaRPr>
          </a:p>
          <a:p>
            <a:pPr>
              <a:spcBef>
                <a:spcPts val="3"/>
              </a:spcBef>
              <a:buFont typeface="Arial"/>
              <a:buChar char="•"/>
            </a:pPr>
            <a:endParaRPr sz="2800" dirty="0">
              <a:latin typeface="Comic Sans MS" panose="030F0702030302020204" pitchFamily="66" charset="0"/>
              <a:cs typeface="Times New Roman"/>
            </a:endParaRPr>
          </a:p>
          <a:p>
            <a:pPr marL="184150" marR="77470" indent="-171450">
              <a:buFont typeface="Arial"/>
              <a:buChar char="•"/>
              <a:tabLst>
                <a:tab pos="184150" algn="l"/>
              </a:tabLst>
            </a:pPr>
            <a:r>
              <a:rPr sz="2400" b="1" spc="-5" dirty="0">
                <a:latin typeface="Comic Sans MS" panose="030F0702030302020204" pitchFamily="66" charset="0"/>
                <a:cs typeface="Calibri"/>
              </a:rPr>
              <a:t>St</a:t>
            </a:r>
            <a:r>
              <a:rPr sz="2400" b="1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b="1" dirty="0">
                <a:latin typeface="Comic Sans MS" panose="030F0702030302020204" pitchFamily="66" charset="0"/>
                <a:cs typeface="Calibri"/>
              </a:rPr>
              <a:t>e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sz="2400" b="1" spc="-15" dirty="0">
                <a:latin typeface="Comic Sans MS" panose="030F0702030302020204" pitchFamily="66" charset="0"/>
                <a:cs typeface="Calibri"/>
              </a:rPr>
              <a:t>g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then</a:t>
            </a:r>
            <a:r>
              <a:rPr sz="2400" b="1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Splee</a:t>
            </a:r>
            <a:r>
              <a:rPr sz="2400" b="1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: 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be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sz="2400" spc="-75" dirty="0">
                <a:latin typeface="Comic Sans MS" panose="030F0702030302020204" pitchFamily="66" charset="0"/>
                <a:cs typeface="Calibri"/>
              </a:rPr>
              <a:t>f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salmon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tuna,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millet,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ts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rice, 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sw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po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tat</a:t>
            </a:r>
            <a:r>
              <a:rPr sz="2400" spc="-30" dirty="0">
                <a:latin typeface="Comic Sans MS" panose="030F0702030302020204" pitchFamily="66" charset="0"/>
                <a:cs typeface="Calibri"/>
              </a:rPr>
              <a:t>o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pumpkin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, apple,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cherr</a:t>
            </a:r>
            <a:r>
              <a:rPr sz="2400" spc="-95" dirty="0">
                <a:latin typeface="Comic Sans MS" panose="030F0702030302020204" pitchFamily="66" charset="0"/>
                <a:cs typeface="Calibri"/>
              </a:rPr>
              <a:t>y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s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&amp; jujube, wi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er squash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, </a:t>
            </a:r>
            <a:r>
              <a:rPr sz="2400" dirty="0" smtClean="0">
                <a:latin typeface="Comic Sans MS" panose="030F0702030302020204" pitchFamily="66" charset="0"/>
                <a:cs typeface="Calibri"/>
              </a:rPr>
              <a:t>gin</a:t>
            </a:r>
            <a:r>
              <a:rPr sz="2400" spc="-15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sz="2400" spc="-5" dirty="0" smtClean="0">
                <a:latin typeface="Comic Sans MS" panose="030F0702030302020204" pitchFamily="66" charset="0"/>
                <a:cs typeface="Calibri"/>
              </a:rPr>
              <a:t>er</a:t>
            </a:r>
            <a:endParaRPr lang="en-US" sz="2400" spc="-5" dirty="0" smtClean="0">
              <a:latin typeface="Comic Sans MS" panose="030F0702030302020204" pitchFamily="66" charset="0"/>
              <a:cs typeface="Calibri"/>
            </a:endParaRPr>
          </a:p>
          <a:p>
            <a:pPr marL="184150" marR="77470" indent="-171450">
              <a:buFont typeface="Arial"/>
              <a:buChar char="•"/>
              <a:tabLst>
                <a:tab pos="184150" algn="l"/>
              </a:tabLst>
            </a:pPr>
            <a:endParaRPr sz="2400" dirty="0">
              <a:latin typeface="Comic Sans MS" panose="030F0702030302020204" pitchFamily="66" charset="0"/>
              <a:cs typeface="Calibri"/>
            </a:endParaRPr>
          </a:p>
          <a:p>
            <a:pPr marL="184150" marR="34925" indent="-171450">
              <a:spcBef>
                <a:spcPts val="280"/>
              </a:spcBef>
              <a:buFont typeface="Arial"/>
              <a:buChar char="•"/>
              <a:tabLst>
                <a:tab pos="184150" algn="l"/>
              </a:tabLst>
            </a:pPr>
            <a:r>
              <a:rPr sz="2400" b="1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sz="2400" b="1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ain </a:t>
            </a:r>
            <a:r>
              <a:rPr sz="2400" b="1" spc="-5" dirty="0">
                <a:latin typeface="Comic Sans MS" panose="030F0702030302020204" pitchFamily="66" charset="0"/>
                <a:cs typeface="Calibri"/>
              </a:rPr>
              <a:t>Damp</a:t>
            </a:r>
            <a:r>
              <a:rPr sz="24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sz="24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barle</a:t>
            </a:r>
            <a:r>
              <a:rPr sz="2400" spc="-90" dirty="0">
                <a:latin typeface="Comic Sans MS" panose="030F0702030302020204" pitchFamily="66" charset="0"/>
                <a:cs typeface="Calibri"/>
              </a:rPr>
              <a:t>y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e,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mung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bean,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oy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bean,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 al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al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a,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celer</a:t>
            </a:r>
            <a:r>
              <a:rPr sz="2400" spc="-95" dirty="0">
                <a:latin typeface="Comic Sans MS" panose="030F0702030302020204" pitchFamily="66" charset="0"/>
                <a:cs typeface="Calibri"/>
              </a:rPr>
              <a:t>y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sz="2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i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sh,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mush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oom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lemon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35" dirty="0">
                <a:latin typeface="Comic Sans MS" panose="030F0702030302020204" pitchFamily="66" charset="0"/>
                <a:cs typeface="Calibri"/>
              </a:rPr>
              <a:t>g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arlic,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ho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sz="2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adish,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mu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sz="24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d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10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sz="2400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10" dirty="0" smtClean="0">
                <a:latin typeface="Comic Sans MS" panose="030F0702030302020204" pitchFamily="66" charset="0"/>
                <a:cs typeface="Calibri"/>
              </a:rPr>
              <a:t>een</a:t>
            </a:r>
            <a:endParaRPr lang="en-US" sz="2400" spc="-10" dirty="0" smtClean="0">
              <a:latin typeface="Comic Sans MS" panose="030F0702030302020204" pitchFamily="66" charset="0"/>
              <a:cs typeface="Calibri"/>
            </a:endParaRPr>
          </a:p>
          <a:p>
            <a:pPr marL="184150" marR="34925" indent="-171450">
              <a:spcBef>
                <a:spcPts val="280"/>
              </a:spcBef>
              <a:buFont typeface="Arial"/>
              <a:buChar char="•"/>
              <a:tabLst>
                <a:tab pos="184150" algn="l"/>
              </a:tabLst>
            </a:pPr>
            <a:endParaRPr sz="2400" dirty="0">
              <a:latin typeface="Comic Sans MS" panose="030F0702030302020204" pitchFamily="66" charset="0"/>
              <a:cs typeface="Calibri"/>
            </a:endParaRPr>
          </a:p>
          <a:p>
            <a:pPr marL="184150" marR="67945" indent="-171450">
              <a:spcBef>
                <a:spcPts val="290"/>
              </a:spcBef>
              <a:buFont typeface="Arial"/>
              <a:buChar char="•"/>
              <a:tabLst>
                <a:tab pos="184150" algn="l"/>
              </a:tabLst>
            </a:pPr>
            <a:r>
              <a:rPr sz="2400" b="1" spc="-65" dirty="0">
                <a:latin typeface="Comic Sans MS" panose="030F0702030302020204" pitchFamily="66" charset="0"/>
                <a:cs typeface="Calibri"/>
              </a:rPr>
              <a:t>T</a:t>
            </a:r>
            <a:r>
              <a:rPr sz="2400" b="1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b="1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sz="2400" b="1" spc="-20" dirty="0">
                <a:latin typeface="Comic Sans MS" panose="030F0702030302020204" pitchFamily="66" charset="0"/>
                <a:cs typeface="Calibri"/>
              </a:rPr>
              <a:t>s</a:t>
            </a:r>
            <a:r>
              <a:rPr sz="2400" b="1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sz="2400" b="1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b="1" dirty="0">
                <a:latin typeface="Comic Sans MS" panose="030F0702030302020204" pitchFamily="66" charset="0"/>
                <a:cs typeface="Calibri"/>
              </a:rPr>
              <a:t>m</a:t>
            </a:r>
            <a:r>
              <a:rPr sz="2400" b="1" spc="-5" dirty="0">
                <a:latin typeface="Comic Sans MS" panose="030F0702030302020204" pitchFamily="66" charset="0"/>
                <a:cs typeface="Calibri"/>
              </a:rPr>
              <a:t> Phlegm</a:t>
            </a:r>
            <a:r>
              <a:rPr sz="24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sz="24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Clam,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oyst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sz="2400" spc="-105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apple,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pea</a:t>
            </a:r>
            <a:r>
              <a:rPr sz="2400" spc="-105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citrus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and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peel, se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w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eed,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35" dirty="0">
                <a:latin typeface="Comic Sans MS" panose="030F0702030302020204" pitchFamily="66" charset="0"/>
                <a:cs typeface="Calibri"/>
              </a:rPr>
              <a:t>g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arlic,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t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h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yme, peppe</a:t>
            </a:r>
            <a:r>
              <a:rPr sz="2400" spc="-105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peppermi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t, </a:t>
            </a:r>
            <a:r>
              <a:rPr sz="2400" spc="-5" dirty="0" smtClean="0">
                <a:latin typeface="Comic Sans MS" panose="030F0702030302020204" pitchFamily="66" charset="0"/>
                <a:cs typeface="Calibri"/>
              </a:rPr>
              <a:t>almond</a:t>
            </a:r>
            <a:endParaRPr lang="en-US" sz="2400" spc="-5" dirty="0" smtClean="0">
              <a:latin typeface="Comic Sans MS" panose="030F0702030302020204" pitchFamily="66" charset="0"/>
              <a:cs typeface="Calibri"/>
            </a:endParaRPr>
          </a:p>
          <a:p>
            <a:pPr marL="184150" marR="67945" indent="-171450">
              <a:spcBef>
                <a:spcPts val="290"/>
              </a:spcBef>
              <a:buFont typeface="Arial"/>
              <a:buChar char="•"/>
              <a:tabLst>
                <a:tab pos="184150" algn="l"/>
              </a:tabLst>
            </a:pPr>
            <a:endParaRPr sz="2400" dirty="0">
              <a:latin typeface="Comic Sans MS" panose="030F0702030302020204" pitchFamily="66" charset="0"/>
              <a:cs typeface="Calibri"/>
            </a:endParaRPr>
          </a:p>
          <a:p>
            <a:pPr marL="184150" indent="-171450">
              <a:spcBef>
                <a:spcPts val="10"/>
              </a:spcBef>
              <a:buFont typeface="Arial"/>
              <a:buChar char="•"/>
              <a:tabLst>
                <a:tab pos="184150" algn="l"/>
              </a:tabLst>
            </a:pPr>
            <a:r>
              <a:rPr sz="2400" b="1" spc="-35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voi</a:t>
            </a:r>
            <a:r>
              <a:rPr sz="2400" b="1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sz="2400" b="1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thick,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damp,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ti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cky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ood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: dai</a:t>
            </a:r>
            <a:r>
              <a:rPr sz="2400" spc="5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95" dirty="0">
                <a:latin typeface="Comic Sans MS" panose="030F0702030302020204" pitchFamily="66" charset="0"/>
                <a:cs typeface="Calibri"/>
              </a:rPr>
              <a:t>y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t, </a:t>
            </a:r>
            <a:r>
              <a:rPr sz="2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sz="2400" spc="-114" dirty="0">
                <a:latin typeface="Comic Sans MS" panose="030F0702030302020204" pitchFamily="66" charset="0"/>
                <a:cs typeface="Calibri"/>
              </a:rPr>
              <a:t>w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sz="2400" spc="-15" dirty="0">
                <a:latin typeface="Comic Sans MS" panose="030F0702030302020204" pitchFamily="66" charset="0"/>
                <a:cs typeface="Calibri"/>
              </a:rPr>
              <a:t> t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o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sz="2400" dirty="0">
                <a:latin typeface="Comic Sans MS" panose="030F0702030302020204" pitchFamily="66" charset="0"/>
                <a:cs typeface="Calibri"/>
              </a:rPr>
              <a:t>yin,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 al</a:t>
            </a:r>
            <a:r>
              <a:rPr sz="24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sz="2400" spc="-5" dirty="0">
                <a:latin typeface="Comic Sans MS" panose="030F0702030302020204" pitchFamily="66" charset="0"/>
                <a:cs typeface="Calibri"/>
              </a:rPr>
              <a:t>ohol</a:t>
            </a:r>
            <a:endParaRPr sz="2400" dirty="0">
              <a:latin typeface="Comic Sans MS" panose="030F0702030302020204" pitchFamily="66" charset="0"/>
              <a:cs typeface="Calibri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3000" y="115910"/>
            <a:ext cx="8534400" cy="1391157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Phlegm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695426" cy="1219200"/>
          </a:xfrm>
        </p:spPr>
        <p:txBody>
          <a:bodyPr>
            <a:normAutofit/>
          </a:bodyPr>
          <a:lstStyle/>
          <a:p>
            <a:r>
              <a:rPr lang="en-US" sz="4800" dirty="0"/>
              <a:t>Treatment of CCD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sz="half" idx="1"/>
          </p:nvPr>
        </p:nvSpPr>
        <p:spPr>
          <a:xfrm>
            <a:off x="1338329" y="1287887"/>
            <a:ext cx="4267200" cy="4525963"/>
          </a:xfrm>
        </p:spPr>
        <p:txBody>
          <a:bodyPr/>
          <a:lstStyle/>
          <a:p>
            <a:r>
              <a:rPr lang="en-US" sz="2800" dirty="0" err="1"/>
              <a:t>Selegiline</a:t>
            </a:r>
            <a:endParaRPr lang="en-US" sz="2800" dirty="0"/>
          </a:p>
          <a:p>
            <a:pPr lvl="1"/>
            <a:r>
              <a:rPr lang="en-US" sz="2800" dirty="0"/>
              <a:t>0.5-1 mg/kg QD AM</a:t>
            </a:r>
          </a:p>
          <a:p>
            <a:pPr lvl="1"/>
            <a:r>
              <a:rPr lang="en-US" sz="2800" dirty="0"/>
              <a:t>FDA approved</a:t>
            </a:r>
          </a:p>
          <a:p>
            <a:pPr lvl="1"/>
            <a:r>
              <a:rPr lang="en-US" sz="2800" dirty="0"/>
              <a:t>69% improved </a:t>
            </a:r>
            <a:r>
              <a:rPr lang="en-US" sz="2800" dirty="0" err="1"/>
              <a:t>vrs</a:t>
            </a:r>
            <a:r>
              <a:rPr lang="en-US" sz="2800" dirty="0"/>
              <a:t> 52% placebo</a:t>
            </a:r>
          </a:p>
        </p:txBody>
      </p:sp>
      <p:sp>
        <p:nvSpPr>
          <p:cNvPr id="51204" name="Content Placeholder 3"/>
          <p:cNvSpPr>
            <a:spLocks noGrp="1"/>
          </p:cNvSpPr>
          <p:nvPr>
            <p:ph sz="half" idx="2"/>
          </p:nvPr>
        </p:nvSpPr>
        <p:spPr>
          <a:xfrm>
            <a:off x="5529329" y="1287887"/>
            <a:ext cx="4267200" cy="4525963"/>
          </a:xfrm>
        </p:spPr>
        <p:txBody>
          <a:bodyPr>
            <a:noAutofit/>
          </a:bodyPr>
          <a:lstStyle/>
          <a:p>
            <a:r>
              <a:rPr lang="en-US" sz="2800" dirty="0"/>
              <a:t>Vitamin E (&amp; other antioxidants)</a:t>
            </a:r>
          </a:p>
          <a:p>
            <a:pPr lvl="1"/>
            <a:r>
              <a:rPr lang="en-US" sz="2800" dirty="0"/>
              <a:t>Up to 50 mg/kg</a:t>
            </a:r>
          </a:p>
          <a:p>
            <a:r>
              <a:rPr lang="en-US" sz="2800" dirty="0" err="1"/>
              <a:t>Ginko</a:t>
            </a:r>
            <a:r>
              <a:rPr lang="en-US" sz="2800" dirty="0"/>
              <a:t> </a:t>
            </a:r>
            <a:r>
              <a:rPr lang="en-US" sz="2800" dirty="0" err="1"/>
              <a:t>biloba</a:t>
            </a:r>
            <a:endParaRPr lang="en-US" sz="2800" dirty="0"/>
          </a:p>
          <a:p>
            <a:pPr lvl="1"/>
            <a:r>
              <a:rPr lang="en-US" sz="2800" dirty="0"/>
              <a:t>1-2 mg/kg BID extract</a:t>
            </a:r>
          </a:p>
          <a:p>
            <a:r>
              <a:rPr lang="en-US" sz="2800" dirty="0" err="1"/>
              <a:t>Acetylcysteine</a:t>
            </a:r>
            <a:endParaRPr lang="en-US" sz="2800" dirty="0"/>
          </a:p>
          <a:p>
            <a:pPr lvl="1"/>
            <a:r>
              <a:rPr lang="en-US" sz="2800" dirty="0"/>
              <a:t>5-25 mg/kg BID</a:t>
            </a:r>
          </a:p>
          <a:p>
            <a:r>
              <a:rPr lang="en-US" sz="2800" dirty="0"/>
              <a:t>St John’s </a:t>
            </a:r>
            <a:r>
              <a:rPr lang="en-US" sz="2800" dirty="0" err="1"/>
              <a:t>wort</a:t>
            </a:r>
            <a:endParaRPr lang="en-US" sz="2800" dirty="0"/>
          </a:p>
          <a:p>
            <a:pPr lvl="1"/>
            <a:r>
              <a:rPr lang="en-US" sz="2800" dirty="0"/>
              <a:t>2-4 mg/kg</a:t>
            </a:r>
          </a:p>
          <a:p>
            <a:pPr lvl="1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90730" y="4488287"/>
            <a:ext cx="378020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Westlab</a:t>
            </a:r>
            <a:r>
              <a:rPr lang="en-US" sz="2800" dirty="0">
                <a:solidFill>
                  <a:schemeClr val="tx2"/>
                </a:solidFill>
              </a:rPr>
              <a:t> Pharmacy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1-800-4WESTLA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info@westlabpharmacy.com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9672031">
            <a:off x="4178481" y="3748156"/>
            <a:ext cx="1676400" cy="56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4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4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4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10" dirty="0" smtClean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90" y="1571224"/>
            <a:ext cx="9006664" cy="4677176"/>
          </a:xfrm>
        </p:spPr>
        <p:txBody>
          <a:bodyPr>
            <a:normAutofit/>
          </a:bodyPr>
          <a:lstStyle/>
          <a:p>
            <a:r>
              <a:rPr lang="en-US" sz="2800" b="1" i="1" spc="-5" dirty="0">
                <a:latin typeface="Comic Sans MS" panose="030F0702030302020204" pitchFamily="66" charset="0"/>
                <a:cs typeface="Calibri"/>
              </a:rPr>
              <a:t>Jin</a:t>
            </a:r>
            <a:r>
              <a:rPr lang="en-US" sz="2800" b="1" i="1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800" b="1" i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5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b="1" spc="-1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b="1" spc="-5" dirty="0" smtClean="0">
                <a:latin typeface="Comic Sans MS" panose="030F0702030302020204" pitchFamily="66" charset="0"/>
                <a:cs typeface="Calibri"/>
              </a:rPr>
              <a:t>ficiency</a:t>
            </a:r>
          </a:p>
          <a:p>
            <a:pPr lvl="8"/>
            <a:endParaRPr lang="en-US" sz="1800" b="1" spc="-5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US" sz="2800" b="1" i="1" spc="-25" dirty="0" err="1" smtClean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2800" b="1" i="1" spc="-10" dirty="0" err="1" smtClean="0">
                <a:latin typeface="Comic Sans MS" panose="030F0702030302020204" pitchFamily="66" charset="0"/>
                <a:cs typeface="Calibri"/>
              </a:rPr>
              <a:t>ang‐fu</a:t>
            </a:r>
            <a:r>
              <a:rPr lang="en-US" sz="2800" b="1" i="1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b="1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b="1" spc="-3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an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15" dirty="0">
                <a:latin typeface="Comic Sans MS" panose="030F0702030302020204" pitchFamily="66" charset="0"/>
                <a:cs typeface="Calibri"/>
              </a:rPr>
              <a:t>functio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b="1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decline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with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  <a:p>
            <a:pPr marL="502920" lvl="1">
              <a:spcBef>
                <a:spcPts val="165"/>
              </a:spcBef>
            </a:pP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Kidne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is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rule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of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en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essence</a:t>
            </a:r>
          </a:p>
          <a:p>
            <a:pPr marL="502920" lvl="1">
              <a:spcBef>
                <a:spcPts val="165"/>
              </a:spcBef>
            </a:pP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85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400" spc="-2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2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is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origin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of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po</a:t>
            </a:r>
            <a:r>
              <a:rPr lang="en-US" sz="2400" spc="-3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he</a:t>
            </a:r>
            <a:r>
              <a:rPr lang="en-US" sz="2400" spc="-3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en</a:t>
            </a:r>
            <a:r>
              <a:rPr lang="en-US" sz="2400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i="1" spc="-10" dirty="0" smtClean="0">
                <a:latin typeface="Comic Sans MS" panose="030F0702030302020204" pitchFamily="66" charset="0"/>
                <a:cs typeface="Calibri"/>
              </a:rPr>
              <a:t>Qi</a:t>
            </a:r>
          </a:p>
          <a:p>
            <a:pPr marL="3646170" lvl="8">
              <a:spcBef>
                <a:spcPts val="165"/>
              </a:spcBef>
            </a:pPr>
            <a:endParaRPr lang="en-US" sz="1800" i="1" spc="-10" dirty="0" smtClean="0">
              <a:latin typeface="Comic Sans MS" panose="030F0702030302020204" pitchFamily="66" charset="0"/>
              <a:cs typeface="Calibri"/>
            </a:endParaRPr>
          </a:p>
          <a:p>
            <a:pPr marL="102870">
              <a:spcBef>
                <a:spcPts val="165"/>
              </a:spcBef>
            </a:pPr>
            <a:r>
              <a:rPr lang="en-US" sz="2800" b="1" spc="-15" dirty="0" smtClean="0">
                <a:latin typeface="Comic Sans MS" panose="030F0702030302020204" pitchFamily="66" charset="0"/>
                <a:cs typeface="Calibri"/>
              </a:rPr>
              <a:t>Gene</a:t>
            </a:r>
            <a:r>
              <a:rPr lang="en-US" sz="2800" b="1" spc="-4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b="1" spc="-10" dirty="0" smtClean="0">
                <a:latin typeface="Comic Sans MS" panose="030F0702030302020204" pitchFamily="66" charset="0"/>
                <a:cs typeface="Calibri"/>
              </a:rPr>
              <a:t>ali</a:t>
            </a:r>
            <a:r>
              <a:rPr lang="en-US" sz="2800" b="1" spc="-45" dirty="0" smtClean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2800" b="1" spc="-15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b="1" spc="-10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b="1" spc="-5" dirty="0" smtClean="0">
                <a:latin typeface="Comic Sans MS" panose="030F0702030302020204" pitchFamily="66" charset="0"/>
                <a:cs typeface="Calibri"/>
              </a:rPr>
              <a:t> </a:t>
            </a:r>
          </a:p>
          <a:p>
            <a:pPr marL="502920" lvl="1">
              <a:spcBef>
                <a:spcPts val="165"/>
              </a:spcBef>
            </a:pPr>
            <a:r>
              <a:rPr lang="en-US" sz="2400" i="1" spc="-10" dirty="0" smtClean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z="2400" i="1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ficiency</a:t>
            </a:r>
            <a:r>
              <a:rPr lang="en-US" sz="2400" spc="-10" dirty="0">
                <a:latin typeface="Comic Sans MS" panose="030F0702030302020204" pitchFamily="66" charset="0"/>
                <a:cs typeface="Calibri"/>
              </a:rPr>
              <a:t> Blood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 </a:t>
            </a:r>
            <a:endParaRPr lang="en-US" sz="2400" dirty="0" smtClean="0">
              <a:latin typeface="Comic Sans MS" panose="030F0702030302020204" pitchFamily="66" charset="0"/>
              <a:cs typeface="Calibri"/>
            </a:endParaRPr>
          </a:p>
          <a:p>
            <a:pPr marL="502920" lvl="1">
              <a:spcBef>
                <a:spcPts val="165"/>
              </a:spcBef>
            </a:pPr>
            <a:r>
              <a:rPr lang="en-US" sz="2400" i="1" spc="-10" dirty="0" smtClean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z="2400" i="1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25" dirty="0" smtClean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ag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2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400" spc="-25" dirty="0" smtClean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spc="-10" dirty="0" smtClean="0">
                <a:latin typeface="Comic Sans MS" panose="030F0702030302020204" pitchFamily="66" charset="0"/>
                <a:cs typeface="Calibri"/>
              </a:rPr>
              <a:t>s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170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0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378040"/>
            <a:ext cx="10200068" cy="5022760"/>
          </a:xfrm>
        </p:spPr>
        <p:txBody>
          <a:bodyPr>
            <a:normAutofit/>
          </a:bodyPr>
          <a:lstStyle/>
          <a:p>
            <a:pPr marL="355600">
              <a:tabLst>
                <a:tab pos="184150" algn="l"/>
              </a:tabLst>
            </a:pP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Combin</a:t>
            </a:r>
            <a:r>
              <a:rPr lang="en-US" sz="2400" b="1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tio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2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spc="-35" dirty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ce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b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10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400" b="1" spc="-2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ficiency</a:t>
            </a:r>
          </a:p>
          <a:p>
            <a:pPr marL="755650" lvl="1">
              <a:tabLst>
                <a:tab pos="184150" algn="l"/>
              </a:tabLst>
            </a:pPr>
            <a:r>
              <a:rPr lang="en-US" sz="2000" b="1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000" b="1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b="1" dirty="0" smtClean="0">
                <a:latin typeface="Comic Sans MS" panose="030F0702030302020204" pitchFamily="66" charset="0"/>
                <a:cs typeface="Calibri"/>
              </a:rPr>
              <a:t>ficiency</a:t>
            </a:r>
            <a:r>
              <a:rPr lang="en-US" sz="20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mo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Q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ficienc</a:t>
            </a:r>
            <a:r>
              <a:rPr lang="en-US" sz="2000" spc="-7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then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2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000" dirty="0">
                <a:latin typeface="Comic Sans MS" panose="030F0702030302020204" pitchFamily="66" charset="0"/>
                <a:cs typeface="Wingdings"/>
              </a:rPr>
              <a:t></a:t>
            </a:r>
            <a:r>
              <a:rPr lang="en-US" sz="2000" spc="-20" dirty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z="2000" spc="-7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ang</a:t>
            </a:r>
          </a:p>
          <a:p>
            <a:pPr marL="755650" lvl="1">
              <a:tabLst>
                <a:tab pos="184150" algn="l"/>
              </a:tabLst>
            </a:pPr>
            <a:r>
              <a:rPr lang="en-US" sz="2000" b="1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b="1" spc="-30" dirty="0" smtClean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z="2000" b="1" dirty="0" smtClean="0">
                <a:latin typeface="Comic Sans MS" panose="030F0702030302020204" pitchFamily="66" charset="0"/>
                <a:cs typeface="Calibri"/>
              </a:rPr>
              <a:t>cess</a:t>
            </a:r>
            <a:r>
              <a:rPr lang="en-US" sz="20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mo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agn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io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n and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phlegm</a:t>
            </a:r>
          </a:p>
          <a:p>
            <a:pPr marL="3898900" lvl="8">
              <a:tabLst>
                <a:tab pos="184150" algn="l"/>
              </a:tabLst>
            </a:pPr>
            <a:endParaRPr lang="en-US" sz="1600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tabLst>
                <a:tab pos="184150" algn="l"/>
              </a:tabLst>
            </a:pPr>
            <a:r>
              <a:rPr lang="en-US" sz="2400" b="1" spc="-10" dirty="0" err="1" smtClean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2400" b="1" dirty="0" err="1" smtClean="0">
                <a:latin typeface="Comic Sans MS" panose="030F0702030302020204" pitchFamily="66" charset="0"/>
                <a:cs typeface="Calibri"/>
              </a:rPr>
              <a:t>ang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Fu</a:t>
            </a:r>
            <a:r>
              <a:rPr lang="en-US" sz="2400" b="1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5" dirty="0">
                <a:latin typeface="Comic Sans MS" panose="030F0702030302020204" pitchFamily="66" charset="0"/>
                <a:cs typeface="Calibri"/>
              </a:rPr>
              <a:t>Q</a:t>
            </a:r>
            <a:r>
              <a:rPr lang="en-US" sz="2400" b="1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b="1" spc="-5" dirty="0" smtClean="0">
                <a:latin typeface="Comic Sans MS" panose="030F0702030302020204" pitchFamily="66" charset="0"/>
                <a:cs typeface="Calibri"/>
              </a:rPr>
              <a:t>activities</a:t>
            </a:r>
          </a:p>
          <a:p>
            <a:pPr marL="755650" lvl="1">
              <a:tabLst>
                <a:tab pos="184150" algn="l"/>
              </a:tabLst>
            </a:pPr>
            <a:r>
              <a:rPr lang="en-US" sz="2000" b="1" spc="-5" dirty="0" smtClean="0">
                <a:latin typeface="Comic Sans MS" panose="030F0702030302020204" pitchFamily="66" charset="0"/>
                <a:cs typeface="Calibri"/>
              </a:rPr>
              <a:t>Heart</a:t>
            </a:r>
            <a:r>
              <a:rPr lang="en-US" sz="20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abilit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y 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ci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ul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blood</a:t>
            </a:r>
          </a:p>
          <a:p>
            <a:pPr marL="755650" lvl="1">
              <a:tabLst>
                <a:tab pos="184150" algn="l"/>
              </a:tabLst>
            </a:pPr>
            <a:r>
              <a:rPr lang="en-US" sz="2000" b="1" dirty="0" smtClean="0">
                <a:latin typeface="Comic Sans MS" panose="030F0702030302020204" pitchFamily="66" charset="0"/>
                <a:cs typeface="Calibri"/>
              </a:rPr>
              <a:t>Lung</a:t>
            </a:r>
            <a:r>
              <a:rPr lang="en-US" sz="20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 r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espi</a:t>
            </a:r>
            <a:r>
              <a:rPr lang="en-US" sz="20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at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actions 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inhale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000" spc="-2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ha</a:t>
            </a: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e</a:t>
            </a:r>
          </a:p>
          <a:p>
            <a:pPr marL="755650" lvl="1">
              <a:tabLst>
                <a:tab pos="184150" algn="l"/>
              </a:tabLst>
            </a:pPr>
            <a:r>
              <a:rPr lang="en-US" sz="2000" b="1" dirty="0" smtClean="0">
                <a:latin typeface="Comic Sans MS" panose="030F0702030302020204" pitchFamily="66" charset="0"/>
                <a:cs typeface="Calibri"/>
              </a:rPr>
              <a:t>Kidn</a:t>
            </a:r>
            <a:r>
              <a:rPr lang="en-US" sz="2000" b="1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b="1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000" b="1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abilit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y 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pull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ai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m 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lung, 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oducti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ability, 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bone</a:t>
            </a:r>
            <a:r>
              <a:rPr lang="en-US" sz="2000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me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bolism co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0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sphinc</a:t>
            </a:r>
            <a:r>
              <a:rPr lang="en-US" sz="20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000" spc="-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0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0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Calibri"/>
              </a:rPr>
              <a:t>(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urinary/</a:t>
            </a:r>
            <a:r>
              <a:rPr lang="en-US" sz="2000" spc="-25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ec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000" spc="-5" dirty="0" smtClean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  <a:cs typeface="Calibri"/>
              </a:rPr>
              <a:t>)</a:t>
            </a:r>
          </a:p>
          <a:p>
            <a:pPr marL="3898900" lvl="8">
              <a:tabLst>
                <a:tab pos="184150" algn="l"/>
              </a:tabLst>
            </a:pPr>
            <a:endParaRPr lang="en-US" sz="1600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tabLst>
                <a:tab pos="184150" algn="l"/>
              </a:tabLst>
            </a:pPr>
            <a:r>
              <a:rPr lang="en-US" sz="2400" b="1" spc="-7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400" b="1" dirty="0" smtClean="0">
                <a:latin typeface="Comic Sans MS" panose="030F0702030302020204" pitchFamily="66" charset="0"/>
                <a:cs typeface="Calibri"/>
              </a:rPr>
              <a:t>ang</a:t>
            </a:r>
            <a:r>
              <a:rPr lang="en-US" sz="2400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abilit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y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the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body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as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t 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decline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(l</a:t>
            </a:r>
            <a:r>
              <a:rPr lang="en-US" sz="2400" spc="-2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4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400" spc="-1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2400" spc="-5" dirty="0">
                <a:latin typeface="Comic Sans MS" panose="030F0702030302020204" pitchFamily="66" charset="0"/>
                <a:cs typeface="Calibri"/>
              </a:rPr>
              <a:t>age</a:t>
            </a:r>
            <a:r>
              <a:rPr lang="en-US" sz="2400" dirty="0" smtClean="0">
                <a:latin typeface="Comic Sans MS" panose="030F0702030302020204" pitchFamily="66" charset="0"/>
                <a:cs typeface="Calibri"/>
              </a:rPr>
              <a:t>)</a:t>
            </a:r>
            <a:endParaRPr lang="en-US" sz="24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321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  <a:cs typeface="Calibri"/>
              </a:rPr>
              <a:t>Wh</a:t>
            </a:r>
            <a:r>
              <a:rPr lang="en-US" sz="44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400" spc="-2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4400" spc="-5" dirty="0">
                <a:latin typeface="Comic Sans MS" panose="030F0702030302020204" pitchFamily="66" charset="0"/>
                <a:cs typeface="Calibri"/>
              </a:rPr>
              <a:t> i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4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2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onside</a:t>
            </a:r>
            <a:r>
              <a:rPr lang="en-US" sz="44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4400" dirty="0">
                <a:latin typeface="Comic Sans MS" panose="030F0702030302020204" pitchFamily="66" charset="0"/>
                <a:cs typeface="Calibri"/>
              </a:rPr>
              <a:t>ed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dirty="0" smtClean="0">
                <a:latin typeface="Comic Sans MS" panose="030F0702030302020204" pitchFamily="66" charset="0"/>
                <a:cs typeface="Calibri"/>
              </a:rPr>
              <a:t>old?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1596980"/>
            <a:ext cx="10522039" cy="4651419"/>
          </a:xfrm>
        </p:spPr>
        <p:txBody>
          <a:bodyPr>
            <a:normAutofit/>
          </a:bodyPr>
          <a:lstStyle/>
          <a:p>
            <a:pPr marL="355600">
              <a:lnSpc>
                <a:spcPct val="110000"/>
              </a:lnSpc>
              <a:spcBef>
                <a:spcPts val="1935"/>
              </a:spcBef>
              <a:tabLst>
                <a:tab pos="184150" algn="l"/>
              </a:tabLst>
            </a:pPr>
            <a:r>
              <a:rPr lang="en-US" dirty="0" smtClean="0">
                <a:latin typeface="Comic Sans MS" panose="030F0702030302020204" pitchFamily="66" charset="0"/>
                <a:cs typeface="Calibri"/>
              </a:rPr>
              <a:t>Small/Medium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eeds: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dog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7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1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0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older</a:t>
            </a:r>
          </a:p>
          <a:p>
            <a:pPr marL="355600">
              <a:lnSpc>
                <a:spcPct val="110000"/>
              </a:lnSpc>
              <a:spcBef>
                <a:spcPts val="1935"/>
              </a:spcBef>
              <a:tabLst>
                <a:tab pos="184150" algn="l"/>
              </a:tabLst>
            </a:pP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La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25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Gia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B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eeds: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5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7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older</a:t>
            </a:r>
          </a:p>
          <a:p>
            <a:pPr marL="355600">
              <a:lnSpc>
                <a:spcPct val="110000"/>
              </a:lnSpc>
              <a:spcBef>
                <a:spcPts val="1935"/>
              </a:spcBef>
              <a:tabLst>
                <a:tab pos="184150" algn="l"/>
              </a:tabLst>
            </a:pPr>
            <a:r>
              <a:rPr lang="en-US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ts: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7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‐</a:t>
            </a:r>
            <a:r>
              <a:rPr lang="en-US" spc="-15" dirty="0" smtClean="0">
                <a:latin typeface="Comic Sans MS" panose="030F0702030302020204" pitchFamily="66" charset="0"/>
                <a:cs typeface="Calibri"/>
              </a:rPr>
              <a:t>1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0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and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older</a:t>
            </a:r>
          </a:p>
          <a:p>
            <a:pPr marL="3898900" lvl="8">
              <a:lnSpc>
                <a:spcPct val="110000"/>
              </a:lnSpc>
              <a:spcBef>
                <a:spcPts val="1935"/>
              </a:spcBef>
              <a:tabLst>
                <a:tab pos="184150" algn="l"/>
              </a:tabLst>
            </a:pPr>
            <a:endParaRPr lang="en-US" spc="-5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lnSpc>
                <a:spcPct val="110000"/>
              </a:lnSpc>
              <a:spcBef>
                <a:spcPts val="1935"/>
              </a:spcBef>
              <a:tabLst>
                <a:tab pos="184150" algn="l"/>
              </a:tabLst>
            </a:pPr>
            <a:r>
              <a:rPr lang="en-US" dirty="0" smtClean="0">
                <a:latin typeface="Comic Sans MS" panose="030F0702030302020204" pitchFamily="66" charset="0"/>
                <a:cs typeface="Calibri"/>
              </a:rPr>
              <a:t>Ch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nic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illnes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i="1" dirty="0">
                <a:latin typeface="Comic Sans MS" panose="030F0702030302020204" pitchFamily="66" charset="0"/>
                <a:cs typeface="Calibri"/>
              </a:rPr>
              <a:t>Jing</a:t>
            </a:r>
            <a:r>
              <a:rPr lang="en-US" i="1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ficiency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ma</a:t>
            </a:r>
            <a:r>
              <a:rPr lang="en-US" spc="-5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animals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a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their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time</a:t>
            </a:r>
          </a:p>
          <a:p>
            <a:pPr marL="355600">
              <a:lnSpc>
                <a:spcPct val="110000"/>
              </a:lnSpc>
              <a:spcBef>
                <a:spcPts val="1935"/>
              </a:spcBef>
              <a:tabLst>
                <a:tab pos="184150" algn="l"/>
              </a:tabLst>
            </a:pP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Sign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illnes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s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diseas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pc="-3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b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subtl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e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ju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ene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rg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tic 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disharmo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prio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r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clini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al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30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pc="-5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ms</a:t>
            </a:r>
          </a:p>
          <a:p>
            <a:pPr marL="355600">
              <a:lnSpc>
                <a:spcPct val="110000"/>
              </a:lnSpc>
              <a:spcBef>
                <a:spcPts val="1935"/>
              </a:spcBef>
              <a:tabLst>
                <a:tab pos="184150" algn="l"/>
              </a:tabLst>
            </a:pPr>
            <a:r>
              <a:rPr lang="en-US" dirty="0" smtClean="0">
                <a:latin typeface="Comic Sans MS" panose="030F0702030302020204" pitchFamily="66" charset="0"/>
                <a:cs typeface="Calibri"/>
              </a:rPr>
              <a:t>Multiple</a:t>
            </a:r>
            <a:r>
              <a:rPr lang="en-US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disharmonies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 imbalances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 c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>
                <a:latin typeface="Comic Sans MS" panose="030F0702030302020204" pitchFamily="66" charset="0"/>
                <a:cs typeface="Calibri"/>
              </a:rPr>
              <a:t>occur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2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t </a:t>
            </a:r>
            <a:r>
              <a:rPr lang="en-US" spc="-15" dirty="0">
                <a:latin typeface="Comic Sans MS" panose="030F0702030302020204" pitchFamily="66" charset="0"/>
                <a:cs typeface="Calibri"/>
              </a:rPr>
              <a:t>th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pc="-10" dirty="0">
                <a:latin typeface="Comic Sans MS" panose="030F0702030302020204" pitchFamily="66" charset="0"/>
                <a:cs typeface="Calibri"/>
              </a:rPr>
              <a:t>same</a:t>
            </a:r>
            <a:r>
              <a:rPr lang="en-US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dirty="0" smtClean="0">
                <a:latin typeface="Comic Sans MS" panose="030F0702030302020204" pitchFamily="66" charset="0"/>
                <a:cs typeface="Calibri"/>
              </a:rPr>
              <a:t>time</a:t>
            </a:r>
            <a:endParaRPr lang="en-US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77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4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4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4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4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4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4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400" spc="-10" dirty="0" smtClean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79" y="1648496"/>
            <a:ext cx="10238703" cy="4533363"/>
          </a:xfrm>
        </p:spPr>
        <p:txBody>
          <a:bodyPr>
            <a:normAutofit lnSpcReduction="10000"/>
          </a:bodyPr>
          <a:lstStyle/>
          <a:p>
            <a:pPr marL="0" indent="-285750">
              <a:lnSpc>
                <a:spcPct val="110000"/>
              </a:lnSpc>
              <a:spcBef>
                <a:spcPts val="0"/>
              </a:spcBef>
              <a:tabLst>
                <a:tab pos="184785" algn="l"/>
              </a:tabLst>
            </a:pPr>
            <a:r>
              <a:rPr lang="en-US" sz="2800" b="1" i="1" spc="-10" dirty="0">
                <a:latin typeface="Comic Sans MS" panose="030F0702030302020204" pitchFamily="66" charset="0"/>
                <a:cs typeface="Calibri"/>
              </a:rPr>
              <a:t>Qi</a:t>
            </a:r>
            <a:r>
              <a:rPr lang="en-US" sz="2800" spc="-35" dirty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z="2800" b="1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b="1" spc="-2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800" b="1" spc="-15" dirty="0">
                <a:latin typeface="Comic Sans MS" panose="030F0702030302020204" pitchFamily="66" charset="0"/>
                <a:cs typeface="Calibri"/>
              </a:rPr>
              <a:t>iciency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800" b="1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4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800" b="1" spc="-30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800" b="1" spc="-14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b="1" spc="-170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b="1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15" dirty="0">
                <a:latin typeface="Comic Sans MS" panose="030F0702030302020204" pitchFamily="66" charset="0"/>
                <a:cs typeface="Calibri"/>
              </a:rPr>
              <a:t>Kid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Gene</a:t>
            </a:r>
            <a:r>
              <a:rPr lang="en-US" sz="22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al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2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s</a:t>
            </a: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22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30" dirty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cise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ole</a:t>
            </a:r>
            <a:r>
              <a:rPr lang="en-US" sz="2200" spc="-3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ance</a:t>
            </a:r>
            <a:endParaRPr lang="en-US" sz="22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Dec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eased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appeti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e,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ano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spc="-2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x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ia</a:t>
            </a:r>
            <a:endParaRPr lang="en-US" sz="22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2200" dirty="0">
                <a:latin typeface="Comic Sans MS" panose="030F0702030302020204" pitchFamily="66" charset="0"/>
                <a:cs typeface="Calibri"/>
              </a:rPr>
              <a:t>Muscle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2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200" spc="-25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y</a:t>
            </a:r>
            <a:endParaRPr lang="en-US" sz="2200" dirty="0">
              <a:latin typeface="Comic Sans MS" panose="030F0702030302020204" pitchFamily="66" charset="0"/>
              <a:cs typeface="Calibri"/>
            </a:endParaRP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Loos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oo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 f</a:t>
            </a:r>
            <a:r>
              <a:rPr lang="en-US" sz="22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eque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200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3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ca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tion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 urin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tion</a:t>
            </a: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Urina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y 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spc="-4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al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in</a:t>
            </a:r>
            <a:r>
              <a:rPr lang="en-US" sz="2200" spc="-1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2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200" spc="-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200" dirty="0">
                <a:latin typeface="Comic Sans MS" panose="030F0702030302020204" pitchFamily="66" charset="0"/>
                <a:cs typeface="Calibri"/>
              </a:rPr>
              <a:t>inence</a:t>
            </a:r>
          </a:p>
          <a:p>
            <a:pPr marL="400050" lvl="2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r>
              <a:rPr lang="en-US" sz="2200" spc="-15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200" spc="-2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200" spc="-5" dirty="0" smtClean="0">
                <a:latin typeface="Comic Sans MS" panose="030F0702030302020204" pitchFamily="66" charset="0"/>
                <a:cs typeface="Calibri"/>
              </a:rPr>
              <a:t>spnea</a:t>
            </a:r>
          </a:p>
          <a:p>
            <a:pPr marL="0" lvl="8" indent="-171450">
              <a:lnSpc>
                <a:spcPct val="110000"/>
              </a:lnSpc>
              <a:spcBef>
                <a:spcPts val="0"/>
              </a:spcBef>
              <a:tabLst>
                <a:tab pos="384810" algn="l"/>
              </a:tabLst>
            </a:pPr>
            <a:endParaRPr lang="en-US" sz="2000" dirty="0">
              <a:latin typeface="Comic Sans MS" panose="030F0702030302020204" pitchFamily="66" charset="0"/>
              <a:cs typeface="Calibri"/>
            </a:endParaRPr>
          </a:p>
          <a:p>
            <a:pPr marL="0" indent="-285750">
              <a:lnSpc>
                <a:spcPct val="110000"/>
              </a:lnSpc>
              <a:spcBef>
                <a:spcPts val="0"/>
              </a:spcBef>
              <a:tabLst>
                <a:tab pos="184785" algn="l"/>
              </a:tabLst>
            </a:pPr>
            <a:r>
              <a:rPr lang="en-US" sz="2800" spc="-13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ngue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pale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we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t,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thick</a:t>
            </a:r>
          </a:p>
          <a:p>
            <a:pPr marL="0" lvl="8">
              <a:lnSpc>
                <a:spcPct val="110000"/>
              </a:lnSpc>
              <a:spcBef>
                <a:spcPts val="0"/>
              </a:spcBef>
              <a:tabLst>
                <a:tab pos="184785" algn="l"/>
              </a:tabLst>
            </a:pPr>
            <a:endParaRPr lang="en-US" sz="2200" dirty="0">
              <a:latin typeface="Comic Sans MS" panose="030F0702030302020204" pitchFamily="66" charset="0"/>
              <a:cs typeface="Calibri"/>
            </a:endParaRPr>
          </a:p>
          <a:p>
            <a:pPr marL="0" indent="-285750">
              <a:lnSpc>
                <a:spcPct val="110000"/>
              </a:lnSpc>
              <a:spcBef>
                <a:spcPts val="0"/>
              </a:spcBef>
              <a:tabLst>
                <a:tab pos="184785" algn="l"/>
              </a:tabLst>
            </a:pP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Pulse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eak, 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thin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199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0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378039"/>
            <a:ext cx="10663707" cy="5022761"/>
          </a:xfrm>
        </p:spPr>
        <p:txBody>
          <a:bodyPr>
            <a:noAutofit/>
          </a:bodyPr>
          <a:lstStyle/>
          <a:p>
            <a:pPr marL="355600">
              <a:spcBef>
                <a:spcPts val="0"/>
              </a:spcBef>
              <a:tabLst>
                <a:tab pos="184785" algn="l"/>
              </a:tabLst>
            </a:pPr>
            <a:r>
              <a:rPr lang="en-US" sz="2800" b="1" spc="-3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in</a:t>
            </a:r>
            <a:r>
              <a:rPr lang="en-US" sz="2800" spc="-35" dirty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z="2800" b="1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b="1" spc="-2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800" b="1" spc="-15" dirty="0">
                <a:latin typeface="Comic Sans MS" panose="030F0702030302020204" pitchFamily="66" charset="0"/>
                <a:cs typeface="Calibri"/>
              </a:rPr>
              <a:t>iciency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800" b="1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45" dirty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800" b="1" spc="-30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10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800" b="1" spc="-14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LI</a:t>
            </a:r>
            <a:r>
              <a:rPr lang="en-US" sz="2800" b="1" spc="-120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800" b="1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b="1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b="1" spc="-15" dirty="0" smtClean="0">
                <a:latin typeface="Comic Sans MS" panose="030F0702030302020204" pitchFamily="66" charset="0"/>
                <a:cs typeface="Calibri"/>
              </a:rPr>
              <a:t>KID</a:t>
            </a:r>
          </a:p>
          <a:p>
            <a:pPr marL="755650"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40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g</a:t>
            </a:r>
          </a:p>
          <a:p>
            <a:pPr marL="755650"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Coo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l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seeking</a:t>
            </a:r>
          </a:p>
          <a:p>
            <a:pPr marL="755650"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Thi</a:t>
            </a:r>
            <a:r>
              <a:rPr lang="en-US" sz="2800" spc="-2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ty</a:t>
            </a:r>
          </a:p>
          <a:p>
            <a:pPr marL="755650"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signs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eyes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mouth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skin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fu</a:t>
            </a:r>
            <a:r>
              <a:rPr lang="en-US" sz="2800" spc="-10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nails</a:t>
            </a:r>
          </a:p>
          <a:p>
            <a:pPr marL="755650" lvl="1">
              <a:spcBef>
                <a:spcPts val="0"/>
              </a:spcBef>
              <a:tabLst>
                <a:tab pos="184785" algn="l"/>
              </a:tabLst>
            </a:pP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Small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fin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fla</a:t>
            </a:r>
            <a:r>
              <a:rPr lang="en-US" sz="2800" spc="-40" dirty="0">
                <a:latin typeface="Comic Sans MS" panose="030F0702030302020204" pitchFamily="66" charset="0"/>
                <a:cs typeface="Calibri"/>
              </a:rPr>
              <a:t>k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dander</a:t>
            </a:r>
          </a:p>
          <a:p>
            <a:pPr marL="755650"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Me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2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al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anguis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(Heart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  <a:cs typeface="Calibri"/>
              </a:rPr>
              <a:t>)</a:t>
            </a:r>
            <a:endParaRPr lang="en-US" sz="2000" dirty="0" smtClean="0">
              <a:latin typeface="Comic Sans MS" panose="030F0702030302020204" pitchFamily="66" charset="0"/>
              <a:cs typeface="Calibri"/>
            </a:endParaRPr>
          </a:p>
          <a:p>
            <a:pPr marL="755650" lvl="1">
              <a:spcBef>
                <a:spcPts val="0"/>
              </a:spcBef>
              <a:tabLst>
                <a:tab pos="184785" algn="l"/>
              </a:tabLst>
            </a:pPr>
            <a:r>
              <a:rPr lang="en-US" sz="2600" dirty="0" smtClean="0">
                <a:latin typeface="Comic Sans MS" panose="030F0702030302020204" pitchFamily="66" charset="0"/>
                <a:cs typeface="Calibri"/>
              </a:rPr>
              <a:t>Leads</a:t>
            </a:r>
            <a:r>
              <a:rPr lang="en-US" sz="2600" spc="-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spc="-1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spc="-85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600" spc="-2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ficiency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when</a:t>
            </a:r>
            <a:r>
              <a:rPr lang="en-US" sz="26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fluid</a:t>
            </a:r>
            <a:r>
              <a:rPr lang="en-US" sz="26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dirty="0">
                <a:latin typeface="Comic Sans MS" panose="030F0702030302020204" pitchFamily="66" charset="0"/>
                <a:cs typeface="Calibri"/>
              </a:rPr>
              <a:t>is</a:t>
            </a:r>
            <a:r>
              <a:rPr lang="en-US" sz="2600" spc="-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600" spc="-15" dirty="0" smtClean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600" spc="-5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600" dirty="0" smtClean="0">
                <a:latin typeface="Comic Sans MS" panose="030F0702030302020204" pitchFamily="66" charset="0"/>
                <a:cs typeface="Calibri"/>
              </a:rPr>
              <a:t>nsumed</a:t>
            </a:r>
          </a:p>
          <a:p>
            <a:pPr marL="3898900" lvl="8">
              <a:spcBef>
                <a:spcPts val="0"/>
              </a:spcBef>
              <a:tabLst>
                <a:tab pos="184785" algn="l"/>
              </a:tabLst>
            </a:pPr>
            <a:endParaRPr lang="en-US" sz="2200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spcBef>
                <a:spcPts val="0"/>
              </a:spcBef>
              <a:tabLst>
                <a:tab pos="184785" algn="l"/>
              </a:tabLst>
            </a:pPr>
            <a:r>
              <a:rPr lang="en-US" sz="2800" spc="-13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ngue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2800" spc="-3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h</a:t>
            </a:r>
            <a:r>
              <a:rPr lang="en-US" sz="2800" spc="-35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ing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 </a:t>
            </a:r>
            <a:endParaRPr lang="en-US" sz="2800" spc="-15" dirty="0" smtClean="0">
              <a:latin typeface="Comic Sans MS" panose="030F0702030302020204" pitchFamily="66" charset="0"/>
              <a:cs typeface="Calibri"/>
            </a:endParaRPr>
          </a:p>
          <a:p>
            <a:pPr marL="3898900" lvl="8">
              <a:spcBef>
                <a:spcPts val="0"/>
              </a:spcBef>
              <a:tabLst>
                <a:tab pos="184785" algn="l"/>
              </a:tabLst>
            </a:pPr>
            <a:endParaRPr lang="en-US" sz="2200" spc="-15" dirty="0" smtClean="0">
              <a:latin typeface="Comic Sans MS" panose="030F0702030302020204" pitchFamily="66" charset="0"/>
              <a:cs typeface="Calibri"/>
            </a:endParaRPr>
          </a:p>
          <a:p>
            <a:pPr marL="355600">
              <a:spcBef>
                <a:spcPts val="0"/>
              </a:spcBef>
              <a:tabLst>
                <a:tab pos="184785" algn="l"/>
              </a:tabLst>
            </a:pP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Pulse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2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thin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wir</a:t>
            </a:r>
            <a:r>
              <a:rPr lang="en-US" sz="2800" spc="-114" dirty="0">
                <a:latin typeface="Comic Sans MS" panose="030F0702030302020204" pitchFamily="66" charset="0"/>
                <a:cs typeface="Calibri"/>
              </a:rPr>
              <a:t>y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chop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y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323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0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80" y="1635618"/>
            <a:ext cx="9122574" cy="4612782"/>
          </a:xfrm>
        </p:spPr>
        <p:txBody>
          <a:bodyPr>
            <a:normAutofit/>
          </a:bodyPr>
          <a:lstStyle/>
          <a:p>
            <a:pPr marL="298450" indent="-285750">
              <a:spcBef>
                <a:spcPts val="0"/>
              </a:spcBef>
              <a:tabLst>
                <a:tab pos="184785" algn="l"/>
              </a:tabLst>
            </a:pPr>
            <a:r>
              <a:rPr lang="en-US" sz="3200" b="1" spc="-110" dirty="0" err="1">
                <a:latin typeface="Comic Sans MS" panose="030F0702030302020204" pitchFamily="66" charset="0"/>
                <a:cs typeface="Calibri"/>
              </a:rPr>
              <a:t>Ya</a:t>
            </a:r>
            <a:r>
              <a:rPr lang="en-US" sz="3200" spc="-295" dirty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3200" b="1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3200" spc="-55" dirty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3200" b="1" spc="-15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ficiency</a:t>
            </a:r>
            <a:r>
              <a:rPr lang="en-US" sz="3200" b="1" dirty="0">
                <a:latin typeface="Comic Sans MS" panose="030F0702030302020204" pitchFamily="66" charset="0"/>
                <a:cs typeface="Calibri"/>
              </a:rPr>
              <a:t>: 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Gene</a:t>
            </a:r>
            <a:r>
              <a:rPr lang="en-US" sz="3200" b="1" spc="-40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3200" b="1" dirty="0">
                <a:latin typeface="Comic Sans MS" panose="030F0702030302020204" pitchFamily="66" charset="0"/>
                <a:cs typeface="Calibri"/>
              </a:rPr>
              <a:t>ali</a:t>
            </a:r>
            <a:r>
              <a:rPr lang="en-US" sz="3200" b="1" spc="-35" dirty="0">
                <a:latin typeface="Comic Sans MS" panose="030F0702030302020204" pitchFamily="66" charset="0"/>
                <a:cs typeface="Calibri"/>
              </a:rPr>
              <a:t>z</a:t>
            </a:r>
            <a:r>
              <a:rPr lang="en-US" sz="3200" b="1" spc="-5" dirty="0">
                <a:latin typeface="Comic Sans MS" panose="030F0702030302020204" pitchFamily="66" charset="0"/>
                <a:cs typeface="Calibri"/>
              </a:rPr>
              <a:t>ed</a:t>
            </a:r>
            <a:endParaRPr lang="en-US" sz="3200" dirty="0">
              <a:latin typeface="Comic Sans MS" panose="030F0702030302020204" pitchFamily="66" charset="0"/>
              <a:cs typeface="Calibri"/>
            </a:endParaRPr>
          </a:p>
          <a:p>
            <a:pPr marL="527050" lvl="1">
              <a:spcBef>
                <a:spcPts val="0"/>
              </a:spcBef>
              <a:tabLst>
                <a:tab pos="384810" algn="l"/>
              </a:tabLst>
            </a:pPr>
            <a:r>
              <a:rPr lang="en-US" sz="2800" spc="-6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ar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seeking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  <a:p>
            <a:pPr marL="527050" lvl="1">
              <a:spcBef>
                <a:spcPts val="0"/>
              </a:spcBef>
              <a:tabLst>
                <a:tab pos="384810" algn="l"/>
              </a:tabLst>
            </a:pP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Col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back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  <a:p>
            <a:pPr marL="527050" lvl="1">
              <a:spcBef>
                <a:spcPts val="0"/>
              </a:spcBef>
              <a:tabLst>
                <a:tab pos="384810" algn="l"/>
              </a:tabLst>
            </a:pP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Letha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gy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  <a:p>
            <a:pPr marL="527050" lvl="1">
              <a:spcBef>
                <a:spcPts val="0"/>
              </a:spcBef>
              <a:tabLst>
                <a:tab pos="384810" algn="l"/>
              </a:tabLst>
            </a:pPr>
            <a:r>
              <a:rPr lang="en-US" sz="2800" spc="-3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ood</a:t>
            </a:r>
            <a:r>
              <a:rPr lang="en-US" sz="28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ag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/</a:t>
            </a:r>
            <a:r>
              <a:rPr lang="en-US" sz="28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st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s</a:t>
            </a:r>
            <a:endParaRPr lang="en-US" sz="2800" dirty="0">
              <a:latin typeface="Comic Sans MS" panose="030F0702030302020204" pitchFamily="66" charset="0"/>
              <a:cs typeface="Calibri"/>
            </a:endParaRPr>
          </a:p>
          <a:p>
            <a:pPr marL="527050" lvl="1">
              <a:spcBef>
                <a:spcPts val="0"/>
              </a:spcBef>
              <a:tabLst>
                <a:tab pos="385445" algn="l"/>
              </a:tabLst>
            </a:pPr>
            <a:r>
              <a:rPr lang="en-US" sz="2800" spc="-3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-20" dirty="0" smtClean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a</a:t>
            </a:r>
          </a:p>
          <a:p>
            <a:pPr marL="3670300" lvl="8">
              <a:spcBef>
                <a:spcPts val="0"/>
              </a:spcBef>
              <a:tabLst>
                <a:tab pos="385445" algn="l"/>
              </a:tabLst>
            </a:pP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298450" indent="-285750">
              <a:spcBef>
                <a:spcPts val="0"/>
              </a:spcBef>
              <a:tabLst>
                <a:tab pos="184785" algn="l"/>
              </a:tabLst>
            </a:pPr>
            <a:r>
              <a:rPr lang="en-US" sz="3200" spc="-15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ngue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32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pale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10" dirty="0" smtClean="0">
                <a:latin typeface="Comic Sans MS" panose="030F0702030302020204" pitchFamily="66" charset="0"/>
                <a:cs typeface="Calibri"/>
              </a:rPr>
              <a:t>wet</a:t>
            </a:r>
          </a:p>
          <a:p>
            <a:pPr marL="3384550" lvl="7">
              <a:spcBef>
                <a:spcPts val="0"/>
              </a:spcBef>
              <a:tabLst>
                <a:tab pos="184785" algn="l"/>
              </a:tabLst>
            </a:pPr>
            <a:endParaRPr lang="en-US" sz="2400" dirty="0">
              <a:latin typeface="Comic Sans MS" panose="030F0702030302020204" pitchFamily="66" charset="0"/>
              <a:cs typeface="Calibri"/>
            </a:endParaRPr>
          </a:p>
          <a:p>
            <a:pPr marL="298450" indent="-285750">
              <a:spcBef>
                <a:spcPts val="0"/>
              </a:spcBef>
              <a:tabLst>
                <a:tab pos="184785" algn="l"/>
              </a:tabLst>
            </a:pP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Pulses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 deep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eak</a:t>
            </a:r>
            <a:r>
              <a:rPr lang="en-US" sz="3200" spc="-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(R&lt;L</a:t>
            </a:r>
            <a:r>
              <a:rPr lang="en-US" sz="3200" spc="-5" dirty="0" smtClean="0">
                <a:latin typeface="Comic Sans MS" panose="030F0702030302020204" pitchFamily="66" charset="0"/>
                <a:cs typeface="Calibri"/>
              </a:rPr>
              <a:t>)</a:t>
            </a:r>
            <a:endParaRPr lang="en-US" sz="32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749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pc="-5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4000" spc="-20" dirty="0">
                <a:latin typeface="Comic Sans MS" panose="030F0702030302020204" pitchFamily="66" charset="0"/>
                <a:cs typeface="Calibri"/>
              </a:rPr>
              <a:t>VM</a:t>
            </a:r>
            <a:r>
              <a:rPr lang="en-US" sz="40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Geri</a:t>
            </a:r>
            <a:r>
              <a:rPr lang="en-US" sz="4000" spc="-3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tric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Medicine </a:t>
            </a:r>
            <a:r>
              <a:rPr lang="en-US" sz="4000" spc="-15" dirty="0">
                <a:latin typeface="Comic Sans MS" panose="030F0702030302020204" pitchFamily="66" charset="0"/>
                <a:cs typeface="Calibri"/>
              </a:rPr>
              <a:t>&amp;</a:t>
            </a:r>
            <a:r>
              <a:rPr lang="en-US" sz="40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4000" spc="-10" dirty="0">
                <a:latin typeface="Comic Sans MS" panose="030F0702030302020204" pitchFamily="66" charset="0"/>
                <a:cs typeface="Calibri"/>
              </a:rPr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558344"/>
            <a:ext cx="9071059" cy="46900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184785" algn="l"/>
              </a:tabLst>
            </a:pPr>
            <a:r>
              <a:rPr lang="en-US" sz="3200" b="1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3200" b="1" spc="-15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b="1" dirty="0" smtClean="0">
                <a:latin typeface="Comic Sans MS" panose="030F0702030302020204" pitchFamily="66" charset="0"/>
                <a:cs typeface="Calibri"/>
              </a:rPr>
              <a:t>agn</a:t>
            </a:r>
            <a:r>
              <a:rPr lang="en-US" sz="3200" b="1" spc="-15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3200" b="1" dirty="0" smtClean="0">
                <a:latin typeface="Comic Sans MS" panose="030F0702030302020204" pitchFamily="66" charset="0"/>
                <a:cs typeface="Calibri"/>
              </a:rPr>
              <a:t>tion</a:t>
            </a:r>
            <a:endParaRPr lang="en-US" sz="3200" dirty="0" smtClean="0">
              <a:latin typeface="Comic Sans MS" panose="030F0702030302020204" pitchFamily="66" charset="0"/>
              <a:cs typeface="Calibri"/>
            </a:endParaRPr>
          </a:p>
          <a:p>
            <a:pPr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Slee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p</a:t>
            </a:r>
            <a:r>
              <a:rPr lang="en-US" sz="2800" spc="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mo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e,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les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acti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e</a:t>
            </a:r>
          </a:p>
          <a:p>
            <a:pPr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Di</a:t>
            </a:r>
            <a:r>
              <a:rPr lang="en-US" sz="2800" spc="-20" dirty="0" smtClean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ficulty</a:t>
            </a:r>
            <a:r>
              <a:rPr lang="en-US" sz="2800" spc="10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ge</a:t>
            </a:r>
            <a:r>
              <a:rPr lang="en-US" sz="2800" spc="-25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up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painful</a:t>
            </a:r>
          </a:p>
          <a:p>
            <a:pPr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xious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1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c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2800" spc="-20" dirty="0">
                <a:latin typeface="Comic Sans MS" panose="030F0702030302020204" pitchFamily="66" charset="0"/>
                <a:cs typeface="Calibri"/>
              </a:rPr>
              <a:t>u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e</a:t>
            </a:r>
            <a:r>
              <a:rPr lang="en-US" sz="2800" spc="-15" dirty="0">
                <a:latin typeface="Comic Sans MS" panose="030F0702030302020204" pitchFamily="66" charset="0"/>
                <a:cs typeface="Calibri"/>
              </a:rPr>
              <a:t>d</a:t>
            </a:r>
            <a:r>
              <a:rPr lang="en-US" sz="2800" spc="-5" dirty="0">
                <a:latin typeface="Comic Sans MS" panose="030F0702030302020204" pitchFamily="66" charset="0"/>
                <a:cs typeface="Calibri"/>
              </a:rPr>
              <a:t>,</a:t>
            </a:r>
            <a:r>
              <a:rPr lang="en-US" sz="2800" spc="2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un</a:t>
            </a:r>
            <a:r>
              <a:rPr lang="en-US" sz="2800" spc="-2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30" dirty="0" smtClean="0">
                <a:latin typeface="Comic Sans MS" panose="030F0702030302020204" pitchFamily="66" charset="0"/>
                <a:cs typeface="Calibri"/>
              </a:rPr>
              <a:t>w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r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e</a:t>
            </a:r>
          </a:p>
          <a:p>
            <a:pPr lvl="1">
              <a:spcBef>
                <a:spcPts val="0"/>
              </a:spcBef>
              <a:tabLst>
                <a:tab pos="184785" algn="l"/>
              </a:tabLst>
            </a:pPr>
            <a:r>
              <a:rPr lang="en-US" sz="2800" spc="-75" dirty="0" smtClean="0">
                <a:latin typeface="Comic Sans MS" panose="030F0702030302020204" pitchFamily="66" charset="0"/>
                <a:cs typeface="Calibri"/>
              </a:rPr>
              <a:t>V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2800" spc="-20" dirty="0" smtClean="0">
                <a:latin typeface="Comic Sans MS" panose="030F0702030302020204" pitchFamily="66" charset="0"/>
                <a:cs typeface="Calibri"/>
              </a:rPr>
              <a:t>m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2800" spc="-5" dirty="0" smtClean="0">
                <a:latin typeface="Comic Sans MS" panose="030F0702030302020204" pitchFamily="66" charset="0"/>
                <a:cs typeface="Calibri"/>
              </a:rPr>
              <a:t>i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n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g</a:t>
            </a:r>
            <a:r>
              <a:rPr lang="en-US" sz="2800" spc="15" dirty="0" smtClean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0" dirty="0">
                <a:latin typeface="Comic Sans MS" panose="030F0702030302020204" pitchFamily="66" charset="0"/>
                <a:cs typeface="Calibri"/>
              </a:rPr>
              <a:t>or</a:t>
            </a:r>
            <a:r>
              <a:rPr lang="en-US" sz="280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con</a:t>
            </a:r>
            <a:r>
              <a:rPr lang="en-US" sz="2800" spc="-35" dirty="0" smtClean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2800" spc="-10" dirty="0" smtClean="0">
                <a:latin typeface="Comic Sans MS" panose="030F0702030302020204" pitchFamily="66" charset="0"/>
                <a:cs typeface="Calibri"/>
              </a:rPr>
              <a:t>tip</a:t>
            </a:r>
            <a:r>
              <a:rPr lang="en-US" sz="2800" spc="-25" dirty="0" smtClean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2800" spc="-15" dirty="0" smtClean="0">
                <a:latin typeface="Comic Sans MS" panose="030F0702030302020204" pitchFamily="66" charset="0"/>
                <a:cs typeface="Calibri"/>
              </a:rPr>
              <a:t>tion</a:t>
            </a:r>
          </a:p>
          <a:p>
            <a:pPr lvl="8">
              <a:spcBef>
                <a:spcPts val="0"/>
              </a:spcBef>
              <a:tabLst>
                <a:tab pos="184785" algn="l"/>
              </a:tabLst>
            </a:pPr>
            <a:endParaRPr lang="en-US" sz="2000" spc="-15" dirty="0" smtClean="0">
              <a:latin typeface="Comic Sans MS" panose="030F0702030302020204" pitchFamily="66" charset="0"/>
              <a:cs typeface="Calibri"/>
            </a:endParaRPr>
          </a:p>
          <a:p>
            <a:pPr>
              <a:spcBef>
                <a:spcPts val="0"/>
              </a:spcBef>
              <a:tabLst>
                <a:tab pos="184785" algn="l"/>
              </a:tabLst>
            </a:pPr>
            <a:r>
              <a:rPr lang="en-US" sz="3200" spc="-150" dirty="0" smtClean="0">
                <a:latin typeface="Comic Sans MS" panose="030F0702030302020204" pitchFamily="66" charset="0"/>
                <a:cs typeface="Calibri"/>
              </a:rPr>
              <a:t>T</a:t>
            </a:r>
            <a:r>
              <a:rPr lang="en-US" sz="3200" dirty="0" smtClean="0">
                <a:latin typeface="Comic Sans MS" panose="030F0702030302020204" pitchFamily="66" charset="0"/>
                <a:cs typeface="Calibri"/>
              </a:rPr>
              <a:t>o</a:t>
            </a:r>
            <a:r>
              <a:rPr lang="en-US" sz="3200" spc="-5" dirty="0" smtClean="0">
                <a:latin typeface="Comic Sans MS" panose="030F0702030302020204" pitchFamily="66" charset="0"/>
                <a:cs typeface="Calibri"/>
              </a:rPr>
              <a:t>ngue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3200" spc="10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dark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, 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purple </a:t>
            </a:r>
            <a:endParaRPr lang="en-US" sz="3200" spc="-5" dirty="0" smtClean="0">
              <a:latin typeface="Comic Sans MS" panose="030F0702030302020204" pitchFamily="66" charset="0"/>
              <a:cs typeface="Calibri"/>
            </a:endParaRPr>
          </a:p>
          <a:p>
            <a:pPr lvl="8">
              <a:spcBef>
                <a:spcPts val="0"/>
              </a:spcBef>
              <a:tabLst>
                <a:tab pos="184785" algn="l"/>
              </a:tabLst>
            </a:pPr>
            <a:endParaRPr lang="en-US" sz="2000" spc="-5" dirty="0" smtClean="0">
              <a:latin typeface="Comic Sans MS" panose="030F0702030302020204" pitchFamily="66" charset="0"/>
              <a:cs typeface="Calibri"/>
            </a:endParaRPr>
          </a:p>
          <a:p>
            <a:pPr>
              <a:spcBef>
                <a:spcPts val="0"/>
              </a:spcBef>
              <a:tabLst>
                <a:tab pos="184785" algn="l"/>
              </a:tabLst>
            </a:pPr>
            <a:r>
              <a:rPr lang="en-US" sz="3200" dirty="0" smtClean="0">
                <a:latin typeface="Comic Sans MS" panose="030F0702030302020204" pitchFamily="66" charset="0"/>
                <a:cs typeface="Calibri"/>
              </a:rPr>
              <a:t>Pulse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: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spc="-35" dirty="0">
                <a:latin typeface="Comic Sans MS" panose="030F0702030302020204" pitchFamily="66" charset="0"/>
                <a:cs typeface="Calibri"/>
              </a:rPr>
              <a:t>f</a:t>
            </a:r>
            <a:r>
              <a:rPr lang="en-US" sz="3200" dirty="0">
                <a:latin typeface="Comic Sans MS" panose="030F0702030302020204" pitchFamily="66" charset="0"/>
                <a:cs typeface="Calibri"/>
              </a:rPr>
              <a:t>a</a:t>
            </a:r>
            <a:r>
              <a:rPr lang="en-US" sz="3200" spc="-25" dirty="0">
                <a:latin typeface="Comic Sans MS" panose="030F0702030302020204" pitchFamily="66" charset="0"/>
                <a:cs typeface="Calibri"/>
              </a:rPr>
              <a:t>s</a:t>
            </a:r>
            <a:r>
              <a:rPr lang="en-US" sz="3200" spc="-5" dirty="0">
                <a:latin typeface="Comic Sans MS" panose="030F0702030302020204" pitchFamily="66" charset="0"/>
                <a:cs typeface="Calibri"/>
              </a:rPr>
              <a:t>t,</a:t>
            </a:r>
            <a:r>
              <a:rPr lang="en-US" sz="3200" spc="5" dirty="0">
                <a:latin typeface="Comic Sans MS" panose="030F0702030302020204" pitchFamily="66" charset="0"/>
                <a:cs typeface="Calibri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  <a:cs typeface="Calibri"/>
              </a:rPr>
              <a:t>wiry</a:t>
            </a:r>
            <a:endParaRPr lang="en-US" sz="3200" dirty="0">
              <a:latin typeface="Comic Sans MS" panose="030F0702030302020204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2582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252</TotalTime>
  <Words>1776</Words>
  <Application>Microsoft Office PowerPoint</Application>
  <PresentationFormat>Widescreen</PresentationFormat>
  <Paragraphs>297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Comic Sans MS</vt:lpstr>
      <vt:lpstr>Times New Roman</vt:lpstr>
      <vt:lpstr>Wingdings</vt:lpstr>
      <vt:lpstr>Wingdings 3</vt:lpstr>
      <vt:lpstr>Ion</vt:lpstr>
      <vt:lpstr>TCVM Geriatric Food Therapy</vt:lpstr>
      <vt:lpstr>What is aging?</vt:lpstr>
      <vt:lpstr>TCVM Geriatric Medicine &amp; Aging</vt:lpstr>
      <vt:lpstr>TCVM Geriatric Medicine &amp; Aging</vt:lpstr>
      <vt:lpstr>What age is considered old?</vt:lpstr>
      <vt:lpstr>TCVM Geriatric Medicine &amp; Aging</vt:lpstr>
      <vt:lpstr>TCVM Geriatric Medicine &amp; Aging</vt:lpstr>
      <vt:lpstr>TCVM Geriatric Medicine &amp; Aging</vt:lpstr>
      <vt:lpstr>TCVM Geriatric Medicine &amp; Aging</vt:lpstr>
      <vt:lpstr>TCVM Geriatric Medicine &amp; Aging</vt:lpstr>
      <vt:lpstr>TCVM Geriatric Medicine &amp; Aging</vt:lpstr>
      <vt:lpstr>TCVM Geriatric Medicine &amp; Aging</vt:lpstr>
      <vt:lpstr>Geriatric Food Requirements</vt:lpstr>
      <vt:lpstr>Goals of Treatment</vt:lpstr>
      <vt:lpstr>Goals of Treatment</vt:lpstr>
      <vt:lpstr>Goals of Treatment</vt:lpstr>
      <vt:lpstr>Goals of Treatment</vt:lpstr>
      <vt:lpstr>Qi Tonics</vt:lpstr>
      <vt:lpstr>Qi/Yang Tonics</vt:lpstr>
      <vt:lpstr>Blood/Qi/Yin Tonics</vt:lpstr>
      <vt:lpstr>Blood Tonics</vt:lpstr>
      <vt:lpstr>Blood Tonics</vt:lpstr>
      <vt:lpstr>Stagnation</vt:lpstr>
      <vt:lpstr>Phlegm</vt:lpstr>
      <vt:lpstr>Treatment of CCD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Phlegm</dc:title>
  <dc:creator>Roger Clemmons</dc:creator>
  <cp:lastModifiedBy>Roger Clemmons</cp:lastModifiedBy>
  <cp:revision>14</cp:revision>
  <dcterms:created xsi:type="dcterms:W3CDTF">2015-05-03T21:12:11Z</dcterms:created>
  <dcterms:modified xsi:type="dcterms:W3CDTF">2015-05-12T06:17:36Z</dcterms:modified>
</cp:coreProperties>
</file>