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67.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notesSlides/notesSlide68.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Default Extension="wmf" ContentType="image/x-wmf"/>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1" r:id="rId1"/>
  </p:sldMasterIdLst>
  <p:notesMasterIdLst>
    <p:notesMasterId r:id="rId75"/>
  </p:notesMasterIdLst>
  <p:sldIdLst>
    <p:sldId id="490" r:id="rId2"/>
    <p:sldId id="491" r:id="rId3"/>
    <p:sldId id="492" r:id="rId4"/>
    <p:sldId id="493" r:id="rId5"/>
    <p:sldId id="494" r:id="rId6"/>
    <p:sldId id="495" r:id="rId7"/>
    <p:sldId id="496" r:id="rId8"/>
    <p:sldId id="497" r:id="rId9"/>
    <p:sldId id="498" r:id="rId10"/>
    <p:sldId id="499" r:id="rId11"/>
    <p:sldId id="500" r:id="rId12"/>
    <p:sldId id="501" r:id="rId13"/>
    <p:sldId id="503" r:id="rId14"/>
    <p:sldId id="504" r:id="rId15"/>
    <p:sldId id="506" r:id="rId16"/>
    <p:sldId id="507" r:id="rId17"/>
    <p:sldId id="508" r:id="rId18"/>
    <p:sldId id="509" r:id="rId19"/>
    <p:sldId id="510" r:id="rId20"/>
    <p:sldId id="511" r:id="rId21"/>
    <p:sldId id="512" r:id="rId22"/>
    <p:sldId id="513" r:id="rId23"/>
    <p:sldId id="514" r:id="rId24"/>
    <p:sldId id="548" r:id="rId25"/>
    <p:sldId id="549" r:id="rId26"/>
    <p:sldId id="550" r:id="rId27"/>
    <p:sldId id="551" r:id="rId28"/>
    <p:sldId id="552" r:id="rId29"/>
    <p:sldId id="553" r:id="rId30"/>
    <p:sldId id="554" r:id="rId31"/>
    <p:sldId id="555" r:id="rId32"/>
    <p:sldId id="556" r:id="rId33"/>
    <p:sldId id="557" r:id="rId34"/>
    <p:sldId id="515" r:id="rId35"/>
    <p:sldId id="516" r:id="rId36"/>
    <p:sldId id="517" r:id="rId37"/>
    <p:sldId id="558" r:id="rId38"/>
    <p:sldId id="518" r:id="rId39"/>
    <p:sldId id="519" r:id="rId40"/>
    <p:sldId id="520" r:id="rId41"/>
    <p:sldId id="521" r:id="rId42"/>
    <p:sldId id="522" r:id="rId43"/>
    <p:sldId id="559" r:id="rId44"/>
    <p:sldId id="523" r:id="rId45"/>
    <p:sldId id="524" r:id="rId46"/>
    <p:sldId id="525" r:id="rId47"/>
    <p:sldId id="560" r:id="rId48"/>
    <p:sldId id="526" r:id="rId49"/>
    <p:sldId id="527" r:id="rId50"/>
    <p:sldId id="528" r:id="rId51"/>
    <p:sldId id="561" r:id="rId52"/>
    <p:sldId id="529" r:id="rId53"/>
    <p:sldId id="530" r:id="rId54"/>
    <p:sldId id="531" r:id="rId55"/>
    <p:sldId id="562" r:id="rId56"/>
    <p:sldId id="532" r:id="rId57"/>
    <p:sldId id="533" r:id="rId58"/>
    <p:sldId id="534" r:id="rId59"/>
    <p:sldId id="535" r:id="rId60"/>
    <p:sldId id="536" r:id="rId61"/>
    <p:sldId id="537" r:id="rId62"/>
    <p:sldId id="538" r:id="rId63"/>
    <p:sldId id="539" r:id="rId64"/>
    <p:sldId id="540" r:id="rId65"/>
    <p:sldId id="541" r:id="rId66"/>
    <p:sldId id="542" r:id="rId67"/>
    <p:sldId id="543" r:id="rId68"/>
    <p:sldId id="544" r:id="rId69"/>
    <p:sldId id="545" r:id="rId70"/>
    <p:sldId id="546" r:id="rId71"/>
    <p:sldId id="547" r:id="rId72"/>
    <p:sldId id="563" r:id="rId73"/>
    <p:sldId id="564" r:id="rId74"/>
  </p:sldIdLst>
  <p:sldSz cx="9144000" cy="6858000" type="screen4x3"/>
  <p:notesSz cx="6858000" cy="9144000"/>
  <p:defaultTextStyle>
    <a:defPPr>
      <a:defRPr lang="en-US"/>
    </a:defPPr>
    <a:lvl1pPr algn="l" rtl="0" eaLnBrk="0" fontAlgn="base" hangingPunct="0">
      <a:spcBef>
        <a:spcPct val="0"/>
      </a:spcBef>
      <a:spcAft>
        <a:spcPct val="0"/>
      </a:spcAft>
      <a:defRPr sz="2400" b="1" kern="1200">
        <a:solidFill>
          <a:schemeClr val="tx1"/>
        </a:solidFill>
        <a:latin typeface="Arial" charset="0"/>
        <a:ea typeface="+mn-ea"/>
        <a:cs typeface="+mn-cs"/>
      </a:defRPr>
    </a:lvl1pPr>
    <a:lvl2pPr marL="457200" algn="l" rtl="0" eaLnBrk="0" fontAlgn="base" hangingPunct="0">
      <a:spcBef>
        <a:spcPct val="0"/>
      </a:spcBef>
      <a:spcAft>
        <a:spcPct val="0"/>
      </a:spcAft>
      <a:defRPr sz="2400" b="1" kern="1200">
        <a:solidFill>
          <a:schemeClr val="tx1"/>
        </a:solidFill>
        <a:latin typeface="Arial" charset="0"/>
        <a:ea typeface="+mn-ea"/>
        <a:cs typeface="+mn-cs"/>
      </a:defRPr>
    </a:lvl2pPr>
    <a:lvl3pPr marL="914400" algn="l" rtl="0" eaLnBrk="0" fontAlgn="base" hangingPunct="0">
      <a:spcBef>
        <a:spcPct val="0"/>
      </a:spcBef>
      <a:spcAft>
        <a:spcPct val="0"/>
      </a:spcAft>
      <a:defRPr sz="2400" b="1" kern="1200">
        <a:solidFill>
          <a:schemeClr val="tx1"/>
        </a:solidFill>
        <a:latin typeface="Arial" charset="0"/>
        <a:ea typeface="+mn-ea"/>
        <a:cs typeface="+mn-cs"/>
      </a:defRPr>
    </a:lvl3pPr>
    <a:lvl4pPr marL="1371600" algn="l" rtl="0" eaLnBrk="0" fontAlgn="base" hangingPunct="0">
      <a:spcBef>
        <a:spcPct val="0"/>
      </a:spcBef>
      <a:spcAft>
        <a:spcPct val="0"/>
      </a:spcAft>
      <a:defRPr sz="2400" b="1" kern="1200">
        <a:solidFill>
          <a:schemeClr val="tx1"/>
        </a:solidFill>
        <a:latin typeface="Arial" charset="0"/>
        <a:ea typeface="+mn-ea"/>
        <a:cs typeface="+mn-cs"/>
      </a:defRPr>
    </a:lvl4pPr>
    <a:lvl5pPr marL="1828800" algn="l" rtl="0" eaLnBrk="0" fontAlgn="base" hangingPunct="0">
      <a:spcBef>
        <a:spcPct val="0"/>
      </a:spcBef>
      <a:spcAft>
        <a:spcPct val="0"/>
      </a:spcAft>
      <a:defRPr sz="2400" b="1" kern="1200">
        <a:solidFill>
          <a:schemeClr val="tx1"/>
        </a:solidFill>
        <a:latin typeface="Arial" charset="0"/>
        <a:ea typeface="+mn-ea"/>
        <a:cs typeface="+mn-cs"/>
      </a:defRPr>
    </a:lvl5pPr>
    <a:lvl6pPr marL="2286000" algn="l" defTabSz="914400" rtl="0" eaLnBrk="1" latinLnBrk="0" hangingPunct="1">
      <a:defRPr sz="2400" b="1" kern="1200">
        <a:solidFill>
          <a:schemeClr val="tx1"/>
        </a:solidFill>
        <a:latin typeface="Arial" charset="0"/>
        <a:ea typeface="+mn-ea"/>
        <a:cs typeface="+mn-cs"/>
      </a:defRPr>
    </a:lvl6pPr>
    <a:lvl7pPr marL="2743200" algn="l" defTabSz="914400" rtl="0" eaLnBrk="1" latinLnBrk="0" hangingPunct="1">
      <a:defRPr sz="2400" b="1" kern="1200">
        <a:solidFill>
          <a:schemeClr val="tx1"/>
        </a:solidFill>
        <a:latin typeface="Arial" charset="0"/>
        <a:ea typeface="+mn-ea"/>
        <a:cs typeface="+mn-cs"/>
      </a:defRPr>
    </a:lvl7pPr>
    <a:lvl8pPr marL="3200400" algn="l" defTabSz="914400" rtl="0" eaLnBrk="1" latinLnBrk="0" hangingPunct="1">
      <a:defRPr sz="2400" b="1" kern="1200">
        <a:solidFill>
          <a:schemeClr val="tx1"/>
        </a:solidFill>
        <a:latin typeface="Arial" charset="0"/>
        <a:ea typeface="+mn-ea"/>
        <a:cs typeface="+mn-cs"/>
      </a:defRPr>
    </a:lvl8pPr>
    <a:lvl9pPr marL="3657600" algn="l" defTabSz="914400" rtl="0" eaLnBrk="1" latinLnBrk="0" hangingPunct="1">
      <a:defRPr sz="2400"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56C3"/>
    <a:srgbClr val="1AABC8"/>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7" autoAdjust="0"/>
    <p:restoredTop sz="94617" autoAdjust="0"/>
  </p:normalViewPr>
  <p:slideViewPr>
    <p:cSldViewPr snapToGrid="0">
      <p:cViewPr>
        <p:scale>
          <a:sx n="55" d="100"/>
          <a:sy n="55" d="100"/>
        </p:scale>
        <p:origin x="-660"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89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b="0">
                <a:effectLst/>
              </a:defRPr>
            </a:lvl1pPr>
          </a:lstStyle>
          <a:p>
            <a:pPr>
              <a:defRPr/>
            </a:pPr>
            <a:endParaRPr lang="en-US"/>
          </a:p>
        </p:txBody>
      </p:sp>
      <p:sp>
        <p:nvSpPr>
          <p:cNvPr id="16896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b="0">
                <a:effectLst/>
              </a:defRPr>
            </a:lvl1pPr>
          </a:lstStyle>
          <a:p>
            <a:pPr>
              <a:defRPr/>
            </a:pPr>
            <a:endParaRPr lang="en-US"/>
          </a:p>
        </p:txBody>
      </p:sp>
      <p:sp>
        <p:nvSpPr>
          <p:cNvPr id="77828"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6896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6896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b="0">
                <a:effectLst/>
              </a:defRPr>
            </a:lvl1pPr>
          </a:lstStyle>
          <a:p>
            <a:pPr>
              <a:defRPr/>
            </a:pPr>
            <a:endParaRPr lang="en-US"/>
          </a:p>
        </p:txBody>
      </p:sp>
      <p:sp>
        <p:nvSpPr>
          <p:cNvPr id="16896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0">
                <a:effectLst/>
              </a:defRPr>
            </a:lvl1pPr>
          </a:lstStyle>
          <a:p>
            <a:pPr>
              <a:defRPr/>
            </a:pPr>
            <a:fld id="{409F236C-10E8-4A4A-B532-827CA03B5077}"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93D8BF0D-EC8A-4F43-9941-731B51EBE2CE}" type="slidenum">
              <a:rPr lang="en-US" smtClean="0"/>
              <a:pPr/>
              <a:t>1</a:t>
            </a:fld>
            <a:endParaRPr lang="en-US" smtClean="0"/>
          </a:p>
        </p:txBody>
      </p:sp>
      <p:sp>
        <p:nvSpPr>
          <p:cNvPr id="78851" name="Rectangle 2"/>
          <p:cNvSpPr>
            <a:spLocks noRo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086E829D-B486-498B-903C-6FCD71886B35}" type="slidenum">
              <a:rPr lang="en-US" smtClean="0"/>
              <a:pPr/>
              <a:t>10</a:t>
            </a:fld>
            <a:endParaRPr lang="en-US" smtClean="0"/>
          </a:p>
        </p:txBody>
      </p:sp>
      <p:sp>
        <p:nvSpPr>
          <p:cNvPr id="88067" name="Rectangle 2"/>
          <p:cNvSpPr>
            <a:spLocks noRo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F30DAC38-506B-41D0-971F-AA967C0E28A7}" type="slidenum">
              <a:rPr lang="en-US" smtClean="0"/>
              <a:pPr/>
              <a:t>11</a:t>
            </a:fld>
            <a:endParaRPr lang="en-US" smtClean="0"/>
          </a:p>
        </p:txBody>
      </p:sp>
      <p:sp>
        <p:nvSpPr>
          <p:cNvPr id="89091" name="Rectangle 2"/>
          <p:cNvSpPr>
            <a:spLocks noRo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6B0B3E3B-7EB2-4E7B-AE72-403C6F585AC3}" type="slidenum">
              <a:rPr lang="en-US" smtClean="0"/>
              <a:pPr/>
              <a:t>12</a:t>
            </a:fld>
            <a:endParaRPr lang="en-US" smtClean="0"/>
          </a:p>
        </p:txBody>
      </p:sp>
      <p:sp>
        <p:nvSpPr>
          <p:cNvPr id="90115" name="Rectangle 2"/>
          <p:cNvSpPr>
            <a:spLocks noRo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2584DFEB-990E-44E9-820B-A1BE536E4C09}" type="slidenum">
              <a:rPr lang="en-US" smtClean="0"/>
              <a:pPr/>
              <a:t>13</a:t>
            </a:fld>
            <a:endParaRPr lang="en-US" smtClean="0"/>
          </a:p>
        </p:txBody>
      </p:sp>
      <p:sp>
        <p:nvSpPr>
          <p:cNvPr id="91139" name="Rectangle 2"/>
          <p:cNvSpPr>
            <a:spLocks noRo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301FD3E4-DA7F-4C62-8810-E87AB360AC4B}" type="slidenum">
              <a:rPr lang="en-US" smtClean="0"/>
              <a:pPr/>
              <a:t>14</a:t>
            </a:fld>
            <a:endParaRPr lang="en-US" smtClean="0"/>
          </a:p>
        </p:txBody>
      </p:sp>
      <p:sp>
        <p:nvSpPr>
          <p:cNvPr id="92163" name="Rectangle 2"/>
          <p:cNvSpPr>
            <a:spLocks noRo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BE224A97-053D-4017-896E-0305156B4B57}" type="slidenum">
              <a:rPr lang="en-US" smtClean="0"/>
              <a:pPr/>
              <a:t>15</a:t>
            </a:fld>
            <a:endParaRPr lang="en-US" smtClean="0"/>
          </a:p>
        </p:txBody>
      </p:sp>
      <p:sp>
        <p:nvSpPr>
          <p:cNvPr id="93187" name="Rectangle 2"/>
          <p:cNvSpPr>
            <a:spLocks noRo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234E7480-EBF2-40B2-B72A-DF3A8DB043F5}" type="slidenum">
              <a:rPr lang="en-US" smtClean="0"/>
              <a:pPr/>
              <a:t>16</a:t>
            </a:fld>
            <a:endParaRPr lang="en-US" smtClean="0"/>
          </a:p>
        </p:txBody>
      </p:sp>
      <p:sp>
        <p:nvSpPr>
          <p:cNvPr id="94211" name="Rectangle 2"/>
          <p:cNvSpPr>
            <a:spLocks noRo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1722E438-B0F4-4BD3-9A0B-1BA3EA3B934C}" type="slidenum">
              <a:rPr lang="en-US" smtClean="0"/>
              <a:pPr/>
              <a:t>17</a:t>
            </a:fld>
            <a:endParaRPr lang="en-US" smtClean="0"/>
          </a:p>
        </p:txBody>
      </p:sp>
      <p:sp>
        <p:nvSpPr>
          <p:cNvPr id="95235" name="Rectangle 2"/>
          <p:cNvSpPr>
            <a:spLocks noRo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4EC5925E-CBF0-4830-AE9F-23DF7206311B}" type="slidenum">
              <a:rPr lang="en-US" smtClean="0"/>
              <a:pPr/>
              <a:t>18</a:t>
            </a:fld>
            <a:endParaRPr lang="en-US" smtClean="0"/>
          </a:p>
        </p:txBody>
      </p:sp>
      <p:sp>
        <p:nvSpPr>
          <p:cNvPr id="96259" name="Rectangle 2"/>
          <p:cNvSpPr>
            <a:spLocks noRo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56A0EE1D-60D6-4132-B4E6-09E123317897}" type="slidenum">
              <a:rPr lang="en-US" smtClean="0"/>
              <a:pPr/>
              <a:t>19</a:t>
            </a:fld>
            <a:endParaRPr lang="en-US" smtClean="0"/>
          </a:p>
        </p:txBody>
      </p:sp>
      <p:sp>
        <p:nvSpPr>
          <p:cNvPr id="97283" name="Rectangle 2"/>
          <p:cNvSpPr>
            <a:spLocks noRo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809BCCA6-7792-4476-842D-88AA20209EC3}" type="slidenum">
              <a:rPr lang="en-US" smtClean="0"/>
              <a:pPr/>
              <a:t>2</a:t>
            </a:fld>
            <a:endParaRPr lang="en-US" smtClean="0"/>
          </a:p>
        </p:txBody>
      </p:sp>
      <p:sp>
        <p:nvSpPr>
          <p:cNvPr id="79875" name="Rectangle 2"/>
          <p:cNvSpPr>
            <a:spLocks noRo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2B7D83AF-D207-4DA3-8517-5D649B73E5C2}" type="slidenum">
              <a:rPr lang="en-US" smtClean="0"/>
              <a:pPr/>
              <a:t>20</a:t>
            </a:fld>
            <a:endParaRPr lang="en-US" smtClean="0"/>
          </a:p>
        </p:txBody>
      </p:sp>
      <p:sp>
        <p:nvSpPr>
          <p:cNvPr id="98307" name="Rectangle 2"/>
          <p:cNvSpPr>
            <a:spLocks noRo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1384A8AF-CF8E-4EFE-8BC9-4B4E13DDA69E}" type="slidenum">
              <a:rPr lang="en-US" smtClean="0"/>
              <a:pPr/>
              <a:t>21</a:t>
            </a:fld>
            <a:endParaRPr lang="en-US" smtClean="0"/>
          </a:p>
        </p:txBody>
      </p:sp>
      <p:sp>
        <p:nvSpPr>
          <p:cNvPr id="99331" name="Rectangle 2"/>
          <p:cNvSpPr>
            <a:spLocks noRo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6935EB41-0D03-4FCA-B6FA-4506A5486631}" type="slidenum">
              <a:rPr lang="en-US" smtClean="0"/>
              <a:pPr/>
              <a:t>22</a:t>
            </a:fld>
            <a:endParaRPr lang="en-US" smtClean="0"/>
          </a:p>
        </p:txBody>
      </p:sp>
      <p:sp>
        <p:nvSpPr>
          <p:cNvPr id="100355" name="Rectangle 2"/>
          <p:cNvSpPr>
            <a:spLocks noRo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A6DEDB60-F771-4F31-BC51-155CCD6652FE}" type="slidenum">
              <a:rPr lang="en-US" smtClean="0"/>
              <a:pPr/>
              <a:t>23</a:t>
            </a:fld>
            <a:endParaRPr lang="en-US" smtClean="0"/>
          </a:p>
        </p:txBody>
      </p:sp>
      <p:sp>
        <p:nvSpPr>
          <p:cNvPr id="101379" name="Rectangle 2"/>
          <p:cNvSpPr>
            <a:spLocks noRo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a:ln/>
        </p:spPr>
        <p:txBody>
          <a:bodyPr/>
          <a:lstStyle/>
          <a:p>
            <a:endParaRPr lang="en-US" smtClean="0"/>
          </a:p>
        </p:txBody>
      </p:sp>
      <p:sp>
        <p:nvSpPr>
          <p:cNvPr id="102404" name="Slide Number Placeholder 3"/>
          <p:cNvSpPr>
            <a:spLocks noGrp="1"/>
          </p:cNvSpPr>
          <p:nvPr>
            <p:ph type="sldNum" sz="quarter" idx="5"/>
          </p:nvPr>
        </p:nvSpPr>
        <p:spPr>
          <a:noFill/>
        </p:spPr>
        <p:txBody>
          <a:bodyPr/>
          <a:lstStyle/>
          <a:p>
            <a:fld id="{A0FA9B40-FD5B-4078-A775-DB9CB9295293}" type="slidenum">
              <a:rPr lang="en-US" smtClean="0"/>
              <a:pPr/>
              <a:t>24</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p:spPr>
        <p:txBody>
          <a:bodyPr/>
          <a:lstStyle/>
          <a:p>
            <a:endParaRPr lang="en-US" smtClean="0"/>
          </a:p>
        </p:txBody>
      </p:sp>
      <p:sp>
        <p:nvSpPr>
          <p:cNvPr id="103428" name="Slide Number Placeholder 3"/>
          <p:cNvSpPr>
            <a:spLocks noGrp="1"/>
          </p:cNvSpPr>
          <p:nvPr>
            <p:ph type="sldNum" sz="quarter" idx="5"/>
          </p:nvPr>
        </p:nvSpPr>
        <p:spPr>
          <a:noFill/>
        </p:spPr>
        <p:txBody>
          <a:bodyPr/>
          <a:lstStyle/>
          <a:p>
            <a:fld id="{0BCE5EBF-A613-47B3-9C52-21AECEADB1C2}" type="slidenum">
              <a:rPr lang="en-US" smtClean="0"/>
              <a:pPr/>
              <a:t>25</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noFill/>
          <a:ln/>
        </p:spPr>
        <p:txBody>
          <a:bodyPr/>
          <a:lstStyle/>
          <a:p>
            <a:endParaRPr lang="en-US" smtClean="0"/>
          </a:p>
        </p:txBody>
      </p:sp>
      <p:sp>
        <p:nvSpPr>
          <p:cNvPr id="104452" name="Slide Number Placeholder 3"/>
          <p:cNvSpPr>
            <a:spLocks noGrp="1"/>
          </p:cNvSpPr>
          <p:nvPr>
            <p:ph type="sldNum" sz="quarter" idx="5"/>
          </p:nvPr>
        </p:nvSpPr>
        <p:spPr>
          <a:noFill/>
        </p:spPr>
        <p:txBody>
          <a:bodyPr/>
          <a:lstStyle/>
          <a:p>
            <a:fld id="{EC610B17-89CF-4A46-88AF-7FD06A871418}" type="slidenum">
              <a:rPr lang="en-US" smtClean="0"/>
              <a:pPr/>
              <a:t>26</a:t>
            </a:fld>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p:spPr>
      </p:sp>
      <p:sp>
        <p:nvSpPr>
          <p:cNvPr id="105475" name="Notes Placeholder 2"/>
          <p:cNvSpPr>
            <a:spLocks noGrp="1"/>
          </p:cNvSpPr>
          <p:nvPr>
            <p:ph type="body" idx="1"/>
          </p:nvPr>
        </p:nvSpPr>
        <p:spPr>
          <a:noFill/>
          <a:ln/>
        </p:spPr>
        <p:txBody>
          <a:bodyPr/>
          <a:lstStyle/>
          <a:p>
            <a:endParaRPr lang="en-US" smtClean="0"/>
          </a:p>
        </p:txBody>
      </p:sp>
      <p:sp>
        <p:nvSpPr>
          <p:cNvPr id="105476" name="Slide Number Placeholder 3"/>
          <p:cNvSpPr>
            <a:spLocks noGrp="1"/>
          </p:cNvSpPr>
          <p:nvPr>
            <p:ph type="sldNum" sz="quarter" idx="5"/>
          </p:nvPr>
        </p:nvSpPr>
        <p:spPr>
          <a:noFill/>
        </p:spPr>
        <p:txBody>
          <a:bodyPr/>
          <a:lstStyle/>
          <a:p>
            <a:fld id="{A7B56490-8182-433D-9018-A82E6A2E8CFE}" type="slidenum">
              <a:rPr lang="en-US" smtClean="0"/>
              <a:pPr/>
              <a:t>27</a:t>
            </a:fld>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noFill/>
          <a:ln/>
        </p:spPr>
        <p:txBody>
          <a:bodyPr/>
          <a:lstStyle/>
          <a:p>
            <a:endParaRPr lang="en-US" smtClean="0"/>
          </a:p>
        </p:txBody>
      </p:sp>
      <p:sp>
        <p:nvSpPr>
          <p:cNvPr id="106500" name="Slide Number Placeholder 3"/>
          <p:cNvSpPr>
            <a:spLocks noGrp="1"/>
          </p:cNvSpPr>
          <p:nvPr>
            <p:ph type="sldNum" sz="quarter" idx="5"/>
          </p:nvPr>
        </p:nvSpPr>
        <p:spPr>
          <a:noFill/>
        </p:spPr>
        <p:txBody>
          <a:bodyPr/>
          <a:lstStyle/>
          <a:p>
            <a:fld id="{9EB7C826-7867-4B62-93E9-72710D7FEEAF}" type="slidenum">
              <a:rPr lang="en-US" smtClean="0"/>
              <a:pPr/>
              <a:t>28</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107523" name="Notes Placeholder 2"/>
          <p:cNvSpPr>
            <a:spLocks noGrp="1"/>
          </p:cNvSpPr>
          <p:nvPr>
            <p:ph type="body" idx="1"/>
          </p:nvPr>
        </p:nvSpPr>
        <p:spPr>
          <a:noFill/>
          <a:ln/>
        </p:spPr>
        <p:txBody>
          <a:bodyPr/>
          <a:lstStyle/>
          <a:p>
            <a:endParaRPr lang="en-US" smtClean="0"/>
          </a:p>
        </p:txBody>
      </p:sp>
      <p:sp>
        <p:nvSpPr>
          <p:cNvPr id="107524" name="Slide Number Placeholder 3"/>
          <p:cNvSpPr>
            <a:spLocks noGrp="1"/>
          </p:cNvSpPr>
          <p:nvPr>
            <p:ph type="sldNum" sz="quarter" idx="5"/>
          </p:nvPr>
        </p:nvSpPr>
        <p:spPr>
          <a:noFill/>
        </p:spPr>
        <p:txBody>
          <a:bodyPr/>
          <a:lstStyle/>
          <a:p>
            <a:fld id="{431221F2-86D1-465B-A7E8-5D515FA90080}" type="slidenum">
              <a:rPr lang="en-US" smtClean="0"/>
              <a:pPr/>
              <a:t>29</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F3A10322-F06C-4B08-B401-F8B39988CAB0}" type="slidenum">
              <a:rPr lang="en-US" smtClean="0"/>
              <a:pPr/>
              <a:t>3</a:t>
            </a:fld>
            <a:endParaRPr lang="en-US" smtClean="0"/>
          </a:p>
        </p:txBody>
      </p:sp>
      <p:sp>
        <p:nvSpPr>
          <p:cNvPr id="80899" name="Rectangle 2"/>
          <p:cNvSpPr>
            <a:spLocks noRo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p:spPr>
        <p:txBody>
          <a:bodyPr/>
          <a:lstStyle/>
          <a:p>
            <a:endParaRPr lang="en-US" smtClean="0"/>
          </a:p>
        </p:txBody>
      </p:sp>
      <p:sp>
        <p:nvSpPr>
          <p:cNvPr id="108548" name="Slide Number Placeholder 3"/>
          <p:cNvSpPr>
            <a:spLocks noGrp="1"/>
          </p:cNvSpPr>
          <p:nvPr>
            <p:ph type="sldNum" sz="quarter" idx="5"/>
          </p:nvPr>
        </p:nvSpPr>
        <p:spPr>
          <a:noFill/>
        </p:spPr>
        <p:txBody>
          <a:bodyPr/>
          <a:lstStyle/>
          <a:p>
            <a:fld id="{6204ADB0-8D28-4125-9706-782B02F8204D}" type="slidenum">
              <a:rPr lang="en-US" smtClean="0"/>
              <a:pPr/>
              <a:t>30</a:t>
            </a:fld>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noFill/>
          <a:ln/>
        </p:spPr>
        <p:txBody>
          <a:bodyPr/>
          <a:lstStyle/>
          <a:p>
            <a:endParaRPr lang="en-US" smtClean="0"/>
          </a:p>
        </p:txBody>
      </p:sp>
      <p:sp>
        <p:nvSpPr>
          <p:cNvPr id="109572" name="Slide Number Placeholder 3"/>
          <p:cNvSpPr>
            <a:spLocks noGrp="1"/>
          </p:cNvSpPr>
          <p:nvPr>
            <p:ph type="sldNum" sz="quarter" idx="5"/>
          </p:nvPr>
        </p:nvSpPr>
        <p:spPr>
          <a:noFill/>
        </p:spPr>
        <p:txBody>
          <a:bodyPr/>
          <a:lstStyle/>
          <a:p>
            <a:fld id="{1B1CBE54-7B56-4B7C-B996-0940D24A3660}" type="slidenum">
              <a:rPr lang="en-US" smtClean="0"/>
              <a:pPr/>
              <a:t>31</a:t>
            </a:fld>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a:ln/>
        </p:spPr>
        <p:txBody>
          <a:bodyPr/>
          <a:lstStyle/>
          <a:p>
            <a:endParaRPr lang="en-US" smtClean="0"/>
          </a:p>
        </p:txBody>
      </p:sp>
      <p:sp>
        <p:nvSpPr>
          <p:cNvPr id="110596" name="Slide Number Placeholder 3"/>
          <p:cNvSpPr>
            <a:spLocks noGrp="1"/>
          </p:cNvSpPr>
          <p:nvPr>
            <p:ph type="sldNum" sz="quarter" idx="5"/>
          </p:nvPr>
        </p:nvSpPr>
        <p:spPr>
          <a:noFill/>
        </p:spPr>
        <p:txBody>
          <a:bodyPr/>
          <a:lstStyle/>
          <a:p>
            <a:fld id="{2D0CC2F1-85D9-46F6-9368-3138552085BF}" type="slidenum">
              <a:rPr lang="en-US" smtClean="0"/>
              <a:pPr/>
              <a:t>32</a:t>
            </a:fld>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ln/>
        </p:spPr>
      </p:sp>
      <p:sp>
        <p:nvSpPr>
          <p:cNvPr id="111619" name="Notes Placeholder 2"/>
          <p:cNvSpPr>
            <a:spLocks noGrp="1"/>
          </p:cNvSpPr>
          <p:nvPr>
            <p:ph type="body" idx="1"/>
          </p:nvPr>
        </p:nvSpPr>
        <p:spPr>
          <a:noFill/>
          <a:ln/>
        </p:spPr>
        <p:txBody>
          <a:bodyPr/>
          <a:lstStyle/>
          <a:p>
            <a:endParaRPr lang="en-US" smtClean="0"/>
          </a:p>
        </p:txBody>
      </p:sp>
      <p:sp>
        <p:nvSpPr>
          <p:cNvPr id="111620" name="Slide Number Placeholder 3"/>
          <p:cNvSpPr>
            <a:spLocks noGrp="1"/>
          </p:cNvSpPr>
          <p:nvPr>
            <p:ph type="sldNum" sz="quarter" idx="5"/>
          </p:nvPr>
        </p:nvSpPr>
        <p:spPr>
          <a:noFill/>
        </p:spPr>
        <p:txBody>
          <a:bodyPr/>
          <a:lstStyle/>
          <a:p>
            <a:fld id="{B33EFD06-08E3-439E-9AB5-45659D97EE1D}" type="slidenum">
              <a:rPr lang="en-US" smtClean="0"/>
              <a:pPr/>
              <a:t>33</a:t>
            </a:fld>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8C1DD3F2-2570-480D-944D-859DC787903A}" type="slidenum">
              <a:rPr lang="en-US" smtClean="0"/>
              <a:pPr/>
              <a:t>34</a:t>
            </a:fld>
            <a:endParaRPr lang="en-US" smtClean="0"/>
          </a:p>
        </p:txBody>
      </p:sp>
      <p:sp>
        <p:nvSpPr>
          <p:cNvPr id="112643" name="Rectangle 2"/>
          <p:cNvSpPr>
            <a:spLocks noRot="1"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B9A0D54A-29FC-4F4E-A37C-9C14DAB82521}" type="slidenum">
              <a:rPr lang="en-US" smtClean="0"/>
              <a:pPr/>
              <a:t>35</a:t>
            </a:fld>
            <a:endParaRPr lang="en-US" smtClean="0"/>
          </a:p>
        </p:txBody>
      </p:sp>
      <p:sp>
        <p:nvSpPr>
          <p:cNvPr id="113667" name="Rectangle 2"/>
          <p:cNvSpPr>
            <a:spLocks noRot="1"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B41EA6ED-BFF5-4A3C-B100-1C11FE69E370}" type="slidenum">
              <a:rPr lang="en-US" smtClean="0"/>
              <a:pPr/>
              <a:t>36</a:t>
            </a:fld>
            <a:endParaRPr lang="en-US" smtClean="0"/>
          </a:p>
        </p:txBody>
      </p:sp>
      <p:sp>
        <p:nvSpPr>
          <p:cNvPr id="114691" name="Rectangle 2"/>
          <p:cNvSpPr>
            <a:spLocks noRo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ln/>
        </p:spPr>
      </p:sp>
      <p:sp>
        <p:nvSpPr>
          <p:cNvPr id="115715" name="Notes Placeholder 2"/>
          <p:cNvSpPr>
            <a:spLocks noGrp="1"/>
          </p:cNvSpPr>
          <p:nvPr>
            <p:ph type="body" idx="1"/>
          </p:nvPr>
        </p:nvSpPr>
        <p:spPr>
          <a:noFill/>
          <a:ln/>
        </p:spPr>
        <p:txBody>
          <a:bodyPr/>
          <a:lstStyle/>
          <a:p>
            <a:endParaRPr lang="en-US" smtClean="0"/>
          </a:p>
        </p:txBody>
      </p:sp>
      <p:sp>
        <p:nvSpPr>
          <p:cNvPr id="115716" name="Slide Number Placeholder 3"/>
          <p:cNvSpPr>
            <a:spLocks noGrp="1"/>
          </p:cNvSpPr>
          <p:nvPr>
            <p:ph type="sldNum" sz="quarter" idx="5"/>
          </p:nvPr>
        </p:nvSpPr>
        <p:spPr>
          <a:noFill/>
        </p:spPr>
        <p:txBody>
          <a:bodyPr/>
          <a:lstStyle/>
          <a:p>
            <a:fld id="{226E9224-A629-4BA6-9C75-B32B1DE0A35D}" type="slidenum">
              <a:rPr lang="en-US" smtClean="0"/>
              <a:pPr/>
              <a:t>37</a:t>
            </a:fld>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F8031573-99E7-4B69-A4F5-24D89A164125}" type="slidenum">
              <a:rPr lang="en-US" smtClean="0"/>
              <a:pPr/>
              <a:t>38</a:t>
            </a:fld>
            <a:endParaRPr lang="en-US" smtClean="0"/>
          </a:p>
        </p:txBody>
      </p:sp>
      <p:sp>
        <p:nvSpPr>
          <p:cNvPr id="116739" name="Rectangle 2"/>
          <p:cNvSpPr>
            <a:spLocks noRo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0F23424A-6B02-4A0C-A1DA-D87123C0702E}" type="slidenum">
              <a:rPr lang="en-US" smtClean="0"/>
              <a:pPr/>
              <a:t>39</a:t>
            </a:fld>
            <a:endParaRPr lang="en-US" smtClean="0"/>
          </a:p>
        </p:txBody>
      </p:sp>
      <p:sp>
        <p:nvSpPr>
          <p:cNvPr id="117763" name="Rectangle 2"/>
          <p:cNvSpPr>
            <a:spLocks noRo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E8104A03-3DFA-423A-863B-8BA662484489}" type="slidenum">
              <a:rPr lang="en-US" smtClean="0"/>
              <a:pPr/>
              <a:t>4</a:t>
            </a:fld>
            <a:endParaRPr lang="en-US" smtClean="0"/>
          </a:p>
        </p:txBody>
      </p:sp>
      <p:sp>
        <p:nvSpPr>
          <p:cNvPr id="81923" name="Rectangle 2"/>
          <p:cNvSpPr>
            <a:spLocks noRo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C4261716-6434-4984-99E9-0FD9879EBE41}" type="slidenum">
              <a:rPr lang="en-US" smtClean="0"/>
              <a:pPr/>
              <a:t>40</a:t>
            </a:fld>
            <a:endParaRPr lang="en-US" smtClean="0"/>
          </a:p>
        </p:txBody>
      </p:sp>
      <p:sp>
        <p:nvSpPr>
          <p:cNvPr id="118787" name="Rectangle 2"/>
          <p:cNvSpPr>
            <a:spLocks noRot="1" noChangeArrowheads="1" noTextEdit="1"/>
          </p:cNvSpPr>
          <p:nvPr>
            <p:ph type="sldImg"/>
          </p:nvPr>
        </p:nvSpPr>
        <p:spPr>
          <a:ln/>
        </p:spPr>
      </p:sp>
      <p:sp>
        <p:nvSpPr>
          <p:cNvPr id="1187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30F9CAB1-31E4-4D92-9FC5-67228BBECDA5}" type="slidenum">
              <a:rPr lang="en-US" smtClean="0"/>
              <a:pPr/>
              <a:t>41</a:t>
            </a:fld>
            <a:endParaRPr lang="en-US" smtClean="0"/>
          </a:p>
        </p:txBody>
      </p:sp>
      <p:sp>
        <p:nvSpPr>
          <p:cNvPr id="119811" name="Rectangle 2"/>
          <p:cNvSpPr>
            <a:spLocks noRot="1" noChangeArrowheads="1" noTextEdit="1"/>
          </p:cNvSpPr>
          <p:nvPr>
            <p:ph type="sldImg"/>
          </p:nvPr>
        </p:nvSpPr>
        <p:spPr>
          <a:ln/>
        </p:spPr>
      </p:sp>
      <p:sp>
        <p:nvSpPr>
          <p:cNvPr id="1198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EAA8A94D-3974-4847-8A28-5B70207A7053}" type="slidenum">
              <a:rPr lang="en-US" smtClean="0"/>
              <a:pPr/>
              <a:t>42</a:t>
            </a:fld>
            <a:endParaRPr lang="en-US" smtClean="0"/>
          </a:p>
        </p:txBody>
      </p:sp>
      <p:sp>
        <p:nvSpPr>
          <p:cNvPr id="120835" name="Rectangle 2"/>
          <p:cNvSpPr>
            <a:spLocks noRot="1" noChangeArrowheads="1" noTextEdit="1"/>
          </p:cNvSpPr>
          <p:nvPr>
            <p:ph type="sldImg"/>
          </p:nvPr>
        </p:nvSpPr>
        <p:spPr>
          <a:ln/>
        </p:spPr>
      </p:sp>
      <p:sp>
        <p:nvSpPr>
          <p:cNvPr id="1208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a:ln/>
        </p:spPr>
      </p:sp>
      <p:sp>
        <p:nvSpPr>
          <p:cNvPr id="121859" name="Notes Placeholder 2"/>
          <p:cNvSpPr>
            <a:spLocks noGrp="1"/>
          </p:cNvSpPr>
          <p:nvPr>
            <p:ph type="body" idx="1"/>
          </p:nvPr>
        </p:nvSpPr>
        <p:spPr>
          <a:noFill/>
          <a:ln/>
        </p:spPr>
        <p:txBody>
          <a:bodyPr/>
          <a:lstStyle/>
          <a:p>
            <a:endParaRPr lang="en-US" smtClean="0"/>
          </a:p>
        </p:txBody>
      </p:sp>
      <p:sp>
        <p:nvSpPr>
          <p:cNvPr id="121860" name="Slide Number Placeholder 3"/>
          <p:cNvSpPr>
            <a:spLocks noGrp="1"/>
          </p:cNvSpPr>
          <p:nvPr>
            <p:ph type="sldNum" sz="quarter" idx="5"/>
          </p:nvPr>
        </p:nvSpPr>
        <p:spPr>
          <a:noFill/>
        </p:spPr>
        <p:txBody>
          <a:bodyPr/>
          <a:lstStyle/>
          <a:p>
            <a:fld id="{307EC9D6-9A3E-4879-A644-DE795EB36EF9}" type="slidenum">
              <a:rPr lang="en-US" smtClean="0"/>
              <a:pPr/>
              <a:t>43</a:t>
            </a:fld>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fld id="{83D4BAC4-FC8D-4913-9C41-FBEDF3C38061}" type="slidenum">
              <a:rPr lang="en-US" smtClean="0"/>
              <a:pPr/>
              <a:t>44</a:t>
            </a:fld>
            <a:endParaRPr lang="en-US" smtClean="0"/>
          </a:p>
        </p:txBody>
      </p:sp>
      <p:sp>
        <p:nvSpPr>
          <p:cNvPr id="122883" name="Rectangle 2"/>
          <p:cNvSpPr>
            <a:spLocks noRot="1" noChangeArrowheads="1" noTextEdit="1"/>
          </p:cNvSpPr>
          <p:nvPr>
            <p:ph type="sldImg"/>
          </p:nvPr>
        </p:nvSpPr>
        <p:spPr>
          <a:ln/>
        </p:spPr>
      </p:sp>
      <p:sp>
        <p:nvSpPr>
          <p:cNvPr id="1228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p>
            <a:fld id="{5E7921AF-CDCD-4E90-92AD-4E74F3B81FAC}" type="slidenum">
              <a:rPr lang="en-US" smtClean="0"/>
              <a:pPr/>
              <a:t>45</a:t>
            </a:fld>
            <a:endParaRPr lang="en-US" smtClean="0"/>
          </a:p>
        </p:txBody>
      </p:sp>
      <p:sp>
        <p:nvSpPr>
          <p:cNvPr id="123907" name="Rectangle 2"/>
          <p:cNvSpPr>
            <a:spLocks noRot="1" noChangeArrowheads="1" noTextEdit="1"/>
          </p:cNvSpPr>
          <p:nvPr>
            <p:ph type="sldImg"/>
          </p:nvPr>
        </p:nvSpPr>
        <p:spPr>
          <a:ln/>
        </p:spPr>
      </p:sp>
      <p:sp>
        <p:nvSpPr>
          <p:cNvPr id="1239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5B22EA4D-5DA3-48EB-A41A-15802B12A491}" type="slidenum">
              <a:rPr lang="en-US" smtClean="0"/>
              <a:pPr/>
              <a:t>46</a:t>
            </a:fld>
            <a:endParaRPr lang="en-US" smtClean="0"/>
          </a:p>
        </p:txBody>
      </p:sp>
      <p:sp>
        <p:nvSpPr>
          <p:cNvPr id="124931" name="Rectangle 2"/>
          <p:cNvSpPr>
            <a:spLocks noRot="1" noChangeArrowheads="1" noTextEdit="1"/>
          </p:cNvSpPr>
          <p:nvPr>
            <p:ph type="sldImg"/>
          </p:nvPr>
        </p:nvSpPr>
        <p:spPr>
          <a:ln/>
        </p:spPr>
      </p:sp>
      <p:sp>
        <p:nvSpPr>
          <p:cNvPr id="1249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ln/>
        </p:spPr>
      </p:sp>
      <p:sp>
        <p:nvSpPr>
          <p:cNvPr id="125955" name="Notes Placeholder 2"/>
          <p:cNvSpPr>
            <a:spLocks noGrp="1"/>
          </p:cNvSpPr>
          <p:nvPr>
            <p:ph type="body" idx="1"/>
          </p:nvPr>
        </p:nvSpPr>
        <p:spPr>
          <a:noFill/>
          <a:ln/>
        </p:spPr>
        <p:txBody>
          <a:bodyPr/>
          <a:lstStyle/>
          <a:p>
            <a:endParaRPr lang="en-US" smtClean="0"/>
          </a:p>
        </p:txBody>
      </p:sp>
      <p:sp>
        <p:nvSpPr>
          <p:cNvPr id="125956" name="Slide Number Placeholder 3"/>
          <p:cNvSpPr>
            <a:spLocks noGrp="1"/>
          </p:cNvSpPr>
          <p:nvPr>
            <p:ph type="sldNum" sz="quarter" idx="5"/>
          </p:nvPr>
        </p:nvSpPr>
        <p:spPr>
          <a:noFill/>
        </p:spPr>
        <p:txBody>
          <a:bodyPr/>
          <a:lstStyle/>
          <a:p>
            <a:fld id="{AE8450AB-FD18-425D-8A8E-4B169DBF5A67}" type="slidenum">
              <a:rPr lang="en-US" smtClean="0"/>
              <a:pPr/>
              <a:t>47</a:t>
            </a:fld>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261295A4-4A21-4ABA-BA36-28DE3884B7FB}" type="slidenum">
              <a:rPr lang="en-US" smtClean="0"/>
              <a:pPr/>
              <a:t>48</a:t>
            </a:fld>
            <a:endParaRPr lang="en-US" smtClean="0"/>
          </a:p>
        </p:txBody>
      </p:sp>
      <p:sp>
        <p:nvSpPr>
          <p:cNvPr id="126979" name="Rectangle 2"/>
          <p:cNvSpPr>
            <a:spLocks noRot="1" noChangeArrowheads="1" noTextEdit="1"/>
          </p:cNvSpPr>
          <p:nvPr>
            <p:ph type="sldImg"/>
          </p:nvPr>
        </p:nvSpPr>
        <p:spPr>
          <a:ln/>
        </p:spPr>
      </p:sp>
      <p:sp>
        <p:nvSpPr>
          <p:cNvPr id="1269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p>
            <a:fld id="{44BAE7AE-C38A-4CC1-8995-C788CBE1AFB6}" type="slidenum">
              <a:rPr lang="en-US" smtClean="0"/>
              <a:pPr/>
              <a:t>49</a:t>
            </a:fld>
            <a:endParaRPr lang="en-US" smtClean="0"/>
          </a:p>
        </p:txBody>
      </p:sp>
      <p:sp>
        <p:nvSpPr>
          <p:cNvPr id="128003" name="Rectangle 2"/>
          <p:cNvSpPr>
            <a:spLocks noRot="1" noChangeArrowheads="1" noTextEdit="1"/>
          </p:cNvSpPr>
          <p:nvPr>
            <p:ph type="sldImg"/>
          </p:nvPr>
        </p:nvSpPr>
        <p:spPr>
          <a:ln/>
        </p:spPr>
      </p:sp>
      <p:sp>
        <p:nvSpPr>
          <p:cNvPr id="1280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7AF2BACA-916F-438C-8615-559B1A97D075}" type="slidenum">
              <a:rPr lang="en-US" smtClean="0"/>
              <a:pPr/>
              <a:t>5</a:t>
            </a:fld>
            <a:endParaRPr lang="en-US" smtClean="0"/>
          </a:p>
        </p:txBody>
      </p:sp>
      <p:sp>
        <p:nvSpPr>
          <p:cNvPr id="82947" name="Rectangle 2"/>
          <p:cNvSpPr>
            <a:spLocks noRo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p>
            <a:fld id="{8A3E725D-6D86-45CD-9FB0-9463C89B9927}" type="slidenum">
              <a:rPr lang="en-US" smtClean="0"/>
              <a:pPr/>
              <a:t>50</a:t>
            </a:fld>
            <a:endParaRPr lang="en-US" smtClean="0"/>
          </a:p>
        </p:txBody>
      </p:sp>
      <p:sp>
        <p:nvSpPr>
          <p:cNvPr id="129027" name="Rectangle 2"/>
          <p:cNvSpPr>
            <a:spLocks noRot="1" noChangeArrowheads="1" noTextEdit="1"/>
          </p:cNvSpPr>
          <p:nvPr>
            <p:ph type="sldImg"/>
          </p:nvPr>
        </p:nvSpPr>
        <p:spPr>
          <a:ln/>
        </p:spPr>
      </p:sp>
      <p:sp>
        <p:nvSpPr>
          <p:cNvPr id="1290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a:ln/>
        </p:spPr>
      </p:sp>
      <p:sp>
        <p:nvSpPr>
          <p:cNvPr id="130051" name="Notes Placeholder 2"/>
          <p:cNvSpPr>
            <a:spLocks noGrp="1"/>
          </p:cNvSpPr>
          <p:nvPr>
            <p:ph type="body" idx="1"/>
          </p:nvPr>
        </p:nvSpPr>
        <p:spPr>
          <a:noFill/>
          <a:ln/>
        </p:spPr>
        <p:txBody>
          <a:bodyPr/>
          <a:lstStyle/>
          <a:p>
            <a:endParaRPr lang="en-US" smtClean="0"/>
          </a:p>
        </p:txBody>
      </p:sp>
      <p:sp>
        <p:nvSpPr>
          <p:cNvPr id="130052" name="Slide Number Placeholder 3"/>
          <p:cNvSpPr>
            <a:spLocks noGrp="1"/>
          </p:cNvSpPr>
          <p:nvPr>
            <p:ph type="sldNum" sz="quarter" idx="5"/>
          </p:nvPr>
        </p:nvSpPr>
        <p:spPr>
          <a:noFill/>
        </p:spPr>
        <p:txBody>
          <a:bodyPr/>
          <a:lstStyle/>
          <a:p>
            <a:fld id="{FFE70D59-DC89-4EFF-BDE9-40A34EB6EFA1}" type="slidenum">
              <a:rPr lang="en-US" smtClean="0"/>
              <a:pPr/>
              <a:t>51</a:t>
            </a:fld>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p>
            <a:fld id="{0015E9E5-E01F-4D8A-BEA7-CCF71174C947}" type="slidenum">
              <a:rPr lang="en-US" smtClean="0"/>
              <a:pPr/>
              <a:t>52</a:t>
            </a:fld>
            <a:endParaRPr lang="en-US" smtClean="0"/>
          </a:p>
        </p:txBody>
      </p:sp>
      <p:sp>
        <p:nvSpPr>
          <p:cNvPr id="131075" name="Rectangle 2"/>
          <p:cNvSpPr>
            <a:spLocks noRot="1" noChangeArrowheads="1" noTextEdit="1"/>
          </p:cNvSpPr>
          <p:nvPr>
            <p:ph type="sldImg"/>
          </p:nvPr>
        </p:nvSpPr>
        <p:spPr>
          <a:ln/>
        </p:spPr>
      </p:sp>
      <p:sp>
        <p:nvSpPr>
          <p:cNvPr id="1310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p>
            <a:fld id="{280A8466-CC9A-4013-8EBB-C3FB654959CB}" type="slidenum">
              <a:rPr lang="en-US" smtClean="0"/>
              <a:pPr/>
              <a:t>53</a:t>
            </a:fld>
            <a:endParaRPr lang="en-US" smtClean="0"/>
          </a:p>
        </p:txBody>
      </p:sp>
      <p:sp>
        <p:nvSpPr>
          <p:cNvPr id="132099" name="Rectangle 2"/>
          <p:cNvSpPr>
            <a:spLocks noRot="1" noChangeArrowheads="1" noTextEdit="1"/>
          </p:cNvSpPr>
          <p:nvPr>
            <p:ph type="sldImg"/>
          </p:nvPr>
        </p:nvSpPr>
        <p:spPr>
          <a:ln/>
        </p:spPr>
      </p:sp>
      <p:sp>
        <p:nvSpPr>
          <p:cNvPr id="1321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589AFBE9-5587-45D4-BCD0-4F5A51EBF627}" type="slidenum">
              <a:rPr lang="en-US" smtClean="0"/>
              <a:pPr/>
              <a:t>54</a:t>
            </a:fld>
            <a:endParaRPr lang="en-US" smtClean="0"/>
          </a:p>
        </p:txBody>
      </p:sp>
      <p:sp>
        <p:nvSpPr>
          <p:cNvPr id="133123" name="Rectangle 2"/>
          <p:cNvSpPr>
            <a:spLocks noRot="1" noChangeArrowheads="1" noTextEdit="1"/>
          </p:cNvSpPr>
          <p:nvPr>
            <p:ph type="sldImg"/>
          </p:nvPr>
        </p:nvSpPr>
        <p:spPr>
          <a:ln/>
        </p:spPr>
      </p:sp>
      <p:sp>
        <p:nvSpPr>
          <p:cNvPr id="1331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a:ln/>
        </p:spPr>
      </p:sp>
      <p:sp>
        <p:nvSpPr>
          <p:cNvPr id="134147" name="Notes Placeholder 2"/>
          <p:cNvSpPr>
            <a:spLocks noGrp="1"/>
          </p:cNvSpPr>
          <p:nvPr>
            <p:ph type="body" idx="1"/>
          </p:nvPr>
        </p:nvSpPr>
        <p:spPr>
          <a:noFill/>
          <a:ln/>
        </p:spPr>
        <p:txBody>
          <a:bodyPr/>
          <a:lstStyle/>
          <a:p>
            <a:endParaRPr lang="en-US" smtClean="0"/>
          </a:p>
        </p:txBody>
      </p:sp>
      <p:sp>
        <p:nvSpPr>
          <p:cNvPr id="134148" name="Slide Number Placeholder 3"/>
          <p:cNvSpPr>
            <a:spLocks noGrp="1"/>
          </p:cNvSpPr>
          <p:nvPr>
            <p:ph type="sldNum" sz="quarter" idx="5"/>
          </p:nvPr>
        </p:nvSpPr>
        <p:spPr>
          <a:noFill/>
        </p:spPr>
        <p:txBody>
          <a:bodyPr/>
          <a:lstStyle/>
          <a:p>
            <a:fld id="{76904744-F075-4DBF-B5A6-0BB3C3DCE7B0}" type="slidenum">
              <a:rPr lang="en-US" smtClean="0"/>
              <a:pPr/>
              <a:t>55</a:t>
            </a:fld>
            <a:endParaRPr 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p>
            <a:fld id="{E3E13510-F6AD-486E-A165-D43290F2ACAA}" type="slidenum">
              <a:rPr lang="en-US" smtClean="0"/>
              <a:pPr/>
              <a:t>56</a:t>
            </a:fld>
            <a:endParaRPr lang="en-US" smtClean="0"/>
          </a:p>
        </p:txBody>
      </p:sp>
      <p:sp>
        <p:nvSpPr>
          <p:cNvPr id="135171" name="Rectangle 2"/>
          <p:cNvSpPr>
            <a:spLocks noRo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p:spPr>
        <p:txBody>
          <a:bodyPr/>
          <a:lstStyle/>
          <a:p>
            <a:fld id="{9C04A161-70D4-4F30-A892-75EBE5BF61E7}" type="slidenum">
              <a:rPr lang="en-US" smtClean="0"/>
              <a:pPr/>
              <a:t>57</a:t>
            </a:fld>
            <a:endParaRPr lang="en-US" smtClean="0"/>
          </a:p>
        </p:txBody>
      </p:sp>
      <p:sp>
        <p:nvSpPr>
          <p:cNvPr id="136195" name="Rectangle 2"/>
          <p:cNvSpPr>
            <a:spLocks noRot="1" noChangeArrowheads="1" noTextEdit="1"/>
          </p:cNvSpPr>
          <p:nvPr>
            <p:ph type="sldImg"/>
          </p:nvPr>
        </p:nvSpPr>
        <p:spPr>
          <a:ln/>
        </p:spPr>
      </p:sp>
      <p:sp>
        <p:nvSpPr>
          <p:cNvPr id="1361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p>
            <a:fld id="{D9948886-8C0C-46F9-B160-00778FC7A493}" type="slidenum">
              <a:rPr lang="en-US" smtClean="0"/>
              <a:pPr/>
              <a:t>58</a:t>
            </a:fld>
            <a:endParaRPr lang="en-US" smtClean="0"/>
          </a:p>
        </p:txBody>
      </p:sp>
      <p:sp>
        <p:nvSpPr>
          <p:cNvPr id="137219" name="Rectangle 2"/>
          <p:cNvSpPr>
            <a:spLocks noRot="1" noChangeArrowheads="1" noTextEdit="1"/>
          </p:cNvSpPr>
          <p:nvPr>
            <p:ph type="sldImg"/>
          </p:nvPr>
        </p:nvSpPr>
        <p:spPr>
          <a:ln/>
        </p:spPr>
      </p:sp>
      <p:sp>
        <p:nvSpPr>
          <p:cNvPr id="1372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p>
            <a:fld id="{4E6320AF-3E04-4531-B0EA-6BBF42D60866}" type="slidenum">
              <a:rPr lang="en-US" smtClean="0"/>
              <a:pPr/>
              <a:t>59</a:t>
            </a:fld>
            <a:endParaRPr lang="en-US" smtClean="0"/>
          </a:p>
        </p:txBody>
      </p:sp>
      <p:sp>
        <p:nvSpPr>
          <p:cNvPr id="138243" name="Rectangle 2"/>
          <p:cNvSpPr>
            <a:spLocks noRot="1" noChangeArrowheads="1" noTextEdit="1"/>
          </p:cNvSpPr>
          <p:nvPr>
            <p:ph type="sldImg"/>
          </p:nvPr>
        </p:nvSpPr>
        <p:spPr>
          <a:ln/>
        </p:spPr>
      </p:sp>
      <p:sp>
        <p:nvSpPr>
          <p:cNvPr id="1382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C062F790-D42F-4006-B7A1-E752FE2FAD00}" type="slidenum">
              <a:rPr lang="en-US" smtClean="0"/>
              <a:pPr/>
              <a:t>6</a:t>
            </a:fld>
            <a:endParaRPr lang="en-US" smtClean="0"/>
          </a:p>
        </p:txBody>
      </p:sp>
      <p:sp>
        <p:nvSpPr>
          <p:cNvPr id="83971" name="Rectangle 2"/>
          <p:cNvSpPr>
            <a:spLocks noRo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r>
              <a:rPr lang="en-US" altLang="zh-CN" smtClean="0"/>
              <a:t>How do you feel seconds to hours after you eat it?</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p:spPr>
        <p:txBody>
          <a:bodyPr/>
          <a:lstStyle/>
          <a:p>
            <a:fld id="{87C479FB-7891-4523-B35F-F28E87465D84}" type="slidenum">
              <a:rPr lang="en-US" smtClean="0"/>
              <a:pPr/>
              <a:t>60</a:t>
            </a:fld>
            <a:endParaRPr lang="en-US" smtClean="0"/>
          </a:p>
        </p:txBody>
      </p:sp>
      <p:sp>
        <p:nvSpPr>
          <p:cNvPr id="139267" name="Rectangle 2"/>
          <p:cNvSpPr>
            <a:spLocks noRot="1" noChangeArrowheads="1" noTextEdit="1"/>
          </p:cNvSpPr>
          <p:nvPr>
            <p:ph type="sldImg"/>
          </p:nvPr>
        </p:nvSpPr>
        <p:spPr>
          <a:ln/>
        </p:spPr>
      </p:sp>
      <p:sp>
        <p:nvSpPr>
          <p:cNvPr id="1392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fld id="{6F7F7087-220A-4B43-B44E-E2DAED60BB00}" type="slidenum">
              <a:rPr lang="en-US" smtClean="0"/>
              <a:pPr/>
              <a:t>61</a:t>
            </a:fld>
            <a:endParaRPr lang="en-US" smtClean="0"/>
          </a:p>
        </p:txBody>
      </p:sp>
      <p:sp>
        <p:nvSpPr>
          <p:cNvPr id="140291" name="Rectangle 2"/>
          <p:cNvSpPr>
            <a:spLocks noRo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p:spPr>
        <p:txBody>
          <a:bodyPr/>
          <a:lstStyle/>
          <a:p>
            <a:fld id="{FB2C8095-40E0-4166-ACD5-CA63489D39DE}" type="slidenum">
              <a:rPr lang="en-US" smtClean="0"/>
              <a:pPr/>
              <a:t>62</a:t>
            </a:fld>
            <a:endParaRPr lang="en-US" smtClean="0"/>
          </a:p>
        </p:txBody>
      </p:sp>
      <p:sp>
        <p:nvSpPr>
          <p:cNvPr id="141315" name="Rectangle 2"/>
          <p:cNvSpPr>
            <a:spLocks noRot="1" noChangeArrowheads="1" noTextEdit="1"/>
          </p:cNvSpPr>
          <p:nvPr>
            <p:ph type="sldImg"/>
          </p:nvPr>
        </p:nvSpPr>
        <p:spPr>
          <a:ln/>
        </p:spPr>
      </p:sp>
      <p:sp>
        <p:nvSpPr>
          <p:cNvPr id="1413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p:spPr>
        <p:txBody>
          <a:bodyPr/>
          <a:lstStyle/>
          <a:p>
            <a:fld id="{BB8C0D7A-ACE1-4BAE-B2BB-4A61EEE0F591}" type="slidenum">
              <a:rPr lang="en-US" smtClean="0"/>
              <a:pPr/>
              <a:t>63</a:t>
            </a:fld>
            <a:endParaRPr lang="en-US" smtClean="0"/>
          </a:p>
        </p:txBody>
      </p:sp>
      <p:sp>
        <p:nvSpPr>
          <p:cNvPr id="142339" name="Rectangle 2"/>
          <p:cNvSpPr>
            <a:spLocks noRot="1" noChangeArrowheads="1" noTextEdit="1"/>
          </p:cNvSpPr>
          <p:nvPr>
            <p:ph type="sldImg"/>
          </p:nvPr>
        </p:nvSpPr>
        <p:spPr>
          <a:ln/>
        </p:spPr>
      </p:sp>
      <p:sp>
        <p:nvSpPr>
          <p:cNvPr id="1423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p:spPr>
        <p:txBody>
          <a:bodyPr/>
          <a:lstStyle/>
          <a:p>
            <a:fld id="{255D349F-8FAD-41E8-A45D-FF26DD5F800D}" type="slidenum">
              <a:rPr lang="en-US" smtClean="0"/>
              <a:pPr/>
              <a:t>64</a:t>
            </a:fld>
            <a:endParaRPr lang="en-US" smtClean="0"/>
          </a:p>
        </p:txBody>
      </p:sp>
      <p:sp>
        <p:nvSpPr>
          <p:cNvPr id="143363" name="Rectangle 2"/>
          <p:cNvSpPr>
            <a:spLocks noRot="1" noChangeArrowheads="1" noTextEdit="1"/>
          </p:cNvSpPr>
          <p:nvPr>
            <p:ph type="sldImg"/>
          </p:nvPr>
        </p:nvSpPr>
        <p:spPr>
          <a:ln/>
        </p:spPr>
      </p:sp>
      <p:sp>
        <p:nvSpPr>
          <p:cNvPr id="1433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p:spPr>
        <p:txBody>
          <a:bodyPr/>
          <a:lstStyle/>
          <a:p>
            <a:fld id="{289EED35-AA20-4A43-8060-F6CA242CDD01}" type="slidenum">
              <a:rPr lang="en-US" smtClean="0"/>
              <a:pPr/>
              <a:t>65</a:t>
            </a:fld>
            <a:endParaRPr lang="en-US" smtClean="0"/>
          </a:p>
        </p:txBody>
      </p:sp>
      <p:sp>
        <p:nvSpPr>
          <p:cNvPr id="144387" name="Rectangle 2"/>
          <p:cNvSpPr>
            <a:spLocks noRot="1" noChangeArrowheads="1" noTextEdit="1"/>
          </p:cNvSpPr>
          <p:nvPr>
            <p:ph type="sldImg"/>
          </p:nvPr>
        </p:nvSpPr>
        <p:spPr>
          <a:ln/>
        </p:spPr>
      </p:sp>
      <p:sp>
        <p:nvSpPr>
          <p:cNvPr id="1443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p:spPr>
        <p:txBody>
          <a:bodyPr/>
          <a:lstStyle/>
          <a:p>
            <a:fld id="{7D23E17C-2BC4-40BD-9880-DA4A0EB2C100}" type="slidenum">
              <a:rPr lang="en-US" smtClean="0"/>
              <a:pPr/>
              <a:t>66</a:t>
            </a:fld>
            <a:endParaRPr lang="en-US" smtClean="0"/>
          </a:p>
        </p:txBody>
      </p:sp>
      <p:sp>
        <p:nvSpPr>
          <p:cNvPr id="145411" name="Rectangle 2"/>
          <p:cNvSpPr>
            <a:spLocks noRot="1" noChangeArrowheads="1" noTextEdit="1"/>
          </p:cNvSpPr>
          <p:nvPr>
            <p:ph type="sldImg"/>
          </p:nvPr>
        </p:nvSpPr>
        <p:spPr>
          <a:ln/>
        </p:spPr>
      </p:sp>
      <p:sp>
        <p:nvSpPr>
          <p:cNvPr id="1454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p:spPr>
        <p:txBody>
          <a:bodyPr/>
          <a:lstStyle/>
          <a:p>
            <a:fld id="{30747675-F13E-448B-AF58-454B608BFFE8}" type="slidenum">
              <a:rPr lang="en-US" smtClean="0"/>
              <a:pPr/>
              <a:t>67</a:t>
            </a:fld>
            <a:endParaRPr lang="en-US" smtClean="0"/>
          </a:p>
        </p:txBody>
      </p:sp>
      <p:sp>
        <p:nvSpPr>
          <p:cNvPr id="146435" name="Rectangle 2"/>
          <p:cNvSpPr>
            <a:spLocks noRot="1" noChangeArrowheads="1" noTextEdit="1"/>
          </p:cNvSpPr>
          <p:nvPr>
            <p:ph type="sldImg"/>
          </p:nvPr>
        </p:nvSpPr>
        <p:spPr>
          <a:ln/>
        </p:spPr>
      </p:sp>
      <p:sp>
        <p:nvSpPr>
          <p:cNvPr id="1464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p:spPr>
        <p:txBody>
          <a:bodyPr/>
          <a:lstStyle/>
          <a:p>
            <a:fld id="{E0132508-3D74-4F38-AA19-7920A27E69FB}" type="slidenum">
              <a:rPr lang="en-US" smtClean="0"/>
              <a:pPr/>
              <a:t>68</a:t>
            </a:fld>
            <a:endParaRPr lang="en-US" smtClean="0"/>
          </a:p>
        </p:txBody>
      </p:sp>
      <p:sp>
        <p:nvSpPr>
          <p:cNvPr id="147459" name="Rectangle 2"/>
          <p:cNvSpPr>
            <a:spLocks noRot="1" noChangeArrowheads="1" noTextEdit="1"/>
          </p:cNvSpPr>
          <p:nvPr>
            <p:ph type="sldImg"/>
          </p:nvPr>
        </p:nvSpPr>
        <p:spPr>
          <a:ln/>
        </p:spPr>
      </p:sp>
      <p:sp>
        <p:nvSpPr>
          <p:cNvPr id="1474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p:spPr>
        <p:txBody>
          <a:bodyPr/>
          <a:lstStyle/>
          <a:p>
            <a:fld id="{B2BB702A-BC91-4C81-893E-8480F6C4F606}" type="slidenum">
              <a:rPr lang="en-US" smtClean="0"/>
              <a:pPr/>
              <a:t>69</a:t>
            </a:fld>
            <a:endParaRPr lang="en-US" smtClean="0"/>
          </a:p>
        </p:txBody>
      </p:sp>
      <p:sp>
        <p:nvSpPr>
          <p:cNvPr id="148483" name="Rectangle 2"/>
          <p:cNvSpPr>
            <a:spLocks noRot="1" noChangeArrowheads="1" noTextEdit="1"/>
          </p:cNvSpPr>
          <p:nvPr>
            <p:ph type="sldImg"/>
          </p:nvPr>
        </p:nvSpPr>
        <p:spPr>
          <a:ln/>
        </p:spPr>
      </p:sp>
      <p:sp>
        <p:nvSpPr>
          <p:cNvPr id="1484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0353064F-711C-448A-BEF4-D109ECC9D863}" type="slidenum">
              <a:rPr lang="en-US" smtClean="0"/>
              <a:pPr/>
              <a:t>7</a:t>
            </a:fld>
            <a:endParaRPr lang="en-US" smtClean="0"/>
          </a:p>
        </p:txBody>
      </p:sp>
      <p:sp>
        <p:nvSpPr>
          <p:cNvPr id="84995" name="Rectangle 2"/>
          <p:cNvSpPr>
            <a:spLocks noRo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p:spPr>
        <p:txBody>
          <a:bodyPr/>
          <a:lstStyle/>
          <a:p>
            <a:fld id="{6417E6BC-245F-4D2B-B2EF-B16ADF823AA4}" type="slidenum">
              <a:rPr lang="en-US" smtClean="0"/>
              <a:pPr/>
              <a:t>70</a:t>
            </a:fld>
            <a:endParaRPr lang="en-US" smtClean="0"/>
          </a:p>
        </p:txBody>
      </p:sp>
      <p:sp>
        <p:nvSpPr>
          <p:cNvPr id="149507" name="Rectangle 2"/>
          <p:cNvSpPr>
            <a:spLocks noRot="1" noChangeArrowheads="1" noTextEdit="1"/>
          </p:cNvSpPr>
          <p:nvPr>
            <p:ph type="sldImg"/>
          </p:nvPr>
        </p:nvSpPr>
        <p:spPr>
          <a:ln/>
        </p:spPr>
      </p:sp>
      <p:sp>
        <p:nvSpPr>
          <p:cNvPr id="1495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p:spPr>
        <p:txBody>
          <a:bodyPr/>
          <a:lstStyle/>
          <a:p>
            <a:fld id="{567085BB-FB02-45B2-839D-D4725752D830}" type="slidenum">
              <a:rPr lang="en-US" smtClean="0"/>
              <a:pPr/>
              <a:t>71</a:t>
            </a:fld>
            <a:endParaRPr lang="en-US" smtClean="0"/>
          </a:p>
        </p:txBody>
      </p:sp>
      <p:sp>
        <p:nvSpPr>
          <p:cNvPr id="150531" name="Rectangle 2"/>
          <p:cNvSpPr>
            <a:spLocks noRot="1" noChangeArrowheads="1" noTextEdit="1"/>
          </p:cNvSpPr>
          <p:nvPr>
            <p:ph type="sldImg"/>
          </p:nvPr>
        </p:nvSpPr>
        <p:spPr>
          <a:ln/>
        </p:spPr>
      </p:sp>
      <p:sp>
        <p:nvSpPr>
          <p:cNvPr id="1505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a:ln/>
        </p:spPr>
      </p:sp>
      <p:sp>
        <p:nvSpPr>
          <p:cNvPr id="151555" name="Notes Placeholder 2"/>
          <p:cNvSpPr>
            <a:spLocks noGrp="1"/>
          </p:cNvSpPr>
          <p:nvPr>
            <p:ph type="body" idx="1"/>
          </p:nvPr>
        </p:nvSpPr>
        <p:spPr>
          <a:noFill/>
          <a:ln/>
        </p:spPr>
        <p:txBody>
          <a:bodyPr/>
          <a:lstStyle/>
          <a:p>
            <a:pPr eaLnBrk="1" hangingPunct="1">
              <a:spcBef>
                <a:spcPct val="0"/>
              </a:spcBef>
            </a:pPr>
            <a:endParaRPr lang="en-US" smtClean="0"/>
          </a:p>
        </p:txBody>
      </p:sp>
      <p:sp>
        <p:nvSpPr>
          <p:cNvPr id="151556" name="Slide Number Placeholder 3"/>
          <p:cNvSpPr>
            <a:spLocks noGrp="1"/>
          </p:cNvSpPr>
          <p:nvPr>
            <p:ph type="sldNum" sz="quarter" idx="5"/>
          </p:nvPr>
        </p:nvSpPr>
        <p:spPr>
          <a:noFill/>
        </p:spPr>
        <p:txBody>
          <a:bodyPr/>
          <a:lstStyle/>
          <a:p>
            <a:fld id="{C855CC98-6ACF-499C-9AE4-6E49A6E79544}" type="slidenum">
              <a:rPr lang="en-US" smtClean="0"/>
              <a:pPr/>
              <a:t>72</a:t>
            </a:fld>
            <a:endParaRPr lang="en-US"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a:ln/>
        </p:spPr>
      </p:sp>
      <p:sp>
        <p:nvSpPr>
          <p:cNvPr id="152579" name="Notes Placeholder 2"/>
          <p:cNvSpPr>
            <a:spLocks noGrp="1"/>
          </p:cNvSpPr>
          <p:nvPr>
            <p:ph type="body" idx="1"/>
          </p:nvPr>
        </p:nvSpPr>
        <p:spPr>
          <a:noFill/>
          <a:ln/>
        </p:spPr>
        <p:txBody>
          <a:bodyPr/>
          <a:lstStyle/>
          <a:p>
            <a:pPr eaLnBrk="1" hangingPunct="1">
              <a:spcBef>
                <a:spcPct val="0"/>
              </a:spcBef>
            </a:pPr>
            <a:endParaRPr lang="en-US" smtClean="0"/>
          </a:p>
        </p:txBody>
      </p:sp>
      <p:sp>
        <p:nvSpPr>
          <p:cNvPr id="152580" name="Slide Number Placeholder 3"/>
          <p:cNvSpPr>
            <a:spLocks noGrp="1"/>
          </p:cNvSpPr>
          <p:nvPr>
            <p:ph type="sldNum" sz="quarter" idx="5"/>
          </p:nvPr>
        </p:nvSpPr>
        <p:spPr>
          <a:noFill/>
        </p:spPr>
        <p:txBody>
          <a:bodyPr/>
          <a:lstStyle/>
          <a:p>
            <a:fld id="{07893AC8-E698-48EC-8BBA-7EB2BA5B8ACD}" type="slidenum">
              <a:rPr lang="en-US" smtClean="0"/>
              <a:pPr/>
              <a:t>73</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BB109E25-387D-4748-8FE4-893354853351}" type="slidenum">
              <a:rPr lang="en-US" smtClean="0"/>
              <a:pPr/>
              <a:t>8</a:t>
            </a:fld>
            <a:endParaRPr lang="en-US" smtClean="0"/>
          </a:p>
        </p:txBody>
      </p:sp>
      <p:sp>
        <p:nvSpPr>
          <p:cNvPr id="86019" name="Rectangle 2"/>
          <p:cNvSpPr>
            <a:spLocks noRo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6DF86F85-0E59-42C7-844A-E275C8440B56}" type="slidenum">
              <a:rPr lang="en-US" smtClean="0"/>
              <a:pPr/>
              <a:t>9</a:t>
            </a:fld>
            <a:endParaRPr lang="en-US" smtClean="0"/>
          </a:p>
        </p:txBody>
      </p:sp>
      <p:sp>
        <p:nvSpPr>
          <p:cNvPr id="87043" name="Rectangle 2"/>
          <p:cNvSpPr>
            <a:spLocks noRo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Picture 7" descr="team-vetmed-logo-3-trans"/>
          <p:cNvPicPr>
            <a:picLocks noChangeAspect="1" noChangeArrowheads="1"/>
          </p:cNvPicPr>
          <p:nvPr userDrawn="1"/>
        </p:nvPicPr>
        <p:blipFill>
          <a:blip r:embed="rId3" cstate="print"/>
          <a:srcRect/>
          <a:stretch>
            <a:fillRect/>
          </a:stretch>
        </p:blipFill>
        <p:spPr bwMode="auto">
          <a:xfrm>
            <a:off x="8077200" y="152400"/>
            <a:ext cx="898525" cy="898525"/>
          </a:xfrm>
          <a:prstGeom prst="rect">
            <a:avLst/>
          </a:prstGeom>
          <a:noFill/>
          <a:ln w="9525">
            <a:noFill/>
            <a:miter lim="800000"/>
            <a:headEnd/>
            <a:tailEnd/>
          </a:ln>
        </p:spPr>
      </p:pic>
      <p:pic>
        <p:nvPicPr>
          <p:cNvPr id="5" name="Picture 8" descr="USPHS_Logo"/>
          <p:cNvPicPr>
            <a:picLocks noChangeAspect="1" noChangeArrowheads="1"/>
          </p:cNvPicPr>
          <p:nvPr userDrawn="1"/>
        </p:nvPicPr>
        <p:blipFill>
          <a:blip r:embed="rId4" cstate="print"/>
          <a:srcRect/>
          <a:stretch>
            <a:fillRect/>
          </a:stretch>
        </p:blipFill>
        <p:spPr bwMode="auto">
          <a:xfrm>
            <a:off x="152400" y="152400"/>
            <a:ext cx="847725" cy="847725"/>
          </a:xfrm>
          <a:prstGeom prst="rect">
            <a:avLst/>
          </a:prstGeom>
          <a:noFill/>
          <a:ln w="9525">
            <a:noFill/>
            <a:miter lim="800000"/>
            <a:headEnd/>
            <a:tailEnd/>
          </a:ln>
        </p:spPr>
      </p:pic>
      <p:pic>
        <p:nvPicPr>
          <p:cNvPr id="6" name="Picture 9" descr="team-vetmed-gator-trans"/>
          <p:cNvPicPr>
            <a:picLocks noChangeAspect="1" noChangeArrowheads="1"/>
          </p:cNvPicPr>
          <p:nvPr userDrawn="1"/>
        </p:nvPicPr>
        <p:blipFill>
          <a:blip r:embed="rId5" cstate="print"/>
          <a:srcRect/>
          <a:stretch>
            <a:fillRect/>
          </a:stretch>
        </p:blipFill>
        <p:spPr bwMode="auto">
          <a:xfrm>
            <a:off x="8077200" y="5715000"/>
            <a:ext cx="909638" cy="931863"/>
          </a:xfrm>
          <a:prstGeom prst="rect">
            <a:avLst/>
          </a:prstGeom>
          <a:noFill/>
          <a:ln w="9525">
            <a:noFill/>
            <a:miter lim="800000"/>
            <a:headEnd/>
            <a:tailEnd/>
          </a:ln>
        </p:spPr>
      </p:pic>
      <p:sp>
        <p:nvSpPr>
          <p:cNvPr id="107522" name="Rectangle 2"/>
          <p:cNvSpPr>
            <a:spLocks noGrp="1" noChangeArrowheads="1"/>
          </p:cNvSpPr>
          <p:nvPr>
            <p:ph type="ctrTitle"/>
          </p:nvPr>
        </p:nvSpPr>
        <p:spPr>
          <a:xfrm>
            <a:off x="0" y="2514600"/>
            <a:ext cx="9144000" cy="914400"/>
          </a:xfrm>
        </p:spPr>
        <p:txBody>
          <a:bodyPr/>
          <a:lstStyle>
            <a:lvl1pPr>
              <a:defRPr sz="4800"/>
            </a:lvl1pPr>
          </a:lstStyle>
          <a:p>
            <a:r>
              <a:rPr lang="en-US"/>
              <a:t>Click to edit Master title style</a:t>
            </a:r>
          </a:p>
        </p:txBody>
      </p:sp>
      <p:sp>
        <p:nvSpPr>
          <p:cNvPr id="107523" name="Rectangle 3"/>
          <p:cNvSpPr>
            <a:spLocks noGrp="1" noChangeArrowheads="1"/>
          </p:cNvSpPr>
          <p:nvPr>
            <p:ph type="subTitle" idx="1"/>
          </p:nvPr>
        </p:nvSpPr>
        <p:spPr>
          <a:xfrm>
            <a:off x="0" y="3479800"/>
            <a:ext cx="9144000" cy="635000"/>
          </a:xfrm>
        </p:spPr>
        <p:txBody>
          <a:bodyPr/>
          <a:lstStyle>
            <a:lvl1pPr marL="0" indent="0" algn="ctr">
              <a:buFontTx/>
              <a:buNone/>
              <a:defRPr/>
            </a:lvl1pPr>
          </a:lstStyle>
          <a:p>
            <a:r>
              <a:rPr lang="en-US"/>
              <a:t>Click to edit Master subtitle style</a:t>
            </a:r>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a:xfrm>
            <a:off x="6400800" y="6629400"/>
            <a:ext cx="1905000" cy="228600"/>
          </a:xfrm>
        </p:spPr>
        <p:txBody>
          <a:bodyPr/>
          <a:lstStyle>
            <a:lvl1pPr>
              <a:defRPr/>
            </a:lvl1pPr>
          </a:lstStyle>
          <a:p>
            <a:pPr>
              <a:defRPr/>
            </a:pPr>
            <a:fld id="{D3CD68B7-1C17-4E2B-8078-1612D8A124FC}" type="slidenum">
              <a:rPr lang="en-US"/>
              <a:pPr>
                <a:defRPr/>
              </a:pPr>
              <a:t>‹#›</a:t>
            </a:fld>
            <a:endParaRPr lang="en-US"/>
          </a:p>
        </p:txBody>
      </p:sp>
    </p:spTree>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D6C718E-69E0-4852-B317-70136814F409}" type="slidenum">
              <a:rPr lang="en-US"/>
              <a:pPr>
                <a:defRPr/>
              </a:pPr>
              <a:t>‹#›</a:t>
            </a:fld>
            <a:endParaRPr lang="en-US"/>
          </a:p>
        </p:txBody>
      </p:sp>
    </p:spTree>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152400"/>
            <a:ext cx="2286000" cy="6324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152400"/>
            <a:ext cx="6705600" cy="6324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9A8E7C1-039B-435E-89FD-A4FF6E613E1A}" type="slidenum">
              <a:rPr lang="en-US"/>
              <a:pPr>
                <a:defRPr/>
              </a:pPr>
              <a:t>‹#›</a:t>
            </a:fld>
            <a:endParaRPr lang="en-US"/>
          </a:p>
        </p:txBody>
      </p:sp>
    </p:spTree>
  </p:cSld>
  <p:clrMapOvr>
    <a:masterClrMapping/>
  </p:clrMapOvr>
  <p:transition>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066800" y="1066800"/>
            <a:ext cx="3886200" cy="541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400" y="1066800"/>
            <a:ext cx="3886200" cy="541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0261F5A-39BE-481E-9740-4B465DE9FB84}" type="slidenum">
              <a:rPr lang="en-US"/>
              <a:pPr>
                <a:defRPr/>
              </a:pPr>
              <a:t>‹#›</a:t>
            </a:fld>
            <a:endParaRPr lang="en-US"/>
          </a:p>
        </p:txBody>
      </p:sp>
    </p:spTree>
  </p:cSld>
  <p:clrMapOvr>
    <a:masterClrMapping/>
  </p:clrMapOvr>
  <p:transition>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066800" y="1066800"/>
            <a:ext cx="3886200" cy="541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105400" y="1066800"/>
            <a:ext cx="3886200" cy="2628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105400" y="3848100"/>
            <a:ext cx="3886200" cy="2628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6D5E8B25-0922-456B-9ACE-B00DE6613136}" type="slidenum">
              <a:rPr lang="en-US"/>
              <a:pPr>
                <a:defRPr/>
              </a:pPr>
              <a:t>‹#›</a:t>
            </a:fld>
            <a:endParaRPr lang="en-US"/>
          </a:p>
        </p:txBody>
      </p:sp>
    </p:spTree>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2DCC68E-35FE-4EC0-BB90-58F0218E6D48}" type="slidenum">
              <a:rPr lang="en-US"/>
              <a:pPr>
                <a:defRPr/>
              </a:pPr>
              <a:t>‹#›</a:t>
            </a:fld>
            <a:endParaRPr lang="en-US"/>
          </a:p>
        </p:txBody>
      </p:sp>
    </p:spTree>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E8BD7E0-2A8D-48CE-8DCE-B09EBE8B8188}" type="slidenum">
              <a:rPr lang="en-US"/>
              <a:pPr>
                <a:defRPr/>
              </a:pPr>
              <a:t>‹#›</a:t>
            </a:fld>
            <a:endParaRPr lang="en-US"/>
          </a:p>
        </p:txBody>
      </p:sp>
    </p:spTree>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066800"/>
            <a:ext cx="38862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400" y="1066800"/>
            <a:ext cx="38862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CD5B567-A0DF-4360-BC5D-62ABBE20E2AE}" type="slidenum">
              <a:rPr lang="en-US"/>
              <a:pPr>
                <a:defRPr/>
              </a:pPr>
              <a:t>‹#›</a:t>
            </a:fld>
            <a:endParaRPr lang="en-US"/>
          </a:p>
        </p:txBody>
      </p:sp>
    </p:spTree>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5865484-6BCE-4169-B5BD-6912536A51C4}" type="slidenum">
              <a:rPr lang="en-US"/>
              <a:pPr>
                <a:defRPr/>
              </a:pPr>
              <a:t>‹#›</a:t>
            </a:fld>
            <a:endParaRPr lang="en-US"/>
          </a:p>
        </p:txBody>
      </p:sp>
    </p:spTree>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A5B322F-C2C9-4BC1-96DE-0057F7BA1A19}" type="slidenum">
              <a:rPr lang="en-US"/>
              <a:pPr>
                <a:defRPr/>
              </a:pPr>
              <a:t>‹#›</a:t>
            </a:fld>
            <a:endParaRPr lang="en-US"/>
          </a:p>
        </p:txBody>
      </p:sp>
    </p:spTree>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2BA7B3E-3475-4FCB-898A-B1CC93684E1A}" type="slidenum">
              <a:rPr lang="en-US"/>
              <a:pPr>
                <a:defRPr/>
              </a:pPr>
              <a:t>‹#›</a:t>
            </a:fld>
            <a:endParaRPr lang="en-US"/>
          </a:p>
        </p:txBody>
      </p:sp>
    </p:spTree>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572C191-E6EC-4D22-8277-8AA1A0A83085}" type="slidenum">
              <a:rPr lang="en-US"/>
              <a:pPr>
                <a:defRPr/>
              </a:pPr>
              <a:t>‹#›</a:t>
            </a:fld>
            <a:endParaRPr lang="en-US"/>
          </a:p>
        </p:txBody>
      </p:sp>
    </p:spTree>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04B73B7-08C4-43A0-9E62-81AC7166FAD5}" type="slidenum">
              <a:rPr lang="en-US"/>
              <a:pPr>
                <a:defRPr/>
              </a:pPr>
              <a:t>‹#›</a:t>
            </a:fld>
            <a:endParaRPr lang="en-US"/>
          </a:p>
        </p:txBody>
      </p:sp>
    </p:spTree>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106498" name="Rectangle 2"/>
          <p:cNvSpPr>
            <a:spLocks noGrp="1" noChangeArrowheads="1"/>
          </p:cNvSpPr>
          <p:nvPr>
            <p:ph type="body" idx="1"/>
          </p:nvPr>
        </p:nvSpPr>
        <p:spPr bwMode="auto">
          <a:xfrm>
            <a:off x="1066800" y="1066800"/>
            <a:ext cx="7924800" cy="5410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6499" name="Rectangle 3"/>
          <p:cNvSpPr>
            <a:spLocks noGrp="1" noChangeArrowheads="1"/>
          </p:cNvSpPr>
          <p:nvPr>
            <p:ph type="title"/>
          </p:nvPr>
        </p:nvSpPr>
        <p:spPr bwMode="auto">
          <a:xfrm>
            <a:off x="0" y="152400"/>
            <a:ext cx="9144000"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6500" name="Rectangle 4"/>
          <p:cNvSpPr>
            <a:spLocks noGrp="1" noChangeArrowheads="1"/>
          </p:cNvSpPr>
          <p:nvPr>
            <p:ph type="dt" sz="half" idx="2"/>
          </p:nvPr>
        </p:nvSpPr>
        <p:spPr bwMode="auto">
          <a:xfrm>
            <a:off x="0" y="6629400"/>
            <a:ext cx="1905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defRPr>
            </a:lvl1pPr>
          </a:lstStyle>
          <a:p>
            <a:pPr>
              <a:defRPr/>
            </a:pPr>
            <a:endParaRPr lang="en-US"/>
          </a:p>
        </p:txBody>
      </p:sp>
      <p:sp>
        <p:nvSpPr>
          <p:cNvPr id="106501" name="Rectangle 5"/>
          <p:cNvSpPr>
            <a:spLocks noGrp="1" noChangeArrowheads="1"/>
          </p:cNvSpPr>
          <p:nvPr>
            <p:ph type="ftr" sz="quarter" idx="3"/>
          </p:nvPr>
        </p:nvSpPr>
        <p:spPr bwMode="auto">
          <a:xfrm>
            <a:off x="3124200" y="6629400"/>
            <a:ext cx="2895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effectLst/>
              </a:defRPr>
            </a:lvl1pPr>
          </a:lstStyle>
          <a:p>
            <a:pPr>
              <a:defRPr/>
            </a:pPr>
            <a:endParaRPr lang="en-US"/>
          </a:p>
        </p:txBody>
      </p:sp>
      <p:sp>
        <p:nvSpPr>
          <p:cNvPr id="106502" name="Rectangle 6"/>
          <p:cNvSpPr>
            <a:spLocks noGrp="1" noChangeArrowheads="1"/>
          </p:cNvSpPr>
          <p:nvPr>
            <p:ph type="sldNum" sz="quarter" idx="4"/>
          </p:nvPr>
        </p:nvSpPr>
        <p:spPr bwMode="auto">
          <a:xfrm>
            <a:off x="7239000" y="6629400"/>
            <a:ext cx="1905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effectLst/>
              </a:defRPr>
            </a:lvl1pPr>
          </a:lstStyle>
          <a:p>
            <a:pPr>
              <a:defRPr/>
            </a:pPr>
            <a:fld id="{DC9074B4-5D3D-4472-B4CD-A59AE23FFED2}" type="slidenum">
              <a:rPr lang="en-US"/>
              <a:pPr>
                <a:defRPr/>
              </a:pPr>
              <a:t>‹#›</a:t>
            </a:fld>
            <a:endParaRPr lang="en-US"/>
          </a:p>
        </p:txBody>
      </p:sp>
      <p:pic>
        <p:nvPicPr>
          <p:cNvPr id="1031" name="Picture 9" descr="team-vetmed-gator-trans"/>
          <p:cNvPicPr>
            <a:picLocks noChangeAspect="1" noChangeArrowheads="1"/>
          </p:cNvPicPr>
          <p:nvPr userDrawn="1"/>
        </p:nvPicPr>
        <p:blipFill>
          <a:blip r:embed="rId16" cstate="print"/>
          <a:srcRect/>
          <a:stretch>
            <a:fillRect/>
          </a:stretch>
        </p:blipFill>
        <p:spPr bwMode="auto">
          <a:xfrm>
            <a:off x="8077200" y="5715000"/>
            <a:ext cx="909638" cy="931863"/>
          </a:xfrm>
          <a:prstGeom prst="rect">
            <a:avLst/>
          </a:prstGeom>
          <a:noFill/>
          <a:ln w="9525">
            <a:noFill/>
            <a:miter lim="800000"/>
            <a:headEnd/>
            <a:tailEnd/>
          </a:ln>
        </p:spPr>
      </p:pic>
      <p:pic>
        <p:nvPicPr>
          <p:cNvPr id="1032" name="Picture 10" descr="team-vetmed-logo-3-trans"/>
          <p:cNvPicPr>
            <a:picLocks noChangeAspect="1" noChangeArrowheads="1"/>
          </p:cNvPicPr>
          <p:nvPr userDrawn="1"/>
        </p:nvPicPr>
        <p:blipFill>
          <a:blip r:embed="rId17" cstate="print"/>
          <a:srcRect/>
          <a:stretch>
            <a:fillRect/>
          </a:stretch>
        </p:blipFill>
        <p:spPr bwMode="auto">
          <a:xfrm>
            <a:off x="182563" y="5711825"/>
            <a:ext cx="898525" cy="8985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96"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 id="2147483794" r:id="rId12"/>
    <p:sldLayoutId id="2147483795" r:id="rId13"/>
  </p:sldLayoutIdLst>
  <p:transition>
    <p:fade thruBlk="1"/>
  </p:transition>
  <p:txStyles>
    <p:titleStyle>
      <a:lvl1pPr algn="ctr" rtl="0" eaLnBrk="0" fontAlgn="base" hangingPunct="0">
        <a:spcBef>
          <a:spcPct val="0"/>
        </a:spcBef>
        <a:spcAft>
          <a:spcPct val="0"/>
        </a:spcAft>
        <a:defRPr sz="4000" b="1">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000" b="1">
          <a:solidFill>
            <a:schemeClr val="tx2"/>
          </a:solidFill>
          <a:effectLst>
            <a:outerShdw blurRad="38100" dist="38100" dir="2700000" algn="tl">
              <a:srgbClr val="C0C0C0"/>
            </a:outerShdw>
          </a:effectLst>
          <a:latin typeface="Impact" pitchFamily="34" charset="0"/>
        </a:defRPr>
      </a:lvl2pPr>
      <a:lvl3pPr algn="ctr" rtl="0" eaLnBrk="0" fontAlgn="base" hangingPunct="0">
        <a:spcBef>
          <a:spcPct val="0"/>
        </a:spcBef>
        <a:spcAft>
          <a:spcPct val="0"/>
        </a:spcAft>
        <a:defRPr sz="4000" b="1">
          <a:solidFill>
            <a:schemeClr val="tx2"/>
          </a:solidFill>
          <a:effectLst>
            <a:outerShdw blurRad="38100" dist="38100" dir="2700000" algn="tl">
              <a:srgbClr val="C0C0C0"/>
            </a:outerShdw>
          </a:effectLst>
          <a:latin typeface="Impact" pitchFamily="34" charset="0"/>
        </a:defRPr>
      </a:lvl3pPr>
      <a:lvl4pPr algn="ctr" rtl="0" eaLnBrk="0" fontAlgn="base" hangingPunct="0">
        <a:spcBef>
          <a:spcPct val="0"/>
        </a:spcBef>
        <a:spcAft>
          <a:spcPct val="0"/>
        </a:spcAft>
        <a:defRPr sz="4000" b="1">
          <a:solidFill>
            <a:schemeClr val="tx2"/>
          </a:solidFill>
          <a:effectLst>
            <a:outerShdw blurRad="38100" dist="38100" dir="2700000" algn="tl">
              <a:srgbClr val="C0C0C0"/>
            </a:outerShdw>
          </a:effectLst>
          <a:latin typeface="Impact" pitchFamily="34" charset="0"/>
        </a:defRPr>
      </a:lvl4pPr>
      <a:lvl5pPr algn="ctr" rtl="0" eaLnBrk="0" fontAlgn="base" hangingPunct="0">
        <a:spcBef>
          <a:spcPct val="0"/>
        </a:spcBef>
        <a:spcAft>
          <a:spcPct val="0"/>
        </a:spcAft>
        <a:defRPr sz="4000" b="1">
          <a:solidFill>
            <a:schemeClr val="tx2"/>
          </a:solidFill>
          <a:effectLst>
            <a:outerShdw blurRad="38100" dist="38100" dir="2700000" algn="tl">
              <a:srgbClr val="C0C0C0"/>
            </a:outerShdw>
          </a:effectLst>
          <a:latin typeface="Impact" pitchFamily="34" charset="0"/>
        </a:defRPr>
      </a:lvl5pPr>
      <a:lvl6pPr marL="457200" algn="ctr" rtl="0" fontAlgn="base">
        <a:spcBef>
          <a:spcPct val="0"/>
        </a:spcBef>
        <a:spcAft>
          <a:spcPct val="0"/>
        </a:spcAft>
        <a:defRPr sz="4000" b="1">
          <a:solidFill>
            <a:schemeClr val="tx2"/>
          </a:solidFill>
          <a:effectLst>
            <a:outerShdw blurRad="38100" dist="38100" dir="2700000" algn="tl">
              <a:srgbClr val="C0C0C0"/>
            </a:outerShdw>
          </a:effectLst>
          <a:latin typeface="Impact" pitchFamily="34" charset="0"/>
        </a:defRPr>
      </a:lvl6pPr>
      <a:lvl7pPr marL="914400" algn="ctr" rtl="0" fontAlgn="base">
        <a:spcBef>
          <a:spcPct val="0"/>
        </a:spcBef>
        <a:spcAft>
          <a:spcPct val="0"/>
        </a:spcAft>
        <a:defRPr sz="4000" b="1">
          <a:solidFill>
            <a:schemeClr val="tx2"/>
          </a:solidFill>
          <a:effectLst>
            <a:outerShdw blurRad="38100" dist="38100" dir="2700000" algn="tl">
              <a:srgbClr val="C0C0C0"/>
            </a:outerShdw>
          </a:effectLst>
          <a:latin typeface="Impact" pitchFamily="34" charset="0"/>
        </a:defRPr>
      </a:lvl7pPr>
      <a:lvl8pPr marL="1371600" algn="ctr" rtl="0" fontAlgn="base">
        <a:spcBef>
          <a:spcPct val="0"/>
        </a:spcBef>
        <a:spcAft>
          <a:spcPct val="0"/>
        </a:spcAft>
        <a:defRPr sz="4000" b="1">
          <a:solidFill>
            <a:schemeClr val="tx2"/>
          </a:solidFill>
          <a:effectLst>
            <a:outerShdw blurRad="38100" dist="38100" dir="2700000" algn="tl">
              <a:srgbClr val="C0C0C0"/>
            </a:outerShdw>
          </a:effectLst>
          <a:latin typeface="Impact" pitchFamily="34" charset="0"/>
        </a:defRPr>
      </a:lvl8pPr>
      <a:lvl9pPr marL="1828800" algn="ctr" rtl="0" fontAlgn="base">
        <a:spcBef>
          <a:spcPct val="0"/>
        </a:spcBef>
        <a:spcAft>
          <a:spcPct val="0"/>
        </a:spcAft>
        <a:defRPr sz="4000" b="1">
          <a:solidFill>
            <a:schemeClr val="tx2"/>
          </a:solidFill>
          <a:effectLst>
            <a:outerShdw blurRad="38100" dist="38100" dir="2700000" algn="tl">
              <a:srgbClr val="C0C0C0"/>
            </a:outerShdw>
          </a:effectLst>
          <a:latin typeface="Impact" pitchFamily="34" charset="0"/>
        </a:defRPr>
      </a:lvl9pPr>
    </p:titleStyle>
    <p:bodyStyle>
      <a:lvl1pPr marL="342900" indent="-342900" algn="l" rtl="0" eaLnBrk="0" fontAlgn="base" hangingPunct="0">
        <a:spcBef>
          <a:spcPct val="20000"/>
        </a:spcBef>
        <a:spcAft>
          <a:spcPct val="0"/>
        </a:spcAft>
        <a:buChar char="•"/>
        <a:defRPr sz="3200" b="1">
          <a:solidFill>
            <a:schemeClr val="tx1"/>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effectLst>
            <a:outerShdw blurRad="38100" dist="38100" dir="2700000" algn="tl">
              <a:srgbClr val="C0C0C0"/>
            </a:outerShdw>
          </a:effectLst>
          <a:latin typeface="+mn-lt"/>
        </a:defRPr>
      </a:lvl2pPr>
      <a:lvl3pPr marL="1143000" indent="-228600" algn="l" rtl="0" eaLnBrk="0" fontAlgn="base" hangingPunct="0">
        <a:spcBef>
          <a:spcPct val="20000"/>
        </a:spcBef>
        <a:spcAft>
          <a:spcPct val="0"/>
        </a:spcAft>
        <a:buChar char="•"/>
        <a:defRPr sz="2400" b="1">
          <a:solidFill>
            <a:schemeClr val="tx1"/>
          </a:solidFill>
          <a:effectLst>
            <a:outerShdw blurRad="38100" dist="38100" dir="2700000" algn="tl">
              <a:srgbClr val="C0C0C0"/>
            </a:outerShdw>
          </a:effectLst>
          <a:latin typeface="+mn-lt"/>
        </a:defRPr>
      </a:lvl3pPr>
      <a:lvl4pPr marL="1600200" indent="-228600" algn="l" rtl="0" eaLnBrk="0" fontAlgn="base" hangingPunct="0">
        <a:spcBef>
          <a:spcPct val="20000"/>
        </a:spcBef>
        <a:spcAft>
          <a:spcPct val="0"/>
        </a:spcAft>
        <a:buChar char="•"/>
        <a:defRPr sz="2000" b="1">
          <a:solidFill>
            <a:schemeClr val="tx1"/>
          </a:solidFill>
          <a:effectLst>
            <a:outerShdw blurRad="38100" dist="38100" dir="2700000" algn="tl">
              <a:srgbClr val="C0C0C0"/>
            </a:outerShdw>
          </a:effectLst>
          <a:latin typeface="+mn-lt"/>
        </a:defRPr>
      </a:lvl4pPr>
      <a:lvl5pPr marL="2057400" indent="-228600" algn="l" rtl="0" eaLnBrk="0" fontAlgn="base" hangingPunct="0">
        <a:spcBef>
          <a:spcPct val="20000"/>
        </a:spcBef>
        <a:spcAft>
          <a:spcPct val="0"/>
        </a:spcAft>
        <a:buChar char="•"/>
        <a:defRPr sz="2000" b="1">
          <a:solidFill>
            <a:schemeClr val="tx1"/>
          </a:solidFill>
          <a:effectLst>
            <a:outerShdw blurRad="38100" dist="38100" dir="2700000" algn="tl">
              <a:srgbClr val="C0C0C0"/>
            </a:outerShdw>
          </a:effectLst>
          <a:latin typeface="+mn-lt"/>
        </a:defRPr>
      </a:lvl5pPr>
      <a:lvl6pPr marL="2514600" indent="-228600" algn="l" rtl="0" fontAlgn="base">
        <a:spcBef>
          <a:spcPct val="20000"/>
        </a:spcBef>
        <a:spcAft>
          <a:spcPct val="0"/>
        </a:spcAft>
        <a:buChar char="•"/>
        <a:defRPr sz="2000" b="1">
          <a:solidFill>
            <a:schemeClr val="tx1"/>
          </a:solidFill>
          <a:effectLst>
            <a:outerShdw blurRad="38100" dist="38100" dir="2700000" algn="tl">
              <a:srgbClr val="C0C0C0"/>
            </a:outerShdw>
          </a:effectLst>
          <a:latin typeface="+mn-lt"/>
        </a:defRPr>
      </a:lvl6pPr>
      <a:lvl7pPr marL="2971800" indent="-228600" algn="l" rtl="0" fontAlgn="base">
        <a:spcBef>
          <a:spcPct val="20000"/>
        </a:spcBef>
        <a:spcAft>
          <a:spcPct val="0"/>
        </a:spcAft>
        <a:buChar char="•"/>
        <a:defRPr sz="2000" b="1">
          <a:solidFill>
            <a:schemeClr val="tx1"/>
          </a:solidFill>
          <a:effectLst>
            <a:outerShdw blurRad="38100" dist="38100" dir="2700000" algn="tl">
              <a:srgbClr val="C0C0C0"/>
            </a:outerShdw>
          </a:effectLst>
          <a:latin typeface="+mn-lt"/>
        </a:defRPr>
      </a:lvl7pPr>
      <a:lvl8pPr marL="3429000" indent="-228600" algn="l" rtl="0" fontAlgn="base">
        <a:spcBef>
          <a:spcPct val="20000"/>
        </a:spcBef>
        <a:spcAft>
          <a:spcPct val="0"/>
        </a:spcAft>
        <a:buChar char="•"/>
        <a:defRPr sz="2000" b="1">
          <a:solidFill>
            <a:schemeClr val="tx1"/>
          </a:solidFill>
          <a:effectLst>
            <a:outerShdw blurRad="38100" dist="38100" dir="2700000" algn="tl">
              <a:srgbClr val="C0C0C0"/>
            </a:outerShdw>
          </a:effectLst>
          <a:latin typeface="+mn-lt"/>
        </a:defRPr>
      </a:lvl8pPr>
      <a:lvl9pPr marL="3886200" indent="-228600" algn="l" rtl="0" fontAlgn="base">
        <a:spcBef>
          <a:spcPct val="20000"/>
        </a:spcBef>
        <a:spcAft>
          <a:spcPct val="0"/>
        </a:spcAft>
        <a:buChar char="•"/>
        <a:defRPr sz="2000" b="1">
          <a:solidFill>
            <a:schemeClr val="tx1"/>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8.wmf"/><Relationship Id="rId4" Type="http://schemas.openxmlformats.org/officeDocument/2006/relationships/image" Target="../media/image7.wmf"/></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0.xml"/><Relationship Id="rId1" Type="http://schemas.openxmlformats.org/officeDocument/2006/relationships/slideLayout" Target="../slideLayouts/slideLayout13.xml"/><Relationship Id="rId4" Type="http://schemas.openxmlformats.org/officeDocument/2006/relationships/image" Target="../media/image17.jpe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2.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3.xm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4.xml"/><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5.xml"/><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6.xml"/><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6" name="Rectangle 2"/>
          <p:cNvSpPr>
            <a:spLocks noGrp="1" noChangeArrowheads="1"/>
          </p:cNvSpPr>
          <p:nvPr>
            <p:ph type="ctrTitle"/>
          </p:nvPr>
        </p:nvSpPr>
        <p:spPr/>
        <p:txBody>
          <a:bodyPr/>
          <a:lstStyle/>
          <a:p>
            <a:pPr eaLnBrk="1" hangingPunct="1">
              <a:defRPr/>
            </a:pPr>
            <a:r>
              <a:rPr lang="en-US" altLang="zh-CN" sz="4400" smtClean="0">
                <a:ea typeface="宋体" pitchFamily="2" charset="-122"/>
              </a:rPr>
              <a:t>TCVM Food Therapy for Gastrointestinal Disorders</a:t>
            </a:r>
          </a:p>
        </p:txBody>
      </p:sp>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Rectangle 2"/>
          <p:cNvSpPr>
            <a:spLocks noGrp="1" noChangeArrowheads="1"/>
          </p:cNvSpPr>
          <p:nvPr>
            <p:ph type="title"/>
          </p:nvPr>
        </p:nvSpPr>
        <p:spPr/>
        <p:txBody>
          <a:bodyPr/>
          <a:lstStyle/>
          <a:p>
            <a:pPr eaLnBrk="1" hangingPunct="1">
              <a:defRPr/>
            </a:pPr>
            <a:r>
              <a:rPr lang="en-US" altLang="zh-CN" sz="3600" smtClean="0">
                <a:ea typeface="宋体" pitchFamily="2" charset="-122"/>
              </a:rPr>
              <a:t>TCVM Food Therapy: A Note on the Sweet Flavor</a:t>
            </a:r>
          </a:p>
        </p:txBody>
      </p:sp>
      <p:sp>
        <p:nvSpPr>
          <p:cNvPr id="410627" name="Rectangle 3"/>
          <p:cNvSpPr>
            <a:spLocks noGrp="1" noChangeArrowheads="1"/>
          </p:cNvSpPr>
          <p:nvPr>
            <p:ph type="body" idx="1"/>
          </p:nvPr>
        </p:nvSpPr>
        <p:spPr>
          <a:xfrm>
            <a:off x="800100" y="1587500"/>
            <a:ext cx="7924800" cy="4152900"/>
          </a:xfrm>
        </p:spPr>
        <p:txBody>
          <a:bodyPr/>
          <a:lstStyle/>
          <a:p>
            <a:pPr eaLnBrk="1" hangingPunct="1">
              <a:defRPr/>
            </a:pPr>
            <a:r>
              <a:rPr lang="en-US" altLang="zh-CN" dirty="0" smtClean="0">
                <a:ea typeface="宋体" pitchFamily="2" charset="-122"/>
              </a:rPr>
              <a:t>Modern </a:t>
            </a:r>
            <a:r>
              <a:rPr lang="en-US" altLang="zh-CN" dirty="0" smtClean="0">
                <a:latin typeface="Garamond"/>
                <a:ea typeface="宋体" pitchFamily="2" charset="-122"/>
              </a:rPr>
              <a:t>“</a:t>
            </a:r>
            <a:r>
              <a:rPr lang="en-US" altLang="zh-CN" dirty="0" smtClean="0">
                <a:ea typeface="宋体" pitchFamily="2" charset="-122"/>
              </a:rPr>
              <a:t>Sweet</a:t>
            </a:r>
            <a:r>
              <a:rPr lang="en-US" altLang="zh-CN" dirty="0" smtClean="0">
                <a:latin typeface="Garamond"/>
                <a:ea typeface="宋体" pitchFamily="2" charset="-122"/>
              </a:rPr>
              <a:t>”</a:t>
            </a:r>
            <a:r>
              <a:rPr lang="en-US" altLang="zh-CN" dirty="0" smtClean="0">
                <a:ea typeface="宋体" pitchFamily="2" charset="-122"/>
              </a:rPr>
              <a:t> is an historical anomaly of refinement and excess availability of simple carbohydrates</a:t>
            </a:r>
          </a:p>
          <a:p>
            <a:pPr lvl="1" eaLnBrk="1" hangingPunct="1">
              <a:defRPr/>
            </a:pPr>
            <a:r>
              <a:rPr lang="en-US" altLang="zh-CN" dirty="0" smtClean="0">
                <a:ea typeface="宋体" pitchFamily="2" charset="-122"/>
              </a:rPr>
              <a:t>In fruits this is called </a:t>
            </a:r>
            <a:r>
              <a:rPr lang="en-US" altLang="zh-CN" dirty="0" smtClean="0">
                <a:latin typeface="Garamond"/>
                <a:ea typeface="宋体" pitchFamily="2" charset="-122"/>
              </a:rPr>
              <a:t>“</a:t>
            </a:r>
            <a:r>
              <a:rPr lang="en-US" altLang="zh-CN" dirty="0" smtClean="0">
                <a:ea typeface="宋体" pitchFamily="2" charset="-122"/>
              </a:rPr>
              <a:t>empty sweet</a:t>
            </a:r>
            <a:r>
              <a:rPr lang="en-US" altLang="zh-CN" dirty="0" smtClean="0">
                <a:latin typeface="Garamond"/>
                <a:ea typeface="宋体" pitchFamily="2" charset="-122"/>
              </a:rPr>
              <a:t>”</a:t>
            </a:r>
          </a:p>
          <a:p>
            <a:pPr lvl="4" eaLnBrk="1" hangingPunct="1">
              <a:defRPr/>
            </a:pPr>
            <a:endParaRPr lang="en-US" altLang="zh-CN" dirty="0" smtClean="0">
              <a:ea typeface="宋体" pitchFamily="2" charset="-122"/>
            </a:endParaRPr>
          </a:p>
          <a:p>
            <a:pPr eaLnBrk="1" hangingPunct="1">
              <a:defRPr/>
            </a:pPr>
            <a:r>
              <a:rPr lang="en-US" altLang="zh-CN" dirty="0" smtClean="0">
                <a:ea typeface="宋体" pitchFamily="2" charset="-122"/>
              </a:rPr>
              <a:t>Natural sweet or </a:t>
            </a:r>
            <a:r>
              <a:rPr lang="en-US" altLang="zh-CN" dirty="0" smtClean="0">
                <a:latin typeface="Garamond"/>
                <a:ea typeface="宋体" pitchFamily="2" charset="-122"/>
              </a:rPr>
              <a:t>“</a:t>
            </a:r>
            <a:r>
              <a:rPr lang="en-US" altLang="zh-CN" dirty="0" smtClean="0">
                <a:ea typeface="宋体" pitchFamily="2" charset="-122"/>
              </a:rPr>
              <a:t>full sweet</a:t>
            </a:r>
            <a:r>
              <a:rPr lang="en-US" altLang="zh-CN" dirty="0" smtClean="0">
                <a:latin typeface="Garamond"/>
                <a:ea typeface="宋体" pitchFamily="2" charset="-122"/>
              </a:rPr>
              <a:t>”</a:t>
            </a:r>
            <a:r>
              <a:rPr lang="en-US" altLang="zh-CN" dirty="0" smtClean="0">
                <a:ea typeface="宋体" pitchFamily="2" charset="-122"/>
              </a:rPr>
              <a:t> is found in almost all whole grains, all nuts and seeds, most vegetables, and almost all fish and meats</a:t>
            </a:r>
          </a:p>
        </p:txBody>
      </p:sp>
    </p:spTree>
  </p:cSld>
  <p:clrMapOvr>
    <a:masterClrMapping/>
  </p:clrMapOvr>
  <p:transition>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Rectangle 2"/>
          <p:cNvSpPr>
            <a:spLocks noGrp="1" noChangeArrowheads="1"/>
          </p:cNvSpPr>
          <p:nvPr>
            <p:ph type="title"/>
          </p:nvPr>
        </p:nvSpPr>
        <p:spPr/>
        <p:txBody>
          <a:bodyPr/>
          <a:lstStyle/>
          <a:p>
            <a:pPr eaLnBrk="1" hangingPunct="1">
              <a:defRPr/>
            </a:pPr>
            <a:r>
              <a:rPr lang="en-US" altLang="zh-CN" sz="3600" b="0" smtClean="0">
                <a:ea typeface="宋体" pitchFamily="2" charset="-122"/>
              </a:rPr>
              <a:t>Basic Food Properties: Introduction</a:t>
            </a:r>
          </a:p>
        </p:txBody>
      </p:sp>
      <p:sp>
        <p:nvSpPr>
          <p:cNvPr id="411651" name="Rectangle 3"/>
          <p:cNvSpPr>
            <a:spLocks noGrp="1" noChangeArrowheads="1"/>
          </p:cNvSpPr>
          <p:nvPr>
            <p:ph type="body" idx="1"/>
          </p:nvPr>
        </p:nvSpPr>
        <p:spPr>
          <a:xfrm>
            <a:off x="889000" y="1279825"/>
            <a:ext cx="7924800" cy="4902200"/>
          </a:xfrm>
        </p:spPr>
        <p:txBody>
          <a:bodyPr/>
          <a:lstStyle/>
          <a:p>
            <a:pPr eaLnBrk="1" hangingPunct="1">
              <a:lnSpc>
                <a:spcPct val="90000"/>
              </a:lnSpc>
              <a:defRPr/>
            </a:pPr>
            <a:r>
              <a:rPr lang="en-US" altLang="zh-CN" dirty="0" smtClean="0">
                <a:ea typeface="宋体" pitchFamily="2" charset="-122"/>
              </a:rPr>
              <a:t>Deficiency conditions are treated </a:t>
            </a:r>
            <a:r>
              <a:rPr lang="en-US" altLang="zh-CN" dirty="0" err="1" smtClean="0">
                <a:ea typeface="宋体" pitchFamily="2" charset="-122"/>
              </a:rPr>
              <a:t>heteropathically</a:t>
            </a:r>
            <a:r>
              <a:rPr lang="en-US" altLang="zh-CN" dirty="0" smtClean="0">
                <a:ea typeface="宋体" pitchFamily="2" charset="-122"/>
              </a:rPr>
              <a:t> with </a:t>
            </a:r>
            <a:r>
              <a:rPr lang="en-US" altLang="zh-CN" dirty="0" err="1" smtClean="0">
                <a:ea typeface="宋体" pitchFamily="2" charset="-122"/>
              </a:rPr>
              <a:t>tonifying</a:t>
            </a:r>
            <a:r>
              <a:rPr lang="en-US" altLang="zh-CN" dirty="0" smtClean="0">
                <a:ea typeface="宋体" pitchFamily="2" charset="-122"/>
              </a:rPr>
              <a:t> </a:t>
            </a:r>
            <a:r>
              <a:rPr lang="en-US" altLang="zh-CN" dirty="0" smtClean="0">
                <a:ea typeface="宋体" pitchFamily="2" charset="-122"/>
              </a:rPr>
              <a:t>foods</a:t>
            </a:r>
          </a:p>
          <a:p>
            <a:pPr lvl="4" eaLnBrk="1" hangingPunct="1">
              <a:lnSpc>
                <a:spcPct val="90000"/>
              </a:lnSpc>
              <a:defRPr/>
            </a:pPr>
            <a:endParaRPr lang="en-US" altLang="zh-CN" dirty="0" smtClean="0">
              <a:ea typeface="宋体" pitchFamily="2" charset="-122"/>
            </a:endParaRPr>
          </a:p>
          <a:p>
            <a:pPr eaLnBrk="1" hangingPunct="1">
              <a:lnSpc>
                <a:spcPct val="90000"/>
              </a:lnSpc>
              <a:defRPr/>
            </a:pPr>
            <a:r>
              <a:rPr lang="en-US" altLang="zh-CN" dirty="0" err="1" smtClean="0">
                <a:ea typeface="宋体" pitchFamily="2" charset="-122"/>
              </a:rPr>
              <a:t>Tonifying</a:t>
            </a:r>
            <a:r>
              <a:rPr lang="en-US" altLang="zh-CN" dirty="0" smtClean="0">
                <a:ea typeface="宋体" pitchFamily="2" charset="-122"/>
              </a:rPr>
              <a:t> foods strengthen a bodily substance or function and are especially useful for chronic disharmonies</a:t>
            </a:r>
          </a:p>
          <a:p>
            <a:pPr lvl="1" eaLnBrk="1" hangingPunct="1">
              <a:lnSpc>
                <a:spcPct val="90000"/>
              </a:lnSpc>
              <a:defRPr/>
            </a:pPr>
            <a:r>
              <a:rPr lang="en-US" altLang="zh-CN" i="1" dirty="0" smtClean="0">
                <a:ea typeface="宋体" pitchFamily="2" charset="-122"/>
              </a:rPr>
              <a:t>Qi</a:t>
            </a:r>
            <a:r>
              <a:rPr lang="en-US" altLang="zh-CN" dirty="0" smtClean="0">
                <a:ea typeface="宋体" pitchFamily="2" charset="-122"/>
              </a:rPr>
              <a:t> tonics</a:t>
            </a:r>
          </a:p>
          <a:p>
            <a:pPr lvl="1" eaLnBrk="1" hangingPunct="1">
              <a:lnSpc>
                <a:spcPct val="90000"/>
              </a:lnSpc>
              <a:defRPr/>
            </a:pPr>
            <a:r>
              <a:rPr lang="en-US" altLang="zh-CN" dirty="0" smtClean="0">
                <a:ea typeface="宋体" pitchFamily="2" charset="-122"/>
              </a:rPr>
              <a:t>Blood tonics</a:t>
            </a:r>
          </a:p>
          <a:p>
            <a:pPr lvl="1" eaLnBrk="1" hangingPunct="1">
              <a:lnSpc>
                <a:spcPct val="90000"/>
              </a:lnSpc>
              <a:defRPr/>
            </a:pPr>
            <a:r>
              <a:rPr lang="en-US" altLang="zh-CN" i="1" dirty="0" smtClean="0">
                <a:ea typeface="宋体" pitchFamily="2" charset="-122"/>
              </a:rPr>
              <a:t>Yin</a:t>
            </a:r>
            <a:r>
              <a:rPr lang="en-US" altLang="zh-CN" dirty="0" smtClean="0">
                <a:ea typeface="宋体" pitchFamily="2" charset="-122"/>
              </a:rPr>
              <a:t> Tonics</a:t>
            </a:r>
          </a:p>
          <a:p>
            <a:pPr lvl="1" eaLnBrk="1" hangingPunct="1">
              <a:lnSpc>
                <a:spcPct val="90000"/>
              </a:lnSpc>
              <a:defRPr/>
            </a:pPr>
            <a:r>
              <a:rPr lang="en-US" altLang="zh-CN" i="1" dirty="0" smtClean="0">
                <a:ea typeface="宋体" pitchFamily="2" charset="-122"/>
              </a:rPr>
              <a:t>Yang</a:t>
            </a:r>
            <a:r>
              <a:rPr lang="en-US" altLang="zh-CN" dirty="0" smtClean="0">
                <a:ea typeface="宋体" pitchFamily="2" charset="-122"/>
              </a:rPr>
              <a:t> tonics</a:t>
            </a:r>
          </a:p>
        </p:txBody>
      </p:sp>
    </p:spTree>
  </p:cSld>
  <p:clrMapOvr>
    <a:masterClrMapping/>
  </p:clrMapOvr>
  <p:transition>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4" name="Rectangle 2"/>
          <p:cNvSpPr>
            <a:spLocks noGrp="1" noChangeArrowheads="1"/>
          </p:cNvSpPr>
          <p:nvPr>
            <p:ph type="title"/>
          </p:nvPr>
        </p:nvSpPr>
        <p:spPr/>
        <p:txBody>
          <a:bodyPr/>
          <a:lstStyle/>
          <a:p>
            <a:pPr eaLnBrk="1" hangingPunct="1">
              <a:defRPr/>
            </a:pPr>
            <a:r>
              <a:rPr lang="en-US" altLang="zh-CN" sz="3600" b="0" smtClean="0">
                <a:ea typeface="宋体" pitchFamily="2" charset="-122"/>
              </a:rPr>
              <a:t>Basic Food Properties: </a:t>
            </a:r>
            <a:r>
              <a:rPr lang="en-US" altLang="zh-CN" sz="3600" b="0" i="1" smtClean="0">
                <a:ea typeface="宋体" pitchFamily="2" charset="-122"/>
              </a:rPr>
              <a:t>Qi</a:t>
            </a:r>
            <a:r>
              <a:rPr lang="en-US" altLang="zh-CN" sz="3600" b="0" smtClean="0">
                <a:ea typeface="宋体" pitchFamily="2" charset="-122"/>
              </a:rPr>
              <a:t> Tonics</a:t>
            </a:r>
          </a:p>
        </p:txBody>
      </p:sp>
      <p:sp>
        <p:nvSpPr>
          <p:cNvPr id="412675" name="Rectangle 3"/>
          <p:cNvSpPr>
            <a:spLocks noGrp="1" noChangeArrowheads="1"/>
          </p:cNvSpPr>
          <p:nvPr>
            <p:ph type="body" idx="1"/>
          </p:nvPr>
        </p:nvSpPr>
        <p:spPr>
          <a:xfrm>
            <a:off x="876300" y="1612900"/>
            <a:ext cx="7924800" cy="4152900"/>
          </a:xfrm>
        </p:spPr>
        <p:txBody>
          <a:bodyPr/>
          <a:lstStyle/>
          <a:p>
            <a:pPr eaLnBrk="1" hangingPunct="1">
              <a:defRPr/>
            </a:pPr>
            <a:r>
              <a:rPr lang="en-US" altLang="zh-CN" i="1" dirty="0" smtClean="0">
                <a:ea typeface="宋体" pitchFamily="2" charset="-122"/>
              </a:rPr>
              <a:t>Qi</a:t>
            </a:r>
            <a:r>
              <a:rPr lang="en-US" altLang="zh-CN" dirty="0" smtClean="0">
                <a:ea typeface="宋体" pitchFamily="2" charset="-122"/>
              </a:rPr>
              <a:t> tonics maintain and improve the quantity and quality of available energy in the </a:t>
            </a:r>
            <a:r>
              <a:rPr lang="en-US" altLang="zh-CN" dirty="0" smtClean="0">
                <a:ea typeface="宋体" pitchFamily="2" charset="-122"/>
              </a:rPr>
              <a:t>body</a:t>
            </a:r>
          </a:p>
          <a:p>
            <a:pPr lvl="4" eaLnBrk="1" hangingPunct="1">
              <a:defRPr/>
            </a:pPr>
            <a:endParaRPr lang="en-US" altLang="zh-CN" dirty="0" smtClean="0">
              <a:ea typeface="宋体" pitchFamily="2" charset="-122"/>
            </a:endParaRPr>
          </a:p>
          <a:p>
            <a:pPr eaLnBrk="1" hangingPunct="1">
              <a:defRPr/>
            </a:pPr>
            <a:r>
              <a:rPr lang="en-US" altLang="zh-CN" dirty="0" smtClean="0">
                <a:ea typeface="宋体" pitchFamily="2" charset="-122"/>
              </a:rPr>
              <a:t>Palatable </a:t>
            </a:r>
            <a:r>
              <a:rPr lang="en-US" altLang="zh-CN" b="0" i="1" dirty="0" smtClean="0">
                <a:ea typeface="宋体" pitchFamily="2" charset="-122"/>
              </a:rPr>
              <a:t>Qi</a:t>
            </a:r>
            <a:r>
              <a:rPr lang="en-US" altLang="zh-CN" b="0" dirty="0" smtClean="0">
                <a:ea typeface="宋体" pitchFamily="2" charset="-122"/>
              </a:rPr>
              <a:t> </a:t>
            </a:r>
            <a:r>
              <a:rPr lang="en-US" altLang="zh-CN" b="0" dirty="0" err="1" smtClean="0">
                <a:ea typeface="宋体" pitchFamily="2" charset="-122"/>
              </a:rPr>
              <a:t>Tonifying</a:t>
            </a:r>
            <a:r>
              <a:rPr lang="en-US" altLang="zh-CN" dirty="0" smtClean="0">
                <a:ea typeface="宋体" pitchFamily="2" charset="-122"/>
              </a:rPr>
              <a:t> foods for carnivores include</a:t>
            </a:r>
          </a:p>
          <a:p>
            <a:pPr lvl="1" eaLnBrk="1" hangingPunct="1">
              <a:defRPr/>
            </a:pPr>
            <a:r>
              <a:rPr lang="en-US" altLang="zh-CN" dirty="0" smtClean="0">
                <a:ea typeface="宋体" pitchFamily="2" charset="-122"/>
              </a:rPr>
              <a:t>Beef, Chicken, Date, Fig, Lentil, Mackerel, Microalgae, Molasses, Oats, Sweet Potato, Pumpkin and Squash </a:t>
            </a:r>
          </a:p>
        </p:txBody>
      </p:sp>
    </p:spTree>
  </p:cSld>
  <p:clrMapOvr>
    <a:masterClrMapping/>
  </p:clrMapOvr>
  <p:transition>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2" name="Rectangle 2"/>
          <p:cNvSpPr>
            <a:spLocks noGrp="1" noChangeArrowheads="1"/>
          </p:cNvSpPr>
          <p:nvPr>
            <p:ph type="title"/>
          </p:nvPr>
        </p:nvSpPr>
        <p:spPr/>
        <p:txBody>
          <a:bodyPr/>
          <a:lstStyle/>
          <a:p>
            <a:pPr eaLnBrk="1" hangingPunct="1">
              <a:defRPr/>
            </a:pPr>
            <a:r>
              <a:rPr lang="en-US" altLang="zh-CN" sz="3600" smtClean="0">
                <a:ea typeface="宋体" pitchFamily="2" charset="-122"/>
              </a:rPr>
              <a:t>Advanced Food Properties: Introduction to Regulation</a:t>
            </a:r>
          </a:p>
        </p:txBody>
      </p:sp>
      <p:sp>
        <p:nvSpPr>
          <p:cNvPr id="414723" name="Rectangle 3"/>
          <p:cNvSpPr>
            <a:spLocks noGrp="1" noChangeArrowheads="1"/>
          </p:cNvSpPr>
          <p:nvPr>
            <p:ph type="body" idx="1"/>
          </p:nvPr>
        </p:nvSpPr>
        <p:spPr>
          <a:xfrm>
            <a:off x="939800" y="1397000"/>
            <a:ext cx="7924800" cy="5130800"/>
          </a:xfrm>
        </p:spPr>
        <p:txBody>
          <a:bodyPr/>
          <a:lstStyle/>
          <a:p>
            <a:pPr>
              <a:spcBef>
                <a:spcPct val="0"/>
              </a:spcBef>
              <a:defRPr/>
            </a:pPr>
            <a:r>
              <a:rPr lang="en-US" altLang="zh-CN" sz="2800" smtClean="0">
                <a:ea typeface="宋体" pitchFamily="2" charset="-122"/>
              </a:rPr>
              <a:t>Whereas Tonifying foods strengthen a bodily function or substance </a:t>
            </a:r>
            <a:r>
              <a:rPr lang="en-US" altLang="zh-CN" sz="2800" smtClean="0">
                <a:solidFill>
                  <a:srgbClr val="EF0971"/>
                </a:solidFill>
                <a:ea typeface="宋体" pitchFamily="2" charset="-122"/>
              </a:rPr>
              <a:t>Regulating Foods</a:t>
            </a:r>
            <a:r>
              <a:rPr lang="en-US" altLang="zh-CN" sz="2800" smtClean="0">
                <a:ea typeface="宋体" pitchFamily="2" charset="-122"/>
              </a:rPr>
              <a:t> help remove Excess conditions or Stagnation</a:t>
            </a:r>
          </a:p>
          <a:p>
            <a:pPr lvl="1" eaLnBrk="1" hangingPunct="1">
              <a:defRPr/>
            </a:pPr>
            <a:r>
              <a:rPr lang="en-US" altLang="zh-CN" sz="2400" i="1" smtClean="0">
                <a:ea typeface="宋体" pitchFamily="2" charset="-122"/>
              </a:rPr>
              <a:t>Qi</a:t>
            </a:r>
            <a:r>
              <a:rPr lang="en-US" altLang="zh-CN" sz="2400" smtClean="0">
                <a:ea typeface="宋体" pitchFamily="2" charset="-122"/>
              </a:rPr>
              <a:t> Circulating</a:t>
            </a:r>
          </a:p>
          <a:p>
            <a:pPr lvl="1" eaLnBrk="1" hangingPunct="1">
              <a:defRPr/>
            </a:pPr>
            <a:r>
              <a:rPr lang="en-US" altLang="zh-CN" sz="2400" smtClean="0">
                <a:ea typeface="宋体" pitchFamily="2" charset="-122"/>
              </a:rPr>
              <a:t>Blood Circulating</a:t>
            </a:r>
          </a:p>
          <a:p>
            <a:pPr lvl="1" eaLnBrk="1" hangingPunct="1">
              <a:defRPr/>
            </a:pPr>
            <a:r>
              <a:rPr lang="en-US" altLang="zh-CN" sz="2400" smtClean="0">
                <a:ea typeface="宋体" pitchFamily="2" charset="-122"/>
              </a:rPr>
              <a:t>Cooling foods</a:t>
            </a:r>
          </a:p>
          <a:p>
            <a:pPr lvl="1" eaLnBrk="1" hangingPunct="1">
              <a:defRPr/>
            </a:pPr>
            <a:r>
              <a:rPr lang="en-US" altLang="zh-CN" sz="2400" smtClean="0">
                <a:ea typeface="宋体" pitchFamily="2" charset="-122"/>
              </a:rPr>
              <a:t>Warming foods</a:t>
            </a:r>
          </a:p>
          <a:p>
            <a:pPr lvl="1" eaLnBrk="1" hangingPunct="1">
              <a:defRPr/>
            </a:pPr>
            <a:r>
              <a:rPr lang="en-US" altLang="zh-CN" sz="2400" smtClean="0">
                <a:ea typeface="宋体" pitchFamily="2" charset="-122"/>
              </a:rPr>
              <a:t>Foods which counteract Dampness</a:t>
            </a:r>
          </a:p>
          <a:p>
            <a:pPr lvl="1" eaLnBrk="1" hangingPunct="1">
              <a:defRPr/>
            </a:pPr>
            <a:r>
              <a:rPr lang="en-US" altLang="zh-CN" sz="2400" smtClean="0">
                <a:ea typeface="宋体" pitchFamily="2" charset="-122"/>
              </a:rPr>
              <a:t>Water-draining</a:t>
            </a:r>
            <a:r>
              <a:rPr lang="en-US" altLang="zh-CN" sz="2400" b="0" smtClean="0">
                <a:ea typeface="宋体" pitchFamily="2" charset="-122"/>
              </a:rPr>
              <a:t> </a:t>
            </a:r>
            <a:r>
              <a:rPr lang="en-US" altLang="zh-CN" sz="2400" smtClean="0">
                <a:ea typeface="宋体" pitchFamily="2" charset="-122"/>
              </a:rPr>
              <a:t>foods</a:t>
            </a:r>
          </a:p>
          <a:p>
            <a:pPr lvl="1" eaLnBrk="1" hangingPunct="1">
              <a:defRPr/>
            </a:pPr>
            <a:r>
              <a:rPr lang="en-US" altLang="zh-CN" sz="2400" smtClean="0">
                <a:ea typeface="宋体" pitchFamily="2" charset="-122"/>
              </a:rPr>
              <a:t>Phlegm-resolving foods</a:t>
            </a:r>
          </a:p>
          <a:p>
            <a:pPr lvl="1" eaLnBrk="1" hangingPunct="1">
              <a:defRPr/>
            </a:pPr>
            <a:endParaRPr lang="en-US" altLang="zh-CN" sz="2400" smtClean="0">
              <a:ea typeface="宋体" pitchFamily="2" charset="-122"/>
            </a:endParaRPr>
          </a:p>
        </p:txBody>
      </p:sp>
    </p:spTree>
  </p:cSld>
  <p:clrMapOvr>
    <a:masterClrMapping/>
  </p:clrMapOvr>
  <p:transition>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6" name="Rectangle 2"/>
          <p:cNvSpPr>
            <a:spLocks noGrp="1" noChangeArrowheads="1"/>
          </p:cNvSpPr>
          <p:nvPr>
            <p:ph type="title"/>
          </p:nvPr>
        </p:nvSpPr>
        <p:spPr/>
        <p:txBody>
          <a:bodyPr/>
          <a:lstStyle/>
          <a:p>
            <a:pPr eaLnBrk="1" hangingPunct="1">
              <a:defRPr/>
            </a:pPr>
            <a:r>
              <a:rPr lang="en-US" altLang="zh-CN" sz="3600" smtClean="0">
                <a:ea typeface="宋体" pitchFamily="2" charset="-122"/>
              </a:rPr>
              <a:t>Advanced Food Properties: </a:t>
            </a:r>
            <a:r>
              <a:rPr lang="en-US" altLang="zh-CN" sz="3600" i="1" smtClean="0">
                <a:ea typeface="宋体" pitchFamily="2" charset="-122"/>
              </a:rPr>
              <a:t>Qi</a:t>
            </a:r>
            <a:r>
              <a:rPr lang="en-US" altLang="zh-CN" sz="3600" smtClean="0">
                <a:ea typeface="宋体" pitchFamily="2" charset="-122"/>
              </a:rPr>
              <a:t> Circulation</a:t>
            </a:r>
          </a:p>
        </p:txBody>
      </p:sp>
      <p:sp>
        <p:nvSpPr>
          <p:cNvPr id="415747" name="Rectangle 3"/>
          <p:cNvSpPr>
            <a:spLocks noGrp="1" noChangeArrowheads="1"/>
          </p:cNvSpPr>
          <p:nvPr>
            <p:ph type="body" idx="1"/>
          </p:nvPr>
        </p:nvSpPr>
        <p:spPr>
          <a:xfrm>
            <a:off x="1036638" y="1570038"/>
            <a:ext cx="7924800" cy="4267200"/>
          </a:xfrm>
        </p:spPr>
        <p:txBody>
          <a:bodyPr/>
          <a:lstStyle/>
          <a:p>
            <a:pPr eaLnBrk="1" hangingPunct="1">
              <a:defRPr/>
            </a:pPr>
            <a:r>
              <a:rPr lang="en-US" altLang="zh-CN" b="0" i="1" dirty="0" smtClean="0">
                <a:ea typeface="宋体" pitchFamily="2" charset="-122"/>
              </a:rPr>
              <a:t>Qi</a:t>
            </a:r>
            <a:r>
              <a:rPr lang="en-US" altLang="zh-CN" b="0" dirty="0" smtClean="0">
                <a:ea typeface="宋体" pitchFamily="2" charset="-122"/>
              </a:rPr>
              <a:t> Circulation</a:t>
            </a:r>
            <a:r>
              <a:rPr lang="en-US" altLang="zh-CN" dirty="0" smtClean="0">
                <a:ea typeface="宋体" pitchFamily="2" charset="-122"/>
              </a:rPr>
              <a:t> is stimulated by the sweet and pungent flavors</a:t>
            </a:r>
          </a:p>
          <a:p>
            <a:pPr lvl="4" eaLnBrk="1" hangingPunct="1">
              <a:defRPr/>
            </a:pPr>
            <a:endParaRPr lang="en-US" altLang="zh-CN" dirty="0" smtClean="0">
              <a:ea typeface="宋体" pitchFamily="2" charset="-122"/>
            </a:endParaRPr>
          </a:p>
          <a:p>
            <a:pPr eaLnBrk="1" hangingPunct="1">
              <a:defRPr/>
            </a:pPr>
            <a:r>
              <a:rPr lang="en-US" altLang="zh-CN" dirty="0" smtClean="0">
                <a:ea typeface="宋体" pitchFamily="2" charset="-122"/>
              </a:rPr>
              <a:t>Palatable </a:t>
            </a:r>
            <a:r>
              <a:rPr lang="en-US" altLang="zh-CN" i="1" dirty="0" smtClean="0">
                <a:ea typeface="宋体" pitchFamily="2" charset="-122"/>
              </a:rPr>
              <a:t>Qi</a:t>
            </a:r>
            <a:r>
              <a:rPr lang="en-US" altLang="zh-CN" dirty="0" smtClean="0">
                <a:ea typeface="宋体" pitchFamily="2" charset="-122"/>
              </a:rPr>
              <a:t> Circulating foods for carnivores include: </a:t>
            </a:r>
          </a:p>
          <a:p>
            <a:pPr lvl="1" eaLnBrk="1" hangingPunct="1">
              <a:defRPr/>
            </a:pPr>
            <a:r>
              <a:rPr lang="en-US" altLang="zh-CN" dirty="0" smtClean="0">
                <a:ea typeface="宋体" pitchFamily="2" charset="-122"/>
              </a:rPr>
              <a:t>Basil, Cardamom, Carrot, Cayenne, Clove, Coriander, Garlic, Hawthorn Berry and Turmeric </a:t>
            </a:r>
          </a:p>
        </p:txBody>
      </p:sp>
    </p:spTree>
  </p:cSld>
  <p:clrMapOvr>
    <a:masterClrMapping/>
  </p:clrMapOvr>
  <p:transition>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4" name="Rectangle 2"/>
          <p:cNvSpPr>
            <a:spLocks noGrp="1" noChangeArrowheads="1"/>
          </p:cNvSpPr>
          <p:nvPr>
            <p:ph type="title"/>
          </p:nvPr>
        </p:nvSpPr>
        <p:spPr/>
        <p:txBody>
          <a:bodyPr/>
          <a:lstStyle/>
          <a:p>
            <a:pPr eaLnBrk="1" hangingPunct="1">
              <a:defRPr/>
            </a:pPr>
            <a:r>
              <a:rPr lang="en-US" altLang="zh-CN" sz="3600" smtClean="0">
                <a:ea typeface="宋体" pitchFamily="2" charset="-122"/>
              </a:rPr>
              <a:t>Advanced Food Properties: Damp</a:t>
            </a:r>
          </a:p>
        </p:txBody>
      </p:sp>
      <p:sp>
        <p:nvSpPr>
          <p:cNvPr id="417795" name="Rectangle 3"/>
          <p:cNvSpPr>
            <a:spLocks noGrp="1" noChangeArrowheads="1"/>
          </p:cNvSpPr>
          <p:nvPr>
            <p:ph type="body" idx="1"/>
          </p:nvPr>
        </p:nvSpPr>
        <p:spPr>
          <a:xfrm>
            <a:off x="901700" y="1371600"/>
            <a:ext cx="7924800" cy="5029200"/>
          </a:xfrm>
        </p:spPr>
        <p:txBody>
          <a:bodyPr/>
          <a:lstStyle/>
          <a:p>
            <a:pPr eaLnBrk="1" hangingPunct="1">
              <a:lnSpc>
                <a:spcPct val="90000"/>
              </a:lnSpc>
              <a:defRPr/>
            </a:pPr>
            <a:r>
              <a:rPr lang="en-US" altLang="zh-CN" sz="2800" smtClean="0">
                <a:ea typeface="宋体" pitchFamily="2" charset="-122"/>
              </a:rPr>
              <a:t>Dampness is a result of poor transformation and/or transportation of fluids</a:t>
            </a:r>
          </a:p>
          <a:p>
            <a:pPr lvl="1" eaLnBrk="1" hangingPunct="1">
              <a:lnSpc>
                <a:spcPct val="90000"/>
              </a:lnSpc>
              <a:defRPr/>
            </a:pPr>
            <a:r>
              <a:rPr lang="en-US" altLang="zh-CN" sz="2400" smtClean="0">
                <a:ea typeface="宋体" pitchFamily="2" charset="-122"/>
              </a:rPr>
              <a:t>Dampness is treated by avoiding dampening foods (e.g. dairy products, pork and rich meat, concentrated juices, sugar and saturated fats), by strengthening the Spleen and Stomach and by using bitter foods</a:t>
            </a:r>
          </a:p>
          <a:p>
            <a:pPr eaLnBrk="1" hangingPunct="1">
              <a:lnSpc>
                <a:spcPct val="90000"/>
              </a:lnSpc>
              <a:defRPr/>
            </a:pPr>
            <a:r>
              <a:rPr lang="en-US" altLang="zh-CN" sz="2800" smtClean="0">
                <a:ea typeface="宋体" pitchFamily="2" charset="-122"/>
              </a:rPr>
              <a:t>Foods which counteract </a:t>
            </a:r>
            <a:r>
              <a:rPr lang="en-US" altLang="zh-CN" sz="2800" b="0" smtClean="0">
                <a:solidFill>
                  <a:srgbClr val="0099FF"/>
                </a:solidFill>
                <a:ea typeface="宋体" pitchFamily="2" charset="-122"/>
              </a:rPr>
              <a:t>Dampness</a:t>
            </a:r>
            <a:r>
              <a:rPr lang="en-US" altLang="zh-CN" sz="2800" smtClean="0">
                <a:ea typeface="宋体" pitchFamily="2" charset="-122"/>
              </a:rPr>
              <a:t> which are palatable to carnivores include: </a:t>
            </a:r>
          </a:p>
          <a:p>
            <a:pPr lvl="1" eaLnBrk="1" hangingPunct="1">
              <a:lnSpc>
                <a:spcPct val="90000"/>
              </a:lnSpc>
              <a:defRPr/>
            </a:pPr>
            <a:r>
              <a:rPr lang="en-US" altLang="zh-CN" sz="2400" smtClean="0">
                <a:ea typeface="宋体" pitchFamily="2" charset="-122"/>
              </a:rPr>
              <a:t>Alfalfa, Barley, Garlic, Green Tea, Job</a:t>
            </a:r>
            <a:r>
              <a:rPr lang="en-US" altLang="zh-CN" sz="2400" smtClean="0">
                <a:latin typeface="Garamond"/>
                <a:ea typeface="宋体" pitchFamily="2" charset="-122"/>
              </a:rPr>
              <a:t>’</a:t>
            </a:r>
            <a:r>
              <a:rPr lang="en-US" altLang="zh-CN" sz="2400" smtClean="0">
                <a:ea typeface="宋体" pitchFamily="2" charset="-122"/>
              </a:rPr>
              <a:t>s tears, Kidney Bean, Mackerel, Mushroom, Parsley, Pumpkin, Rutabaga, Rye and Turnip </a:t>
            </a:r>
          </a:p>
        </p:txBody>
      </p:sp>
    </p:spTree>
  </p:cSld>
  <p:clrMapOvr>
    <a:masterClrMapping/>
  </p:clrMapOvr>
  <p:transition>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18" name="Rectangle 2"/>
          <p:cNvSpPr>
            <a:spLocks noGrp="1" noChangeArrowheads="1"/>
          </p:cNvSpPr>
          <p:nvPr>
            <p:ph type="title"/>
          </p:nvPr>
        </p:nvSpPr>
        <p:spPr/>
        <p:txBody>
          <a:bodyPr/>
          <a:lstStyle/>
          <a:p>
            <a:pPr eaLnBrk="1" hangingPunct="1">
              <a:defRPr/>
            </a:pPr>
            <a:r>
              <a:rPr lang="en-US" altLang="zh-CN" sz="3600" smtClean="0">
                <a:ea typeface="宋体" pitchFamily="2" charset="-122"/>
              </a:rPr>
              <a:t>Bian Zheng or Pattern Differentiation</a:t>
            </a:r>
          </a:p>
        </p:txBody>
      </p:sp>
      <p:sp>
        <p:nvSpPr>
          <p:cNvPr id="418819" name="Rectangle 3"/>
          <p:cNvSpPr>
            <a:spLocks noGrp="1" noChangeArrowheads="1"/>
          </p:cNvSpPr>
          <p:nvPr>
            <p:ph type="body" idx="1"/>
          </p:nvPr>
        </p:nvSpPr>
        <p:spPr>
          <a:xfrm>
            <a:off x="914400" y="1625600"/>
            <a:ext cx="7924800" cy="4495800"/>
          </a:xfrm>
        </p:spPr>
        <p:txBody>
          <a:bodyPr/>
          <a:lstStyle/>
          <a:p>
            <a:pPr eaLnBrk="1" hangingPunct="1">
              <a:lnSpc>
                <a:spcPct val="90000"/>
              </a:lnSpc>
              <a:defRPr/>
            </a:pPr>
            <a:r>
              <a:rPr lang="en-US" altLang="zh-CN" sz="2800" dirty="0" smtClean="0">
                <a:solidFill>
                  <a:srgbClr val="FF0000"/>
                </a:solidFill>
                <a:ea typeface="宋体" pitchFamily="2" charset="-122"/>
              </a:rPr>
              <a:t>Second Principle</a:t>
            </a:r>
          </a:p>
          <a:p>
            <a:pPr eaLnBrk="1" hangingPunct="1">
              <a:lnSpc>
                <a:spcPct val="90000"/>
              </a:lnSpc>
              <a:defRPr/>
            </a:pPr>
            <a:r>
              <a:rPr lang="en-US" altLang="zh-CN" sz="2800" dirty="0" smtClean="0">
                <a:solidFill>
                  <a:srgbClr val="FF0000"/>
                </a:solidFill>
                <a:ea typeface="宋体" pitchFamily="2" charset="-122"/>
              </a:rPr>
              <a:t>TCVM is based upon Pattern Differentiation</a:t>
            </a:r>
          </a:p>
          <a:p>
            <a:pPr eaLnBrk="1" hangingPunct="1">
              <a:lnSpc>
                <a:spcPct val="90000"/>
              </a:lnSpc>
              <a:defRPr/>
            </a:pPr>
            <a:r>
              <a:rPr lang="en-US" altLang="zh-CN" sz="2800" dirty="0" smtClean="0">
                <a:ea typeface="宋体" pitchFamily="2" charset="-122"/>
              </a:rPr>
              <a:t>Diagnostic systems include</a:t>
            </a:r>
          </a:p>
          <a:p>
            <a:pPr lvl="1" eaLnBrk="1" hangingPunct="1">
              <a:lnSpc>
                <a:spcPct val="90000"/>
              </a:lnSpc>
              <a:defRPr/>
            </a:pPr>
            <a:r>
              <a:rPr lang="en-US" altLang="zh-CN" sz="2400" i="1" dirty="0" smtClean="0">
                <a:ea typeface="宋体" pitchFamily="2" charset="-122"/>
              </a:rPr>
              <a:t>Yin/Yang</a:t>
            </a:r>
          </a:p>
          <a:p>
            <a:pPr lvl="1" eaLnBrk="1" hangingPunct="1">
              <a:lnSpc>
                <a:spcPct val="90000"/>
              </a:lnSpc>
              <a:defRPr/>
            </a:pPr>
            <a:r>
              <a:rPr lang="en-US" altLang="zh-CN" sz="2400" dirty="0" smtClean="0">
                <a:ea typeface="宋体" pitchFamily="2" charset="-122"/>
              </a:rPr>
              <a:t>Eight Principles</a:t>
            </a:r>
          </a:p>
          <a:p>
            <a:pPr lvl="1" eaLnBrk="1" hangingPunct="1">
              <a:lnSpc>
                <a:spcPct val="90000"/>
              </a:lnSpc>
              <a:defRPr/>
            </a:pPr>
            <a:r>
              <a:rPr lang="en-US" altLang="zh-CN" sz="2400" i="1" dirty="0" err="1" smtClean="0">
                <a:ea typeface="宋体" pitchFamily="2" charset="-122"/>
              </a:rPr>
              <a:t>Zang</a:t>
            </a:r>
            <a:r>
              <a:rPr lang="en-US" altLang="zh-CN" sz="2400" i="1" dirty="0" smtClean="0">
                <a:ea typeface="宋体" pitchFamily="2" charset="-122"/>
              </a:rPr>
              <a:t>-Fu</a:t>
            </a:r>
            <a:r>
              <a:rPr lang="en-US" altLang="zh-CN" sz="2400" dirty="0" smtClean="0">
                <a:ea typeface="宋体" pitchFamily="2" charset="-122"/>
              </a:rPr>
              <a:t> Organs</a:t>
            </a:r>
          </a:p>
          <a:p>
            <a:pPr lvl="1" eaLnBrk="1" hangingPunct="1">
              <a:lnSpc>
                <a:spcPct val="90000"/>
              </a:lnSpc>
              <a:defRPr/>
            </a:pPr>
            <a:r>
              <a:rPr lang="en-US" altLang="zh-CN" sz="2400" dirty="0" smtClean="0">
                <a:ea typeface="宋体" pitchFamily="2" charset="-122"/>
              </a:rPr>
              <a:t>Four Levels</a:t>
            </a:r>
          </a:p>
          <a:p>
            <a:pPr lvl="1" eaLnBrk="1" hangingPunct="1">
              <a:lnSpc>
                <a:spcPct val="90000"/>
              </a:lnSpc>
              <a:defRPr/>
            </a:pPr>
            <a:r>
              <a:rPr lang="en-US" altLang="zh-CN" sz="2400" dirty="0" smtClean="0">
                <a:ea typeface="宋体" pitchFamily="2" charset="-122"/>
              </a:rPr>
              <a:t>Six Stages</a:t>
            </a:r>
          </a:p>
          <a:p>
            <a:pPr lvl="1" eaLnBrk="1" hangingPunct="1">
              <a:lnSpc>
                <a:spcPct val="90000"/>
              </a:lnSpc>
              <a:defRPr/>
            </a:pPr>
            <a:r>
              <a:rPr lang="en-US" altLang="zh-CN" sz="2400" i="1" dirty="0" smtClean="0">
                <a:ea typeface="宋体" pitchFamily="2" charset="-122"/>
              </a:rPr>
              <a:t>San Jiao</a:t>
            </a:r>
          </a:p>
          <a:p>
            <a:pPr lvl="1" eaLnBrk="1" hangingPunct="1">
              <a:lnSpc>
                <a:spcPct val="90000"/>
              </a:lnSpc>
              <a:defRPr/>
            </a:pPr>
            <a:r>
              <a:rPr lang="en-US" altLang="zh-CN" sz="2400" dirty="0" smtClean="0">
                <a:ea typeface="宋体" pitchFamily="2" charset="-122"/>
              </a:rPr>
              <a:t>Pathogenic Factors </a:t>
            </a:r>
          </a:p>
        </p:txBody>
      </p:sp>
    </p:spTree>
  </p:cSld>
  <p:clrMapOvr>
    <a:masterClrMapping/>
  </p:clrMapOvr>
  <p:transition>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2" name="Rectangle 2"/>
          <p:cNvSpPr>
            <a:spLocks noGrp="1" noChangeArrowheads="1"/>
          </p:cNvSpPr>
          <p:nvPr>
            <p:ph type="title"/>
          </p:nvPr>
        </p:nvSpPr>
        <p:spPr/>
        <p:txBody>
          <a:bodyPr/>
          <a:lstStyle/>
          <a:p>
            <a:pPr eaLnBrk="1" hangingPunct="1">
              <a:defRPr/>
            </a:pPr>
            <a:r>
              <a:rPr lang="en-US" altLang="zh-CN" sz="3600" smtClean="0">
                <a:ea typeface="宋体" pitchFamily="2" charset="-122"/>
              </a:rPr>
              <a:t>Bian Zheng or Pattern Differentiation: Basic</a:t>
            </a:r>
          </a:p>
        </p:txBody>
      </p:sp>
      <p:sp>
        <p:nvSpPr>
          <p:cNvPr id="419843" name="Rectangle 3"/>
          <p:cNvSpPr>
            <a:spLocks noGrp="1" noChangeArrowheads="1"/>
          </p:cNvSpPr>
          <p:nvPr>
            <p:ph type="body" idx="1"/>
          </p:nvPr>
        </p:nvSpPr>
        <p:spPr>
          <a:xfrm>
            <a:off x="863600" y="1574800"/>
            <a:ext cx="7924800" cy="4838700"/>
          </a:xfrm>
        </p:spPr>
        <p:txBody>
          <a:bodyPr/>
          <a:lstStyle/>
          <a:p>
            <a:pPr eaLnBrk="1" hangingPunct="1">
              <a:defRPr/>
            </a:pPr>
            <a:r>
              <a:rPr lang="en-US" altLang="zh-CN" sz="2800" smtClean="0">
                <a:ea typeface="宋体" pitchFamily="2" charset="-122"/>
              </a:rPr>
              <a:t>Treatment is based upon the inverse of Pattern of Disharmony (Heteropathy)</a:t>
            </a:r>
          </a:p>
          <a:p>
            <a:pPr eaLnBrk="1" hangingPunct="1">
              <a:defRPr/>
            </a:pPr>
            <a:r>
              <a:rPr lang="en-US" altLang="zh-CN" sz="2800" smtClean="0">
                <a:ea typeface="宋体" pitchFamily="2" charset="-122"/>
              </a:rPr>
              <a:t>Not sure of Herbal Formula?</a:t>
            </a:r>
          </a:p>
          <a:p>
            <a:pPr lvl="1" eaLnBrk="1" hangingPunct="1">
              <a:defRPr/>
            </a:pPr>
            <a:r>
              <a:rPr lang="en-US" altLang="zh-CN" sz="2400" smtClean="0">
                <a:ea typeface="宋体" pitchFamily="2" charset="-122"/>
              </a:rPr>
              <a:t>Use cardinal signs to choose Food Therapy</a:t>
            </a:r>
          </a:p>
          <a:p>
            <a:pPr eaLnBrk="1" hangingPunct="1">
              <a:defRPr/>
            </a:pPr>
            <a:r>
              <a:rPr lang="en-US" altLang="zh-CN" sz="2800" smtClean="0">
                <a:ea typeface="宋体" pitchFamily="2" charset="-122"/>
              </a:rPr>
              <a:t>For example, a dog with loose stools, weakness, shortness of breath, pale moist tongue and a weak pulse might be diagnosed as Spleen </a:t>
            </a:r>
            <a:r>
              <a:rPr lang="en-US" altLang="zh-CN" sz="2800" i="1" smtClean="0">
                <a:ea typeface="宋体" pitchFamily="2" charset="-122"/>
              </a:rPr>
              <a:t>Qi</a:t>
            </a:r>
            <a:r>
              <a:rPr lang="en-US" altLang="zh-CN" sz="2800" smtClean="0">
                <a:ea typeface="宋体" pitchFamily="2" charset="-122"/>
              </a:rPr>
              <a:t> Deficient</a:t>
            </a:r>
          </a:p>
          <a:p>
            <a:pPr lvl="1" eaLnBrk="1" hangingPunct="1">
              <a:defRPr/>
            </a:pPr>
            <a:r>
              <a:rPr lang="en-US" altLang="zh-CN" sz="2400" smtClean="0">
                <a:ea typeface="宋体" pitchFamily="2" charset="-122"/>
              </a:rPr>
              <a:t>The treatment principle is then to Tonify (Deficient) Spleen </a:t>
            </a:r>
            <a:r>
              <a:rPr lang="en-US" altLang="zh-CN" sz="2400" i="1" smtClean="0">
                <a:ea typeface="宋体" pitchFamily="2" charset="-122"/>
              </a:rPr>
              <a:t>Qi</a:t>
            </a:r>
            <a:r>
              <a:rPr lang="en-US" altLang="zh-CN" sz="2400" smtClean="0">
                <a:ea typeface="宋体" pitchFamily="2" charset="-122"/>
              </a:rPr>
              <a:t> </a:t>
            </a:r>
          </a:p>
          <a:p>
            <a:pPr lvl="1" eaLnBrk="1" hangingPunct="1">
              <a:defRPr/>
            </a:pPr>
            <a:endParaRPr lang="en-US" altLang="zh-CN" sz="2400" smtClean="0">
              <a:ea typeface="宋体" pitchFamily="2" charset="-122"/>
            </a:endParaRPr>
          </a:p>
        </p:txBody>
      </p:sp>
    </p:spTree>
  </p:cSld>
  <p:clrMapOvr>
    <a:masterClrMapping/>
  </p:clrMapOvr>
  <p:transition>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2"/>
          <p:cNvSpPr>
            <a:spLocks noGrp="1" noChangeArrowheads="1"/>
          </p:cNvSpPr>
          <p:nvPr>
            <p:ph type="title"/>
          </p:nvPr>
        </p:nvSpPr>
        <p:spPr/>
        <p:txBody>
          <a:bodyPr/>
          <a:lstStyle/>
          <a:p>
            <a:pPr eaLnBrk="1" hangingPunct="1">
              <a:defRPr/>
            </a:pPr>
            <a:r>
              <a:rPr lang="en-US" altLang="zh-CN" sz="3600" smtClean="0">
                <a:ea typeface="宋体" pitchFamily="2" charset="-122"/>
              </a:rPr>
              <a:t>Bian Zheng or Pattern Differentiation: Basic</a:t>
            </a:r>
          </a:p>
        </p:txBody>
      </p:sp>
      <p:sp>
        <p:nvSpPr>
          <p:cNvPr id="420867" name="Rectangle 3"/>
          <p:cNvSpPr>
            <a:spLocks noGrp="1" noChangeArrowheads="1"/>
          </p:cNvSpPr>
          <p:nvPr>
            <p:ph type="body" idx="1"/>
          </p:nvPr>
        </p:nvSpPr>
        <p:spPr>
          <a:xfrm>
            <a:off x="774700" y="1574800"/>
            <a:ext cx="7924800" cy="4305300"/>
          </a:xfrm>
        </p:spPr>
        <p:txBody>
          <a:bodyPr/>
          <a:lstStyle/>
          <a:p>
            <a:pPr eaLnBrk="1" hangingPunct="1">
              <a:defRPr/>
            </a:pPr>
            <a:r>
              <a:rPr lang="en-US" altLang="zh-CN" dirty="0" smtClean="0">
                <a:ea typeface="宋体" pitchFamily="2" charset="-122"/>
              </a:rPr>
              <a:t>For the Spleen </a:t>
            </a:r>
            <a:r>
              <a:rPr lang="en-US" altLang="zh-CN" i="1" dirty="0" smtClean="0">
                <a:ea typeface="宋体" pitchFamily="2" charset="-122"/>
              </a:rPr>
              <a:t>Qi</a:t>
            </a:r>
            <a:r>
              <a:rPr lang="en-US" altLang="zh-CN" dirty="0" smtClean="0">
                <a:ea typeface="宋体" pitchFamily="2" charset="-122"/>
              </a:rPr>
              <a:t> deficient dog the weakness, pale tongue and the weak pulse suggest Deficiency</a:t>
            </a:r>
          </a:p>
          <a:p>
            <a:pPr lvl="4" eaLnBrk="1" hangingPunct="1">
              <a:defRPr/>
            </a:pPr>
            <a:endParaRPr lang="en-US" altLang="zh-CN" dirty="0" smtClean="0">
              <a:ea typeface="宋体" pitchFamily="2" charset="-122"/>
            </a:endParaRPr>
          </a:p>
          <a:p>
            <a:pPr eaLnBrk="1" hangingPunct="1">
              <a:defRPr/>
            </a:pPr>
            <a:r>
              <a:rPr lang="en-US" altLang="zh-CN" dirty="0" smtClean="0">
                <a:ea typeface="宋体" pitchFamily="2" charset="-122"/>
              </a:rPr>
              <a:t>Use </a:t>
            </a:r>
            <a:r>
              <a:rPr lang="en-US" altLang="zh-CN" dirty="0" err="1" smtClean="0">
                <a:ea typeface="宋体" pitchFamily="2" charset="-122"/>
              </a:rPr>
              <a:t>Tonifying</a:t>
            </a:r>
            <a:r>
              <a:rPr lang="en-US" altLang="zh-CN" dirty="0" smtClean="0">
                <a:ea typeface="宋体" pitchFamily="2" charset="-122"/>
              </a:rPr>
              <a:t> foods such as Chicken, Oats, Quinoa, Yam and many of the culinary herbs to either add to the current diet or create a Food Therapy Formula for this dog </a:t>
            </a:r>
          </a:p>
        </p:txBody>
      </p:sp>
    </p:spTree>
  </p:cSld>
  <p:clrMapOvr>
    <a:masterClrMapping/>
  </p:clrMapOvr>
  <p:transition>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0" name="Rectangle 2"/>
          <p:cNvSpPr>
            <a:spLocks noGrp="1" noChangeArrowheads="1"/>
          </p:cNvSpPr>
          <p:nvPr>
            <p:ph type="title"/>
          </p:nvPr>
        </p:nvSpPr>
        <p:spPr/>
        <p:txBody>
          <a:bodyPr/>
          <a:lstStyle/>
          <a:p>
            <a:pPr eaLnBrk="1" hangingPunct="1">
              <a:defRPr/>
            </a:pPr>
            <a:r>
              <a:rPr lang="en-US" altLang="zh-CN" sz="3600" smtClean="0">
                <a:ea typeface="宋体" pitchFamily="2" charset="-122"/>
              </a:rPr>
              <a:t>Bian Zheng or Pattern Differentiation: Advanced</a:t>
            </a:r>
          </a:p>
        </p:txBody>
      </p:sp>
      <p:sp>
        <p:nvSpPr>
          <p:cNvPr id="421891" name="Rectangle 3"/>
          <p:cNvSpPr>
            <a:spLocks noGrp="1" noChangeArrowheads="1"/>
          </p:cNvSpPr>
          <p:nvPr>
            <p:ph type="body" idx="1"/>
          </p:nvPr>
        </p:nvSpPr>
        <p:spPr>
          <a:xfrm>
            <a:off x="876300" y="1219200"/>
            <a:ext cx="7924800" cy="5257800"/>
          </a:xfrm>
        </p:spPr>
        <p:txBody>
          <a:bodyPr/>
          <a:lstStyle/>
          <a:p>
            <a:pPr eaLnBrk="1" hangingPunct="1">
              <a:lnSpc>
                <a:spcPct val="90000"/>
              </a:lnSpc>
              <a:defRPr/>
            </a:pPr>
            <a:r>
              <a:rPr lang="en-US" altLang="zh-CN" smtClean="0">
                <a:ea typeface="宋体" pitchFamily="2" charset="-122"/>
              </a:rPr>
              <a:t>Treatment is based upon the inverse of Pattern of Disharmony (Heteropathy)</a:t>
            </a:r>
          </a:p>
          <a:p>
            <a:pPr lvl="1" eaLnBrk="1" hangingPunct="1">
              <a:lnSpc>
                <a:spcPct val="90000"/>
              </a:lnSpc>
              <a:defRPr/>
            </a:pPr>
            <a:r>
              <a:rPr lang="en-US" altLang="zh-CN" smtClean="0">
                <a:ea typeface="宋体" pitchFamily="2" charset="-122"/>
              </a:rPr>
              <a:t>A diagnosis of Spleen </a:t>
            </a:r>
            <a:r>
              <a:rPr lang="en-US" altLang="zh-CN" i="1" smtClean="0">
                <a:ea typeface="宋体" pitchFamily="2" charset="-122"/>
              </a:rPr>
              <a:t>Qi</a:t>
            </a:r>
            <a:r>
              <a:rPr lang="en-US" altLang="zh-CN" smtClean="0">
                <a:ea typeface="宋体" pitchFamily="2" charset="-122"/>
              </a:rPr>
              <a:t> Deficiency? </a:t>
            </a:r>
          </a:p>
          <a:p>
            <a:pPr lvl="1" eaLnBrk="1" hangingPunct="1">
              <a:lnSpc>
                <a:spcPct val="90000"/>
              </a:lnSpc>
              <a:defRPr/>
            </a:pPr>
            <a:r>
              <a:rPr lang="en-US" altLang="zh-CN" smtClean="0">
                <a:ea typeface="宋体" pitchFamily="2" charset="-122"/>
              </a:rPr>
              <a:t>Treated by Tonifying (Deficient) Spleen </a:t>
            </a:r>
            <a:r>
              <a:rPr lang="en-US" altLang="zh-CN" i="1" smtClean="0">
                <a:ea typeface="宋体" pitchFamily="2" charset="-122"/>
              </a:rPr>
              <a:t>Qi</a:t>
            </a:r>
          </a:p>
          <a:p>
            <a:pPr eaLnBrk="1" hangingPunct="1">
              <a:lnSpc>
                <a:spcPct val="90000"/>
              </a:lnSpc>
              <a:defRPr/>
            </a:pPr>
            <a:r>
              <a:rPr lang="en-US" altLang="zh-CN" smtClean="0">
                <a:ea typeface="宋体" pitchFamily="2" charset="-122"/>
              </a:rPr>
              <a:t>Classical Herbal Formulae</a:t>
            </a:r>
          </a:p>
          <a:p>
            <a:pPr lvl="1" eaLnBrk="1" hangingPunct="1">
              <a:lnSpc>
                <a:spcPct val="90000"/>
              </a:lnSpc>
              <a:defRPr/>
            </a:pPr>
            <a:r>
              <a:rPr lang="en-US" altLang="zh-CN" smtClean="0">
                <a:ea typeface="宋体" pitchFamily="2" charset="-122"/>
              </a:rPr>
              <a:t>Already designed to treat Patterns</a:t>
            </a:r>
          </a:p>
          <a:p>
            <a:pPr eaLnBrk="1" hangingPunct="1">
              <a:lnSpc>
                <a:spcPct val="90000"/>
              </a:lnSpc>
              <a:defRPr/>
            </a:pPr>
            <a:r>
              <a:rPr lang="en-US" altLang="zh-CN" smtClean="0">
                <a:latin typeface="Garamond"/>
                <a:ea typeface="宋体" pitchFamily="2" charset="-122"/>
              </a:rPr>
              <a:t>“</a:t>
            </a:r>
            <a:r>
              <a:rPr lang="en-US" altLang="zh-CN" smtClean="0">
                <a:ea typeface="宋体" pitchFamily="2" charset="-122"/>
              </a:rPr>
              <a:t>Elegant</a:t>
            </a:r>
            <a:r>
              <a:rPr lang="en-US" altLang="zh-CN" smtClean="0">
                <a:latin typeface="Garamond"/>
                <a:ea typeface="宋体" pitchFamily="2" charset="-122"/>
              </a:rPr>
              <a:t>”</a:t>
            </a:r>
            <a:r>
              <a:rPr lang="en-US" altLang="zh-CN" smtClean="0">
                <a:ea typeface="宋体" pitchFamily="2" charset="-122"/>
              </a:rPr>
              <a:t> Food Therapy</a:t>
            </a:r>
          </a:p>
          <a:p>
            <a:pPr lvl="1" eaLnBrk="1" hangingPunct="1">
              <a:lnSpc>
                <a:spcPct val="90000"/>
              </a:lnSpc>
              <a:defRPr/>
            </a:pPr>
            <a:r>
              <a:rPr lang="en-US" altLang="zh-CN" smtClean="0">
                <a:ea typeface="宋体" pitchFamily="2" charset="-122"/>
              </a:rPr>
              <a:t>May formulate based upon detailed analysis of classical Herbal Formula</a:t>
            </a:r>
          </a:p>
        </p:txBody>
      </p:sp>
    </p:spTree>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10" name="Rectangle 2"/>
          <p:cNvSpPr>
            <a:spLocks noGrp="1" noChangeArrowheads="1"/>
          </p:cNvSpPr>
          <p:nvPr>
            <p:ph type="title"/>
          </p:nvPr>
        </p:nvSpPr>
        <p:spPr/>
        <p:txBody>
          <a:bodyPr/>
          <a:lstStyle/>
          <a:p>
            <a:pPr eaLnBrk="1" hangingPunct="1">
              <a:defRPr/>
            </a:pPr>
            <a:r>
              <a:rPr lang="en-US" altLang="zh-CN" smtClean="0">
                <a:ea typeface="宋体" pitchFamily="2" charset="-122"/>
              </a:rPr>
              <a:t>Introduction</a:t>
            </a:r>
          </a:p>
        </p:txBody>
      </p:sp>
      <p:sp>
        <p:nvSpPr>
          <p:cNvPr id="401411" name="Rectangle 3"/>
          <p:cNvSpPr>
            <a:spLocks noGrp="1" noChangeArrowheads="1"/>
          </p:cNvSpPr>
          <p:nvPr>
            <p:ph type="body" sz="half" idx="1"/>
          </p:nvPr>
        </p:nvSpPr>
        <p:spPr>
          <a:xfrm>
            <a:off x="1206500" y="1984074"/>
            <a:ext cx="6797675" cy="4137325"/>
          </a:xfrm>
        </p:spPr>
        <p:txBody>
          <a:bodyPr/>
          <a:lstStyle/>
          <a:p>
            <a:pPr marL="0" indent="0" eaLnBrk="1" hangingPunct="1">
              <a:defRPr/>
            </a:pPr>
            <a:r>
              <a:rPr lang="en-US" altLang="zh-CN" sz="2800" dirty="0" smtClean="0">
                <a:ea typeface="宋体" pitchFamily="2" charset="-122"/>
              </a:rPr>
              <a:t>TCVM Cooking Pot analogy of gastrointestinal function</a:t>
            </a:r>
          </a:p>
          <a:p>
            <a:pPr marL="1828800" lvl="4" indent="0" eaLnBrk="1" hangingPunct="1">
              <a:defRPr/>
            </a:pPr>
            <a:endParaRPr lang="en-US" altLang="zh-CN" sz="1800" dirty="0" smtClean="0">
              <a:ea typeface="宋体" pitchFamily="2" charset="-122"/>
            </a:endParaRPr>
          </a:p>
          <a:p>
            <a:pPr marL="457200" lvl="1" indent="0" eaLnBrk="1" hangingPunct="1">
              <a:defRPr/>
            </a:pPr>
            <a:r>
              <a:rPr lang="en-US" altLang="zh-CN" sz="2400" dirty="0" smtClean="0">
                <a:ea typeface="宋体" pitchFamily="2" charset="-122"/>
              </a:rPr>
              <a:t>Used to emphasize Warm Transformation</a:t>
            </a:r>
          </a:p>
          <a:p>
            <a:pPr marL="1828800" lvl="4" indent="0" eaLnBrk="1" hangingPunct="1">
              <a:defRPr/>
            </a:pPr>
            <a:endParaRPr lang="en-US" altLang="zh-CN" sz="1800" dirty="0" smtClean="0">
              <a:ea typeface="宋体" pitchFamily="2" charset="-122"/>
            </a:endParaRPr>
          </a:p>
          <a:p>
            <a:pPr marL="457200" lvl="1" indent="0" eaLnBrk="1" hangingPunct="1">
              <a:defRPr/>
            </a:pPr>
            <a:r>
              <a:rPr lang="en-US" altLang="zh-CN" sz="2400" dirty="0" smtClean="0">
                <a:ea typeface="宋体" pitchFamily="2" charset="-122"/>
              </a:rPr>
              <a:t>Cold Damage</a:t>
            </a:r>
          </a:p>
          <a:p>
            <a:pPr marL="1828800" lvl="4" indent="0" eaLnBrk="1" hangingPunct="1">
              <a:defRPr/>
            </a:pPr>
            <a:endParaRPr lang="en-US" altLang="zh-CN" sz="1800" dirty="0" smtClean="0">
              <a:ea typeface="宋体" pitchFamily="2" charset="-122"/>
            </a:endParaRPr>
          </a:p>
          <a:p>
            <a:pPr marL="457200" lvl="1" indent="0" eaLnBrk="1" hangingPunct="1">
              <a:defRPr/>
            </a:pPr>
            <a:r>
              <a:rPr lang="en-US" altLang="zh-CN" sz="2400" dirty="0" smtClean="0">
                <a:ea typeface="宋体" pitchFamily="2" charset="-122"/>
              </a:rPr>
              <a:t>Moisture and Dampness</a:t>
            </a:r>
          </a:p>
        </p:txBody>
      </p:sp>
    </p:spTree>
  </p:cSld>
  <p:clrMapOvr>
    <a:masterClrMapping/>
  </p:clrMapOvr>
  <p:transition>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4" name="Rectangle 2"/>
          <p:cNvSpPr>
            <a:spLocks noGrp="1" noChangeArrowheads="1"/>
          </p:cNvSpPr>
          <p:nvPr>
            <p:ph type="title"/>
          </p:nvPr>
        </p:nvSpPr>
        <p:spPr/>
        <p:txBody>
          <a:bodyPr/>
          <a:lstStyle/>
          <a:p>
            <a:pPr eaLnBrk="1" hangingPunct="1">
              <a:defRPr/>
            </a:pPr>
            <a:r>
              <a:rPr lang="en-US" altLang="zh-CN" sz="3600" dirty="0" smtClean="0">
                <a:ea typeface="宋体" pitchFamily="2" charset="-122"/>
              </a:rPr>
              <a:t>Spleen </a:t>
            </a:r>
            <a:r>
              <a:rPr lang="en-US" altLang="zh-CN" sz="3600" i="1" dirty="0" smtClean="0">
                <a:ea typeface="宋体" pitchFamily="2" charset="-122"/>
              </a:rPr>
              <a:t>Qi</a:t>
            </a:r>
            <a:r>
              <a:rPr lang="en-US" altLang="zh-CN" sz="3600" dirty="0" smtClean="0">
                <a:ea typeface="宋体" pitchFamily="2" charset="-122"/>
              </a:rPr>
              <a:t>  Deficiency: Introduction</a:t>
            </a:r>
          </a:p>
        </p:txBody>
      </p:sp>
      <p:sp>
        <p:nvSpPr>
          <p:cNvPr id="422915" name="Rectangle 3"/>
          <p:cNvSpPr>
            <a:spLocks noGrp="1" noChangeArrowheads="1"/>
          </p:cNvSpPr>
          <p:nvPr>
            <p:ph type="body" idx="1"/>
          </p:nvPr>
        </p:nvSpPr>
        <p:spPr>
          <a:xfrm>
            <a:off x="889000" y="1346200"/>
            <a:ext cx="7924800" cy="5105400"/>
          </a:xfrm>
        </p:spPr>
        <p:txBody>
          <a:bodyPr/>
          <a:lstStyle/>
          <a:p>
            <a:pPr eaLnBrk="1" hangingPunct="1">
              <a:lnSpc>
                <a:spcPct val="90000"/>
              </a:lnSpc>
              <a:defRPr/>
            </a:pPr>
            <a:r>
              <a:rPr lang="en-US" altLang="zh-CN" sz="2800" smtClean="0">
                <a:ea typeface="宋体" pitchFamily="2" charset="-122"/>
              </a:rPr>
              <a:t>General signs of </a:t>
            </a:r>
            <a:r>
              <a:rPr lang="en-US" altLang="zh-CN" sz="2800" i="1" smtClean="0">
                <a:ea typeface="宋体" pitchFamily="2" charset="-122"/>
              </a:rPr>
              <a:t>Qi</a:t>
            </a:r>
            <a:r>
              <a:rPr lang="en-US" altLang="zh-CN" sz="2800" smtClean="0">
                <a:ea typeface="宋体" pitchFamily="2" charset="-122"/>
              </a:rPr>
              <a:t> Deficiency include lethargy and fatigue</a:t>
            </a:r>
          </a:p>
          <a:p>
            <a:pPr eaLnBrk="1" hangingPunct="1">
              <a:lnSpc>
                <a:spcPct val="90000"/>
              </a:lnSpc>
              <a:defRPr/>
            </a:pPr>
            <a:r>
              <a:rPr lang="en-US" altLang="zh-CN" sz="2800" i="1" smtClean="0">
                <a:ea typeface="宋体" pitchFamily="2" charset="-122"/>
              </a:rPr>
              <a:t>Qi</a:t>
            </a:r>
            <a:r>
              <a:rPr lang="en-US" altLang="zh-CN" sz="2800" smtClean="0">
                <a:ea typeface="宋体" pitchFamily="2" charset="-122"/>
              </a:rPr>
              <a:t> Deficiency signs are exacerbated by activity and improved with rest</a:t>
            </a:r>
          </a:p>
          <a:p>
            <a:pPr eaLnBrk="1" hangingPunct="1">
              <a:lnSpc>
                <a:spcPct val="90000"/>
              </a:lnSpc>
              <a:defRPr/>
            </a:pPr>
            <a:r>
              <a:rPr lang="en-US" altLang="zh-CN" sz="2800" smtClean="0">
                <a:ea typeface="宋体" pitchFamily="2" charset="-122"/>
              </a:rPr>
              <a:t>Primary signs of Spleen </a:t>
            </a:r>
            <a:r>
              <a:rPr lang="en-US" altLang="zh-CN" sz="2800" i="1" smtClean="0">
                <a:ea typeface="宋体" pitchFamily="2" charset="-122"/>
              </a:rPr>
              <a:t>Qi</a:t>
            </a:r>
            <a:r>
              <a:rPr lang="en-US" altLang="zh-CN" sz="2800" smtClean="0">
                <a:ea typeface="宋体" pitchFamily="2" charset="-122"/>
              </a:rPr>
              <a:t> Deficiency include</a:t>
            </a:r>
          </a:p>
          <a:p>
            <a:pPr lvl="1" eaLnBrk="1" hangingPunct="1">
              <a:lnSpc>
                <a:spcPct val="90000"/>
              </a:lnSpc>
              <a:defRPr/>
            </a:pPr>
            <a:r>
              <a:rPr lang="en-US" altLang="zh-CN" sz="2400" smtClean="0">
                <a:ea typeface="宋体" pitchFamily="2" charset="-122"/>
              </a:rPr>
              <a:t>Loose stools</a:t>
            </a:r>
          </a:p>
          <a:p>
            <a:pPr lvl="1" eaLnBrk="1" hangingPunct="1">
              <a:lnSpc>
                <a:spcPct val="90000"/>
              </a:lnSpc>
              <a:defRPr/>
            </a:pPr>
            <a:r>
              <a:rPr lang="en-US" altLang="zh-CN" sz="2400" smtClean="0">
                <a:ea typeface="宋体" pitchFamily="2" charset="-122"/>
              </a:rPr>
              <a:t>Fatigue</a:t>
            </a:r>
          </a:p>
          <a:p>
            <a:pPr lvl="1" eaLnBrk="1" hangingPunct="1">
              <a:lnSpc>
                <a:spcPct val="90000"/>
              </a:lnSpc>
              <a:defRPr/>
            </a:pPr>
            <a:r>
              <a:rPr lang="en-US" altLang="zh-CN" sz="2400" smtClean="0">
                <a:ea typeface="宋体" pitchFamily="2" charset="-122"/>
              </a:rPr>
              <a:t>Shortness of breath</a:t>
            </a:r>
          </a:p>
          <a:p>
            <a:pPr lvl="1" eaLnBrk="1" hangingPunct="1">
              <a:lnSpc>
                <a:spcPct val="90000"/>
              </a:lnSpc>
              <a:defRPr/>
            </a:pPr>
            <a:r>
              <a:rPr lang="en-US" altLang="zh-CN" sz="2400" smtClean="0">
                <a:ea typeface="宋体" pitchFamily="2" charset="-122"/>
              </a:rPr>
              <a:t>Reduced appetite</a:t>
            </a:r>
          </a:p>
          <a:p>
            <a:pPr lvl="1" eaLnBrk="1" hangingPunct="1">
              <a:lnSpc>
                <a:spcPct val="90000"/>
              </a:lnSpc>
              <a:defRPr/>
            </a:pPr>
            <a:r>
              <a:rPr lang="en-US" altLang="zh-CN" sz="2400" smtClean="0">
                <a:ea typeface="宋体" pitchFamily="2" charset="-122"/>
              </a:rPr>
              <a:t>Pale moist tongue</a:t>
            </a:r>
          </a:p>
          <a:p>
            <a:pPr lvl="1" eaLnBrk="1" hangingPunct="1">
              <a:lnSpc>
                <a:spcPct val="90000"/>
              </a:lnSpc>
              <a:defRPr/>
            </a:pPr>
            <a:r>
              <a:rPr lang="en-US" altLang="zh-CN" sz="2400" smtClean="0">
                <a:ea typeface="宋体" pitchFamily="2" charset="-122"/>
              </a:rPr>
              <a:t>Weak pulse</a:t>
            </a:r>
          </a:p>
        </p:txBody>
      </p:sp>
    </p:spTree>
  </p:cSld>
  <p:clrMapOvr>
    <a:masterClrMapping/>
  </p:clrMapOvr>
  <p:transition>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38" name="Rectangle 2"/>
          <p:cNvSpPr>
            <a:spLocks noGrp="1" noChangeArrowheads="1"/>
          </p:cNvSpPr>
          <p:nvPr>
            <p:ph type="title"/>
          </p:nvPr>
        </p:nvSpPr>
        <p:spPr/>
        <p:txBody>
          <a:bodyPr/>
          <a:lstStyle/>
          <a:p>
            <a:pPr eaLnBrk="1" hangingPunct="1">
              <a:defRPr/>
            </a:pPr>
            <a:r>
              <a:rPr lang="en-US" altLang="zh-CN" sz="3600" smtClean="0">
                <a:ea typeface="宋体" pitchFamily="2" charset="-122"/>
              </a:rPr>
              <a:t>Bian Zheng and Herbal Formula</a:t>
            </a:r>
          </a:p>
        </p:txBody>
      </p:sp>
      <p:sp>
        <p:nvSpPr>
          <p:cNvPr id="423939" name="Rectangle 3"/>
          <p:cNvSpPr>
            <a:spLocks noGrp="1" noChangeArrowheads="1"/>
          </p:cNvSpPr>
          <p:nvPr>
            <p:ph type="body" idx="1"/>
          </p:nvPr>
        </p:nvSpPr>
        <p:spPr>
          <a:xfrm>
            <a:off x="406400" y="1727200"/>
            <a:ext cx="8229600" cy="4530725"/>
          </a:xfrm>
        </p:spPr>
        <p:txBody>
          <a:bodyPr/>
          <a:lstStyle/>
          <a:p>
            <a:pPr eaLnBrk="1" hangingPunct="1">
              <a:defRPr/>
            </a:pPr>
            <a:r>
              <a:rPr lang="en-US" altLang="zh-CN" sz="2800" dirty="0" smtClean="0">
                <a:ea typeface="宋体" pitchFamily="2" charset="-122"/>
              </a:rPr>
              <a:t>Spleen Qi Deficiency</a:t>
            </a:r>
          </a:p>
          <a:p>
            <a:pPr lvl="1" eaLnBrk="1" hangingPunct="1">
              <a:defRPr/>
            </a:pPr>
            <a:r>
              <a:rPr lang="en-US" altLang="zh-CN" sz="2400" dirty="0" err="1" smtClean="0">
                <a:ea typeface="宋体" pitchFamily="2" charset="-122"/>
              </a:rPr>
              <a:t>Tonify</a:t>
            </a:r>
            <a:r>
              <a:rPr lang="en-US" altLang="zh-CN" sz="2400" dirty="0" smtClean="0">
                <a:ea typeface="宋体" pitchFamily="2" charset="-122"/>
              </a:rPr>
              <a:t> Spleen Qi with the herbal formula </a:t>
            </a:r>
            <a:r>
              <a:rPr lang="en-US" altLang="zh-CN" sz="2400" i="1" dirty="0" smtClean="0">
                <a:ea typeface="宋体" pitchFamily="2" charset="-122"/>
              </a:rPr>
              <a:t>Si Jun </a:t>
            </a:r>
            <a:r>
              <a:rPr lang="en-US" altLang="zh-CN" sz="2400" i="1" dirty="0" err="1" smtClean="0">
                <a:ea typeface="宋体" pitchFamily="2" charset="-122"/>
              </a:rPr>
              <a:t>Zi</a:t>
            </a:r>
            <a:r>
              <a:rPr lang="en-US" altLang="zh-CN" sz="2400" i="1" dirty="0" smtClean="0">
                <a:ea typeface="宋体" pitchFamily="2" charset="-122"/>
              </a:rPr>
              <a:t> Tang</a:t>
            </a:r>
            <a:r>
              <a:rPr lang="en-US" altLang="zh-CN" sz="2400" dirty="0" smtClean="0">
                <a:ea typeface="宋体" pitchFamily="2" charset="-122"/>
              </a:rPr>
              <a:t> or Four Gentlemen Decoction</a:t>
            </a:r>
          </a:p>
          <a:p>
            <a:pPr lvl="2" eaLnBrk="1" hangingPunct="1">
              <a:defRPr/>
            </a:pPr>
            <a:r>
              <a:rPr lang="en-US" altLang="zh-CN" sz="2000" dirty="0" smtClean="0">
                <a:ea typeface="宋体" pitchFamily="2" charset="-122"/>
              </a:rPr>
              <a:t>the chief herb </a:t>
            </a:r>
            <a:r>
              <a:rPr lang="en-US" altLang="zh-CN" sz="2000" dirty="0" err="1" smtClean="0">
                <a:ea typeface="宋体" pitchFamily="2" charset="-122"/>
              </a:rPr>
              <a:t>Panax</a:t>
            </a:r>
            <a:r>
              <a:rPr lang="en-US" altLang="zh-CN" sz="2000" dirty="0" smtClean="0">
                <a:ea typeface="宋体" pitchFamily="2" charset="-122"/>
              </a:rPr>
              <a:t> ginseng </a:t>
            </a:r>
            <a:r>
              <a:rPr lang="en-US" altLang="zh-CN" sz="2000" i="1" dirty="0" err="1" smtClean="0">
                <a:ea typeface="宋体" pitchFamily="2" charset="-122"/>
              </a:rPr>
              <a:t>ren</a:t>
            </a:r>
            <a:r>
              <a:rPr lang="en-US" altLang="zh-CN" sz="2000" i="1" dirty="0" smtClean="0">
                <a:ea typeface="宋体" pitchFamily="2" charset="-122"/>
              </a:rPr>
              <a:t> shen</a:t>
            </a:r>
            <a:r>
              <a:rPr lang="en-US" altLang="zh-CN" sz="2000" dirty="0" smtClean="0">
                <a:ea typeface="宋体" pitchFamily="2" charset="-122"/>
              </a:rPr>
              <a:t> is sweet, warm and </a:t>
            </a:r>
            <a:r>
              <a:rPr lang="en-US" altLang="zh-CN" sz="2000" dirty="0" err="1" smtClean="0">
                <a:ea typeface="宋体" pitchFamily="2" charset="-122"/>
              </a:rPr>
              <a:t>tonifies</a:t>
            </a:r>
            <a:r>
              <a:rPr lang="en-US" altLang="zh-CN" sz="2000" dirty="0" smtClean="0">
                <a:ea typeface="宋体" pitchFamily="2" charset="-122"/>
              </a:rPr>
              <a:t> Spleen </a:t>
            </a:r>
            <a:r>
              <a:rPr lang="en-US" altLang="zh-CN" sz="2000" i="1" dirty="0" smtClean="0">
                <a:ea typeface="宋体" pitchFamily="2" charset="-122"/>
              </a:rPr>
              <a:t>Qi</a:t>
            </a:r>
          </a:p>
          <a:p>
            <a:pPr lvl="2" eaLnBrk="1" hangingPunct="1">
              <a:defRPr/>
            </a:pPr>
            <a:r>
              <a:rPr lang="en-US" altLang="zh-CN" sz="2000" dirty="0" smtClean="0">
                <a:ea typeface="宋体" pitchFamily="2" charset="-122"/>
              </a:rPr>
              <a:t>the deputy herb </a:t>
            </a:r>
            <a:r>
              <a:rPr lang="en-US" altLang="zh-CN" sz="2000" dirty="0" err="1" smtClean="0">
                <a:ea typeface="宋体" pitchFamily="2" charset="-122"/>
              </a:rPr>
              <a:t>Atractylodis</a:t>
            </a:r>
            <a:r>
              <a:rPr lang="en-US" altLang="zh-CN" sz="2000" dirty="0" smtClean="0">
                <a:ea typeface="宋体" pitchFamily="2" charset="-122"/>
              </a:rPr>
              <a:t> </a:t>
            </a:r>
            <a:r>
              <a:rPr lang="en-US" altLang="zh-CN" sz="2000" dirty="0" err="1" smtClean="0">
                <a:ea typeface="宋体" pitchFamily="2" charset="-122"/>
              </a:rPr>
              <a:t>macrocephalae</a:t>
            </a:r>
            <a:r>
              <a:rPr lang="en-US" altLang="zh-CN" sz="2000" dirty="0" smtClean="0">
                <a:ea typeface="宋体" pitchFamily="2" charset="-122"/>
              </a:rPr>
              <a:t> </a:t>
            </a:r>
            <a:r>
              <a:rPr lang="en-US" altLang="zh-CN" sz="2000" i="1" dirty="0" err="1" smtClean="0">
                <a:ea typeface="宋体" pitchFamily="2" charset="-122"/>
              </a:rPr>
              <a:t>bai</a:t>
            </a:r>
            <a:r>
              <a:rPr lang="en-US" altLang="zh-CN" sz="2000" i="1" dirty="0" smtClean="0">
                <a:ea typeface="宋体" pitchFamily="2" charset="-122"/>
              </a:rPr>
              <a:t> </a:t>
            </a:r>
            <a:r>
              <a:rPr lang="en-US" altLang="zh-CN" sz="2000" i="1" dirty="0" err="1" smtClean="0">
                <a:ea typeface="宋体" pitchFamily="2" charset="-122"/>
              </a:rPr>
              <a:t>zhu</a:t>
            </a:r>
            <a:r>
              <a:rPr lang="en-US" altLang="zh-CN" sz="2000" dirty="0" smtClean="0">
                <a:ea typeface="宋体" pitchFamily="2" charset="-122"/>
              </a:rPr>
              <a:t> is bitter, warm and strengthens Spleen </a:t>
            </a:r>
            <a:r>
              <a:rPr lang="en-US" altLang="zh-CN" sz="2000" i="1" dirty="0" smtClean="0">
                <a:ea typeface="宋体" pitchFamily="2" charset="-122"/>
              </a:rPr>
              <a:t>Qi</a:t>
            </a:r>
            <a:r>
              <a:rPr lang="en-US" altLang="zh-CN" sz="2000" dirty="0" smtClean="0">
                <a:ea typeface="宋体" pitchFamily="2" charset="-122"/>
              </a:rPr>
              <a:t> and dries Dampness</a:t>
            </a:r>
          </a:p>
          <a:p>
            <a:pPr lvl="2" eaLnBrk="1" hangingPunct="1">
              <a:defRPr/>
            </a:pPr>
            <a:r>
              <a:rPr lang="en-US" altLang="zh-CN" sz="2000" dirty="0" smtClean="0">
                <a:ea typeface="宋体" pitchFamily="2" charset="-122"/>
              </a:rPr>
              <a:t>the assistant herb </a:t>
            </a:r>
            <a:r>
              <a:rPr lang="en-US" altLang="zh-CN" sz="2000" dirty="0" err="1" smtClean="0">
                <a:ea typeface="宋体" pitchFamily="2" charset="-122"/>
              </a:rPr>
              <a:t>Poria</a:t>
            </a:r>
            <a:r>
              <a:rPr lang="en-US" altLang="zh-CN" sz="2000" dirty="0" smtClean="0">
                <a:ea typeface="宋体" pitchFamily="2" charset="-122"/>
              </a:rPr>
              <a:t> </a:t>
            </a:r>
            <a:r>
              <a:rPr lang="en-US" altLang="zh-CN" sz="2000" dirty="0" err="1" smtClean="0">
                <a:ea typeface="宋体" pitchFamily="2" charset="-122"/>
              </a:rPr>
              <a:t>cocos</a:t>
            </a:r>
            <a:r>
              <a:rPr lang="en-US" altLang="zh-CN" sz="2000" dirty="0" smtClean="0">
                <a:ea typeface="宋体" pitchFamily="2" charset="-122"/>
              </a:rPr>
              <a:t> </a:t>
            </a:r>
            <a:r>
              <a:rPr lang="en-US" altLang="zh-CN" sz="2000" i="1" dirty="0" smtClean="0">
                <a:ea typeface="宋体" pitchFamily="2" charset="-122"/>
              </a:rPr>
              <a:t>fu ling</a:t>
            </a:r>
            <a:r>
              <a:rPr lang="en-US" altLang="zh-CN" sz="2000" dirty="0" smtClean="0">
                <a:ea typeface="宋体" pitchFamily="2" charset="-122"/>
              </a:rPr>
              <a:t> is sweet, bland and leeches out Dampness and mildly </a:t>
            </a:r>
            <a:r>
              <a:rPr lang="en-US" altLang="zh-CN" sz="2000" dirty="0" err="1" smtClean="0">
                <a:ea typeface="宋体" pitchFamily="2" charset="-122"/>
              </a:rPr>
              <a:t>Tonifies</a:t>
            </a:r>
            <a:r>
              <a:rPr lang="en-US" altLang="zh-CN" sz="2000" dirty="0" smtClean="0">
                <a:ea typeface="宋体" pitchFamily="2" charset="-122"/>
              </a:rPr>
              <a:t> Spleen </a:t>
            </a:r>
            <a:r>
              <a:rPr lang="en-US" altLang="zh-CN" sz="2000" i="1" dirty="0" smtClean="0">
                <a:ea typeface="宋体" pitchFamily="2" charset="-122"/>
              </a:rPr>
              <a:t>Qi</a:t>
            </a:r>
          </a:p>
          <a:p>
            <a:pPr lvl="2" eaLnBrk="1" hangingPunct="1">
              <a:defRPr/>
            </a:pPr>
            <a:r>
              <a:rPr lang="en-US" altLang="zh-CN" sz="2000" dirty="0" smtClean="0">
                <a:ea typeface="宋体" pitchFamily="2" charset="-122"/>
              </a:rPr>
              <a:t>the envoy </a:t>
            </a:r>
            <a:r>
              <a:rPr lang="en-US" altLang="zh-CN" sz="2000" dirty="0" err="1" smtClean="0">
                <a:ea typeface="宋体" pitchFamily="2" charset="-122"/>
              </a:rPr>
              <a:t>Glycyrrhizae</a:t>
            </a:r>
            <a:r>
              <a:rPr lang="en-US" altLang="zh-CN" sz="2000" dirty="0" smtClean="0">
                <a:ea typeface="宋体" pitchFamily="2" charset="-122"/>
              </a:rPr>
              <a:t> </a:t>
            </a:r>
            <a:r>
              <a:rPr lang="en-US" altLang="zh-CN" sz="2000" dirty="0" err="1" smtClean="0">
                <a:ea typeface="宋体" pitchFamily="2" charset="-122"/>
              </a:rPr>
              <a:t>uralensis</a:t>
            </a:r>
            <a:r>
              <a:rPr lang="en-US" altLang="zh-CN" sz="2000" dirty="0" smtClean="0">
                <a:ea typeface="宋体" pitchFamily="2" charset="-122"/>
              </a:rPr>
              <a:t> </a:t>
            </a:r>
            <a:r>
              <a:rPr lang="en-US" altLang="zh-CN" sz="2000" i="1" dirty="0" err="1" smtClean="0">
                <a:ea typeface="宋体" pitchFamily="2" charset="-122"/>
              </a:rPr>
              <a:t>gan</a:t>
            </a:r>
            <a:r>
              <a:rPr lang="en-US" altLang="zh-CN" sz="2000" i="1" dirty="0" smtClean="0">
                <a:ea typeface="宋体" pitchFamily="2" charset="-122"/>
              </a:rPr>
              <a:t> </a:t>
            </a:r>
            <a:r>
              <a:rPr lang="en-US" altLang="zh-CN" sz="2000" i="1" dirty="0" err="1" smtClean="0">
                <a:ea typeface="宋体" pitchFamily="2" charset="-122"/>
              </a:rPr>
              <a:t>cao</a:t>
            </a:r>
            <a:r>
              <a:rPr lang="en-US" altLang="zh-CN" sz="2000" dirty="0" smtClean="0">
                <a:ea typeface="宋体" pitchFamily="2" charset="-122"/>
              </a:rPr>
              <a:t> is warm, sweet and warms and regulates the middle burner</a:t>
            </a:r>
          </a:p>
        </p:txBody>
      </p:sp>
    </p:spTree>
  </p:cSld>
  <p:clrMapOvr>
    <a:masterClrMapping/>
  </p:clrMapOvr>
  <p:transition>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2" name="Rectangle 2"/>
          <p:cNvSpPr>
            <a:spLocks noGrp="1" noChangeArrowheads="1"/>
          </p:cNvSpPr>
          <p:nvPr>
            <p:ph type="title"/>
          </p:nvPr>
        </p:nvSpPr>
        <p:spPr/>
        <p:txBody>
          <a:bodyPr/>
          <a:lstStyle/>
          <a:p>
            <a:pPr eaLnBrk="1" hangingPunct="1">
              <a:defRPr/>
            </a:pPr>
            <a:r>
              <a:rPr lang="en-US" altLang="zh-CN" sz="3600" i="1" dirty="0" smtClean="0">
                <a:ea typeface="宋体" pitchFamily="2" charset="-122"/>
              </a:rPr>
              <a:t>Si Jun </a:t>
            </a:r>
            <a:r>
              <a:rPr lang="en-US" altLang="zh-CN" sz="3600" i="1" dirty="0" err="1" smtClean="0">
                <a:ea typeface="宋体" pitchFamily="2" charset="-122"/>
              </a:rPr>
              <a:t>Zi</a:t>
            </a:r>
            <a:r>
              <a:rPr lang="en-US" altLang="zh-CN" sz="3600" i="1" dirty="0" smtClean="0">
                <a:ea typeface="宋体" pitchFamily="2" charset="-122"/>
              </a:rPr>
              <a:t> Tang</a:t>
            </a:r>
            <a:r>
              <a:rPr lang="en-US" altLang="zh-CN" sz="3600" dirty="0" smtClean="0">
                <a:ea typeface="宋体" pitchFamily="2" charset="-122"/>
              </a:rPr>
              <a:t>  and Food Therapy</a:t>
            </a:r>
          </a:p>
        </p:txBody>
      </p:sp>
      <p:sp>
        <p:nvSpPr>
          <p:cNvPr id="424963" name="Rectangle 3"/>
          <p:cNvSpPr>
            <a:spLocks noGrp="1" noChangeArrowheads="1"/>
          </p:cNvSpPr>
          <p:nvPr>
            <p:ph type="body" idx="1"/>
          </p:nvPr>
        </p:nvSpPr>
        <p:spPr>
          <a:xfrm>
            <a:off x="812800" y="1701800"/>
            <a:ext cx="7924800" cy="4483100"/>
          </a:xfrm>
        </p:spPr>
        <p:txBody>
          <a:bodyPr/>
          <a:lstStyle/>
          <a:p>
            <a:pPr eaLnBrk="1" hangingPunct="1">
              <a:defRPr/>
            </a:pPr>
            <a:r>
              <a:rPr lang="en-US" altLang="zh-CN" smtClean="0">
                <a:ea typeface="宋体" pitchFamily="2" charset="-122"/>
              </a:rPr>
              <a:t>A Food Combination that would have similar actions to </a:t>
            </a:r>
            <a:r>
              <a:rPr lang="en-US" altLang="zh-CN" i="1" smtClean="0">
                <a:ea typeface="宋体" pitchFamily="2" charset="-122"/>
              </a:rPr>
              <a:t>Si Jun Zi Tang</a:t>
            </a:r>
            <a:r>
              <a:rPr lang="en-US" altLang="zh-CN" smtClean="0">
                <a:ea typeface="宋体" pitchFamily="2" charset="-122"/>
              </a:rPr>
              <a:t> could include</a:t>
            </a:r>
          </a:p>
          <a:p>
            <a:pPr lvl="1" eaLnBrk="1" hangingPunct="1">
              <a:defRPr/>
            </a:pPr>
            <a:r>
              <a:rPr lang="en-US" altLang="zh-CN" smtClean="0">
                <a:ea typeface="宋体" pitchFamily="2" charset="-122"/>
              </a:rPr>
              <a:t>Warm, sweet Chicken which enters the Spleen and Stomach to Tonify </a:t>
            </a:r>
            <a:r>
              <a:rPr lang="en-US" altLang="zh-CN" i="1" smtClean="0">
                <a:ea typeface="宋体" pitchFamily="2" charset="-122"/>
              </a:rPr>
              <a:t>Qi</a:t>
            </a:r>
          </a:p>
          <a:p>
            <a:pPr lvl="1" eaLnBrk="1" hangingPunct="1">
              <a:defRPr/>
            </a:pPr>
            <a:r>
              <a:rPr lang="en-US" altLang="zh-CN" smtClean="0">
                <a:ea typeface="宋体" pitchFamily="2" charset="-122"/>
              </a:rPr>
              <a:t>Warm, sweet Oats to strengthen the Spleen and dry Dampness</a:t>
            </a:r>
          </a:p>
          <a:p>
            <a:pPr lvl="1" eaLnBrk="1" hangingPunct="1">
              <a:defRPr/>
            </a:pPr>
            <a:r>
              <a:rPr lang="en-US" altLang="zh-CN" smtClean="0">
                <a:ea typeface="宋体" pitchFamily="2" charset="-122"/>
              </a:rPr>
              <a:t>Or neutral, bitter Rye to drain Dampness and Water from the Spleen</a:t>
            </a:r>
          </a:p>
        </p:txBody>
      </p:sp>
    </p:spTree>
  </p:cSld>
  <p:clrMapOvr>
    <a:masterClrMapping/>
  </p:clrMapOvr>
  <p:transition>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86" name="Rectangle 2"/>
          <p:cNvSpPr>
            <a:spLocks noGrp="1" noChangeArrowheads="1"/>
          </p:cNvSpPr>
          <p:nvPr>
            <p:ph type="title"/>
          </p:nvPr>
        </p:nvSpPr>
        <p:spPr/>
        <p:txBody>
          <a:bodyPr/>
          <a:lstStyle/>
          <a:p>
            <a:pPr eaLnBrk="1" hangingPunct="1">
              <a:defRPr/>
            </a:pPr>
            <a:r>
              <a:rPr lang="en-US" altLang="zh-CN" sz="3600" i="1" dirty="0" smtClean="0">
                <a:ea typeface="宋体" pitchFamily="2" charset="-122"/>
              </a:rPr>
              <a:t>Si Jun </a:t>
            </a:r>
            <a:r>
              <a:rPr lang="en-US" altLang="zh-CN" sz="3600" i="1" dirty="0" err="1" smtClean="0">
                <a:ea typeface="宋体" pitchFamily="2" charset="-122"/>
              </a:rPr>
              <a:t>Zi</a:t>
            </a:r>
            <a:r>
              <a:rPr lang="en-US" altLang="zh-CN" sz="3600" i="1" dirty="0" smtClean="0">
                <a:ea typeface="宋体" pitchFamily="2" charset="-122"/>
              </a:rPr>
              <a:t> Tang</a:t>
            </a:r>
            <a:r>
              <a:rPr lang="en-US" altLang="zh-CN" sz="3600" dirty="0" smtClean="0">
                <a:ea typeface="宋体" pitchFamily="2" charset="-122"/>
              </a:rPr>
              <a:t>  and Food Therapy</a:t>
            </a:r>
          </a:p>
        </p:txBody>
      </p:sp>
      <p:sp>
        <p:nvSpPr>
          <p:cNvPr id="425987" name="Rectangle 3"/>
          <p:cNvSpPr>
            <a:spLocks noGrp="1" noChangeArrowheads="1"/>
          </p:cNvSpPr>
          <p:nvPr>
            <p:ph type="body" idx="1"/>
          </p:nvPr>
        </p:nvSpPr>
        <p:spPr>
          <a:xfrm>
            <a:off x="876300" y="1384300"/>
            <a:ext cx="7924800" cy="5232400"/>
          </a:xfrm>
        </p:spPr>
        <p:txBody>
          <a:bodyPr/>
          <a:lstStyle/>
          <a:p>
            <a:pPr eaLnBrk="1" hangingPunct="1">
              <a:defRPr/>
            </a:pPr>
            <a:r>
              <a:rPr lang="en-US" altLang="zh-CN" dirty="0" smtClean="0">
                <a:ea typeface="宋体" pitchFamily="2" charset="-122"/>
              </a:rPr>
              <a:t>A Food Combination that would have similar actions to </a:t>
            </a:r>
            <a:r>
              <a:rPr lang="en-US" altLang="zh-CN" i="1" dirty="0" smtClean="0">
                <a:ea typeface="宋体" pitchFamily="2" charset="-122"/>
              </a:rPr>
              <a:t>Si Jun </a:t>
            </a:r>
            <a:r>
              <a:rPr lang="en-US" altLang="zh-CN" i="1" dirty="0" err="1" smtClean="0">
                <a:ea typeface="宋体" pitchFamily="2" charset="-122"/>
              </a:rPr>
              <a:t>Zi</a:t>
            </a:r>
            <a:r>
              <a:rPr lang="en-US" altLang="zh-CN" i="1" dirty="0" smtClean="0">
                <a:ea typeface="宋体" pitchFamily="2" charset="-122"/>
              </a:rPr>
              <a:t> Tang</a:t>
            </a:r>
            <a:endParaRPr lang="en-US" altLang="zh-CN" dirty="0" smtClean="0">
              <a:ea typeface="宋体" pitchFamily="2" charset="-122"/>
            </a:endParaRPr>
          </a:p>
          <a:p>
            <a:pPr lvl="1" eaLnBrk="1" hangingPunct="1">
              <a:defRPr/>
            </a:pPr>
            <a:r>
              <a:rPr lang="en-US" altLang="zh-CN" dirty="0" smtClean="0">
                <a:ea typeface="宋体" pitchFamily="2" charset="-122"/>
              </a:rPr>
              <a:t>Cool, sweet Mushroom to leech Dampness and mildly </a:t>
            </a:r>
            <a:r>
              <a:rPr lang="en-US" altLang="zh-CN" dirty="0" err="1" smtClean="0">
                <a:ea typeface="宋体" pitchFamily="2" charset="-122"/>
              </a:rPr>
              <a:t>tonify</a:t>
            </a:r>
            <a:r>
              <a:rPr lang="en-US" altLang="zh-CN" dirty="0" smtClean="0">
                <a:ea typeface="宋体" pitchFamily="2" charset="-122"/>
              </a:rPr>
              <a:t> Spleen </a:t>
            </a:r>
            <a:r>
              <a:rPr lang="en-US" altLang="zh-CN" i="1" dirty="0" smtClean="0">
                <a:ea typeface="宋体" pitchFamily="2" charset="-122"/>
              </a:rPr>
              <a:t>Qi</a:t>
            </a:r>
          </a:p>
          <a:p>
            <a:pPr lvl="1" eaLnBrk="1" hangingPunct="1">
              <a:defRPr/>
            </a:pPr>
            <a:r>
              <a:rPr lang="en-US" altLang="zh-CN" dirty="0" smtClean="0">
                <a:ea typeface="宋体" pitchFamily="2" charset="-122"/>
              </a:rPr>
              <a:t>Neutral, sweet and sour Coriander to direct the actions to the middle burner and mildly warm the Spleen and Stomach </a:t>
            </a:r>
          </a:p>
          <a:p>
            <a:pPr lvl="1" eaLnBrk="1" hangingPunct="1">
              <a:defRPr/>
            </a:pPr>
            <a:r>
              <a:rPr lang="en-US" altLang="zh-CN" dirty="0" smtClean="0">
                <a:ea typeface="宋体" pitchFamily="2" charset="-122"/>
              </a:rPr>
              <a:t>Use acrid, warm, aromatic Cardamom (</a:t>
            </a:r>
            <a:r>
              <a:rPr lang="en-US" altLang="zh-CN" i="1" dirty="0" err="1" smtClean="0">
                <a:ea typeface="宋体" pitchFamily="2" charset="-122"/>
              </a:rPr>
              <a:t>Sha</a:t>
            </a:r>
            <a:r>
              <a:rPr lang="en-US" altLang="zh-CN" i="1" dirty="0" smtClean="0">
                <a:ea typeface="宋体" pitchFamily="2" charset="-122"/>
              </a:rPr>
              <a:t> </a:t>
            </a:r>
            <a:r>
              <a:rPr lang="en-US" altLang="zh-CN" i="1" dirty="0" err="1" smtClean="0">
                <a:ea typeface="宋体" pitchFamily="2" charset="-122"/>
              </a:rPr>
              <a:t>Ren</a:t>
            </a:r>
            <a:r>
              <a:rPr lang="en-US" altLang="zh-CN" dirty="0" smtClean="0">
                <a:ea typeface="宋体" pitchFamily="2" charset="-122"/>
              </a:rPr>
              <a:t>) if there is also Phlegm or vomiting</a:t>
            </a:r>
          </a:p>
        </p:txBody>
      </p:sp>
    </p:spTree>
  </p:cSld>
  <p:clrMapOvr>
    <a:masterClrMapping/>
  </p:clrMapOvr>
  <p:transition>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altLang="zh-CN" i="1" dirty="0" smtClean="0">
                <a:ea typeface="宋体" pitchFamily="2" charset="-122"/>
              </a:rPr>
              <a:t>Si Jun </a:t>
            </a:r>
            <a:r>
              <a:rPr lang="en-US" altLang="zh-CN" i="1" dirty="0" err="1" smtClean="0">
                <a:ea typeface="宋体" pitchFamily="2" charset="-122"/>
              </a:rPr>
              <a:t>Zi</a:t>
            </a:r>
            <a:r>
              <a:rPr lang="en-US" altLang="zh-CN" i="1" dirty="0" smtClean="0">
                <a:ea typeface="宋体" pitchFamily="2" charset="-122"/>
              </a:rPr>
              <a:t> Tang  Food</a:t>
            </a:r>
            <a:endParaRPr lang="en-US" dirty="0" smtClean="0"/>
          </a:p>
        </p:txBody>
      </p:sp>
      <p:sp>
        <p:nvSpPr>
          <p:cNvPr id="3" name="Content Placeholder 2"/>
          <p:cNvSpPr>
            <a:spLocks noGrp="1"/>
          </p:cNvSpPr>
          <p:nvPr>
            <p:ph idx="1"/>
          </p:nvPr>
        </p:nvSpPr>
        <p:spPr>
          <a:xfrm>
            <a:off x="944563" y="1020763"/>
            <a:ext cx="7924800" cy="5410200"/>
          </a:xfrm>
        </p:spPr>
        <p:txBody>
          <a:bodyPr/>
          <a:lstStyle/>
          <a:p>
            <a:pPr eaLnBrk="1" hangingPunct="1">
              <a:defRPr/>
            </a:pPr>
            <a:r>
              <a:rPr lang="en-US" dirty="0" smtClean="0"/>
              <a:t>How?</a:t>
            </a:r>
          </a:p>
          <a:p>
            <a:pPr lvl="4" eaLnBrk="1" hangingPunct="1">
              <a:defRPr/>
            </a:pPr>
            <a:endParaRPr lang="en-US" dirty="0" smtClean="0"/>
          </a:p>
          <a:p>
            <a:pPr lvl="1" eaLnBrk="1" hangingPunct="1">
              <a:defRPr/>
            </a:pPr>
            <a:r>
              <a:rPr lang="en-US" dirty="0" smtClean="0"/>
              <a:t>Identify food substitute</a:t>
            </a:r>
          </a:p>
          <a:p>
            <a:pPr lvl="4" eaLnBrk="1" hangingPunct="1">
              <a:defRPr/>
            </a:pPr>
            <a:endParaRPr lang="en-US" dirty="0" smtClean="0"/>
          </a:p>
          <a:p>
            <a:pPr lvl="1" eaLnBrk="1" hangingPunct="1">
              <a:defRPr/>
            </a:pPr>
            <a:r>
              <a:rPr lang="en-US" dirty="0" smtClean="0"/>
              <a:t>Calculate contribution needed</a:t>
            </a:r>
          </a:p>
          <a:p>
            <a:pPr lvl="4" eaLnBrk="1" hangingPunct="1">
              <a:defRPr/>
            </a:pPr>
            <a:endParaRPr lang="en-US" dirty="0" smtClean="0"/>
          </a:p>
          <a:p>
            <a:pPr lvl="1" eaLnBrk="1" hangingPunct="1">
              <a:defRPr/>
            </a:pPr>
            <a:r>
              <a:rPr lang="en-US" dirty="0" smtClean="0"/>
              <a:t>Develop diet</a:t>
            </a:r>
          </a:p>
          <a:p>
            <a:pPr lvl="4" eaLnBrk="1" hangingPunct="1">
              <a:defRPr/>
            </a:pPr>
            <a:endParaRPr lang="en-US" dirty="0" smtClean="0"/>
          </a:p>
          <a:p>
            <a:pPr lvl="1" eaLnBrk="1" hangingPunct="1">
              <a:defRPr/>
            </a:pPr>
            <a:r>
              <a:rPr lang="en-US" dirty="0" smtClean="0"/>
              <a:t>Check for balance</a:t>
            </a:r>
          </a:p>
          <a:p>
            <a:pPr lvl="4" eaLnBrk="1" hangingPunct="1">
              <a:defRPr/>
            </a:pPr>
            <a:endParaRPr lang="en-US" dirty="0" smtClean="0"/>
          </a:p>
          <a:p>
            <a:pPr lvl="1" eaLnBrk="1" hangingPunct="1">
              <a:defRPr/>
            </a:pPr>
            <a:r>
              <a:rPr lang="en-US" dirty="0" smtClean="0"/>
              <a:t>Add essential vitamins, minerals, fatty acids and amino acids.</a:t>
            </a:r>
          </a:p>
        </p:txBody>
      </p:sp>
    </p:spTree>
  </p:cSld>
  <p:clrMapOvr>
    <a:masterClrMapping/>
  </p:clrMapOvr>
  <p:transition>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altLang="zh-CN" i="1" dirty="0" smtClean="0">
                <a:ea typeface="宋体" pitchFamily="2" charset="-122"/>
              </a:rPr>
              <a:t>Si Jun </a:t>
            </a:r>
            <a:r>
              <a:rPr lang="en-US" altLang="zh-CN" i="1" dirty="0" err="1" smtClean="0">
                <a:ea typeface="宋体" pitchFamily="2" charset="-122"/>
              </a:rPr>
              <a:t>Zi</a:t>
            </a:r>
            <a:r>
              <a:rPr lang="en-US" altLang="zh-CN" i="1" dirty="0" smtClean="0">
                <a:ea typeface="宋体" pitchFamily="2" charset="-122"/>
              </a:rPr>
              <a:t> Tang  Food</a:t>
            </a:r>
            <a:endParaRPr lang="en-US" dirty="0" smtClean="0"/>
          </a:p>
        </p:txBody>
      </p:sp>
      <p:sp>
        <p:nvSpPr>
          <p:cNvPr id="3" name="Content Placeholder 2"/>
          <p:cNvSpPr>
            <a:spLocks noGrp="1"/>
          </p:cNvSpPr>
          <p:nvPr>
            <p:ph idx="1"/>
          </p:nvPr>
        </p:nvSpPr>
        <p:spPr>
          <a:xfrm>
            <a:off x="473075" y="1112838"/>
            <a:ext cx="8305800" cy="5410200"/>
          </a:xfrm>
        </p:spPr>
        <p:txBody>
          <a:bodyPr/>
          <a:lstStyle/>
          <a:p>
            <a:pPr eaLnBrk="1" hangingPunct="1">
              <a:defRPr/>
            </a:pPr>
            <a:endParaRPr lang="en-US" altLang="zh-CN" sz="1800" dirty="0" smtClean="0">
              <a:ea typeface="宋体" pitchFamily="2" charset="-122"/>
            </a:endParaRPr>
          </a:p>
          <a:p>
            <a:pPr eaLnBrk="1" hangingPunct="1">
              <a:defRPr/>
            </a:pPr>
            <a:endParaRPr lang="en-US" altLang="zh-CN" sz="1800" dirty="0" smtClean="0">
              <a:ea typeface="宋体" pitchFamily="2" charset="-122"/>
            </a:endParaRPr>
          </a:p>
          <a:p>
            <a:pPr eaLnBrk="1" hangingPunct="1">
              <a:defRPr/>
            </a:pPr>
            <a:r>
              <a:rPr lang="en-US" altLang="zh-CN" sz="1800" dirty="0" err="1" smtClean="0">
                <a:ea typeface="宋体" pitchFamily="2" charset="-122"/>
              </a:rPr>
              <a:t>Panax</a:t>
            </a:r>
            <a:r>
              <a:rPr lang="en-US" altLang="zh-CN" sz="1800" dirty="0" smtClean="0">
                <a:ea typeface="宋体" pitchFamily="2" charset="-122"/>
              </a:rPr>
              <a:t> ginseng (</a:t>
            </a:r>
            <a:r>
              <a:rPr lang="en-US" altLang="zh-CN" sz="1800" i="1" dirty="0" err="1" smtClean="0">
                <a:ea typeface="宋体" pitchFamily="2" charset="-122"/>
              </a:rPr>
              <a:t>ren</a:t>
            </a:r>
            <a:r>
              <a:rPr lang="en-US" altLang="zh-CN" sz="1800" i="1" dirty="0" smtClean="0">
                <a:ea typeface="宋体" pitchFamily="2" charset="-122"/>
              </a:rPr>
              <a:t> shen)			Chicken</a:t>
            </a:r>
          </a:p>
          <a:p>
            <a:pPr lvl="4" eaLnBrk="1" hangingPunct="1">
              <a:defRPr/>
            </a:pPr>
            <a:endParaRPr lang="en-US" altLang="zh-CN" sz="1050" i="1" dirty="0" smtClean="0">
              <a:ea typeface="宋体" pitchFamily="2" charset="-122"/>
            </a:endParaRPr>
          </a:p>
          <a:p>
            <a:pPr eaLnBrk="1" hangingPunct="1">
              <a:defRPr/>
            </a:pPr>
            <a:r>
              <a:rPr lang="en-US" altLang="zh-CN" sz="1800" dirty="0" err="1" smtClean="0">
                <a:ea typeface="宋体" pitchFamily="2" charset="-122"/>
              </a:rPr>
              <a:t>Atractylodis</a:t>
            </a:r>
            <a:r>
              <a:rPr lang="en-US" altLang="zh-CN" sz="1800" dirty="0" smtClean="0">
                <a:ea typeface="宋体" pitchFamily="2" charset="-122"/>
              </a:rPr>
              <a:t> </a:t>
            </a:r>
            <a:r>
              <a:rPr lang="en-US" altLang="zh-CN" sz="1800" dirty="0" err="1" smtClean="0">
                <a:ea typeface="宋体" pitchFamily="2" charset="-122"/>
              </a:rPr>
              <a:t>macrocephalae</a:t>
            </a:r>
            <a:r>
              <a:rPr lang="en-US" altLang="zh-CN" sz="1800" dirty="0" smtClean="0">
                <a:ea typeface="宋体" pitchFamily="2" charset="-122"/>
              </a:rPr>
              <a:t> (</a:t>
            </a:r>
            <a:r>
              <a:rPr lang="en-US" altLang="zh-CN" sz="1800" i="1" dirty="0" err="1" smtClean="0">
                <a:ea typeface="宋体" pitchFamily="2" charset="-122"/>
              </a:rPr>
              <a:t>bai</a:t>
            </a:r>
            <a:r>
              <a:rPr lang="en-US" altLang="zh-CN" sz="1800" i="1" dirty="0" smtClean="0">
                <a:ea typeface="宋体" pitchFamily="2" charset="-122"/>
              </a:rPr>
              <a:t> </a:t>
            </a:r>
            <a:r>
              <a:rPr lang="en-US" altLang="zh-CN" sz="1800" i="1" dirty="0" err="1" smtClean="0">
                <a:ea typeface="宋体" pitchFamily="2" charset="-122"/>
              </a:rPr>
              <a:t>zhu</a:t>
            </a:r>
            <a:r>
              <a:rPr lang="en-US" altLang="zh-CN" sz="1800" i="1" dirty="0" smtClean="0">
                <a:ea typeface="宋体" pitchFamily="2" charset="-122"/>
              </a:rPr>
              <a:t>)		Oats/Rye</a:t>
            </a:r>
          </a:p>
          <a:p>
            <a:pPr lvl="4" eaLnBrk="1" hangingPunct="1">
              <a:defRPr/>
            </a:pPr>
            <a:endParaRPr lang="en-US" altLang="zh-CN" sz="1050" i="1" dirty="0" smtClean="0">
              <a:ea typeface="宋体" pitchFamily="2" charset="-122"/>
            </a:endParaRPr>
          </a:p>
          <a:p>
            <a:pPr eaLnBrk="1" hangingPunct="1">
              <a:defRPr/>
            </a:pPr>
            <a:r>
              <a:rPr lang="en-US" altLang="zh-CN" sz="1800" dirty="0" err="1" smtClean="0">
                <a:ea typeface="宋体" pitchFamily="2" charset="-122"/>
              </a:rPr>
              <a:t>Poria</a:t>
            </a:r>
            <a:r>
              <a:rPr lang="en-US" altLang="zh-CN" sz="1800" dirty="0" smtClean="0">
                <a:ea typeface="宋体" pitchFamily="2" charset="-122"/>
              </a:rPr>
              <a:t> </a:t>
            </a:r>
            <a:r>
              <a:rPr lang="en-US" altLang="zh-CN" sz="1800" dirty="0" err="1" smtClean="0">
                <a:ea typeface="宋体" pitchFamily="2" charset="-122"/>
              </a:rPr>
              <a:t>cocos</a:t>
            </a:r>
            <a:r>
              <a:rPr lang="en-US" altLang="zh-CN" sz="1800" dirty="0" smtClean="0">
                <a:ea typeface="宋体" pitchFamily="2" charset="-122"/>
              </a:rPr>
              <a:t> (</a:t>
            </a:r>
            <a:r>
              <a:rPr lang="en-US" altLang="zh-CN" sz="1800" i="1" dirty="0" smtClean="0">
                <a:ea typeface="宋体" pitchFamily="2" charset="-122"/>
              </a:rPr>
              <a:t>fu ling)				Mushrooms</a:t>
            </a:r>
          </a:p>
          <a:p>
            <a:pPr lvl="4" eaLnBrk="1" hangingPunct="1">
              <a:defRPr/>
            </a:pPr>
            <a:endParaRPr lang="en-US" altLang="zh-CN" sz="1050" i="1" dirty="0" smtClean="0">
              <a:ea typeface="宋体" pitchFamily="2" charset="-122"/>
            </a:endParaRPr>
          </a:p>
          <a:p>
            <a:pPr eaLnBrk="1" hangingPunct="1">
              <a:defRPr/>
            </a:pPr>
            <a:r>
              <a:rPr lang="en-US" altLang="zh-CN" sz="1800" dirty="0" err="1" smtClean="0">
                <a:ea typeface="宋体" pitchFamily="2" charset="-122"/>
              </a:rPr>
              <a:t>Glycyrrhizae</a:t>
            </a:r>
            <a:r>
              <a:rPr lang="en-US" altLang="zh-CN" sz="1800" dirty="0" smtClean="0">
                <a:ea typeface="宋体" pitchFamily="2" charset="-122"/>
              </a:rPr>
              <a:t> </a:t>
            </a:r>
            <a:r>
              <a:rPr lang="en-US" altLang="zh-CN" sz="1800" dirty="0" err="1" smtClean="0">
                <a:ea typeface="宋体" pitchFamily="2" charset="-122"/>
              </a:rPr>
              <a:t>uralensis</a:t>
            </a:r>
            <a:r>
              <a:rPr lang="en-US" altLang="zh-CN" sz="1800" dirty="0" smtClean="0">
                <a:ea typeface="宋体" pitchFamily="2" charset="-122"/>
              </a:rPr>
              <a:t> (</a:t>
            </a:r>
            <a:r>
              <a:rPr lang="en-US" altLang="zh-CN" sz="1800" i="1" dirty="0" err="1" smtClean="0">
                <a:ea typeface="宋体" pitchFamily="2" charset="-122"/>
              </a:rPr>
              <a:t>gan</a:t>
            </a:r>
            <a:r>
              <a:rPr lang="en-US" altLang="zh-CN" sz="1800" i="1" dirty="0" smtClean="0">
                <a:ea typeface="宋体" pitchFamily="2" charset="-122"/>
              </a:rPr>
              <a:t> </a:t>
            </a:r>
            <a:r>
              <a:rPr lang="en-US" altLang="zh-CN" sz="1800" i="1" dirty="0" err="1" smtClean="0">
                <a:ea typeface="宋体" pitchFamily="2" charset="-122"/>
              </a:rPr>
              <a:t>cao</a:t>
            </a:r>
            <a:r>
              <a:rPr lang="en-US" altLang="zh-CN" sz="1800" i="1" dirty="0" smtClean="0">
                <a:ea typeface="宋体" pitchFamily="2" charset="-122"/>
              </a:rPr>
              <a:t>)		Coriander/Cardamom</a:t>
            </a:r>
            <a:endParaRPr lang="en-US" sz="1800" dirty="0" smtClean="0"/>
          </a:p>
        </p:txBody>
      </p:sp>
      <p:pic>
        <p:nvPicPr>
          <p:cNvPr id="27652" name="Picture 2" descr="C:\Users\rmc\AppData\Local\Microsoft\Windows\Temporary Internet Files\Content.IE5\32B9WGEN\MCj04174320000[1].wmf"/>
          <p:cNvPicPr>
            <a:picLocks noChangeAspect="1" noChangeArrowheads="1"/>
          </p:cNvPicPr>
          <p:nvPr/>
        </p:nvPicPr>
        <p:blipFill>
          <a:blip r:embed="rId3" cstate="print"/>
          <a:srcRect/>
          <a:stretch>
            <a:fillRect/>
          </a:stretch>
        </p:blipFill>
        <p:spPr bwMode="auto">
          <a:xfrm>
            <a:off x="1744663" y="3910013"/>
            <a:ext cx="1512887" cy="1754187"/>
          </a:xfrm>
          <a:prstGeom prst="rect">
            <a:avLst/>
          </a:prstGeom>
          <a:noFill/>
          <a:ln w="9525">
            <a:noFill/>
            <a:miter lim="800000"/>
            <a:headEnd/>
            <a:tailEnd/>
          </a:ln>
        </p:spPr>
      </p:pic>
      <p:pic>
        <p:nvPicPr>
          <p:cNvPr id="27653" name="Picture 3" descr="C:\Users\rmc\AppData\Local\Microsoft\Windows\Temporary Internet Files\Content.IE5\XJ3PY6AF\MCj03313760000[1].wmf"/>
          <p:cNvPicPr>
            <a:picLocks noChangeAspect="1" noChangeArrowheads="1"/>
          </p:cNvPicPr>
          <p:nvPr/>
        </p:nvPicPr>
        <p:blipFill>
          <a:blip r:embed="rId4" cstate="print"/>
          <a:srcRect/>
          <a:stretch>
            <a:fillRect/>
          </a:stretch>
        </p:blipFill>
        <p:spPr bwMode="auto">
          <a:xfrm>
            <a:off x="3776663" y="4332288"/>
            <a:ext cx="1712912" cy="1790700"/>
          </a:xfrm>
          <a:prstGeom prst="rect">
            <a:avLst/>
          </a:prstGeom>
          <a:noFill/>
          <a:ln w="9525">
            <a:noFill/>
            <a:miter lim="800000"/>
            <a:headEnd/>
            <a:tailEnd/>
          </a:ln>
        </p:spPr>
      </p:pic>
      <p:pic>
        <p:nvPicPr>
          <p:cNvPr id="27654" name="Picture 5" descr="C:\Users\rmc\AppData\Local\Microsoft\Windows\Temporary Internet Files\Content.IE5\32B9WGEN\MCj04119020000[1].wmf"/>
          <p:cNvPicPr>
            <a:picLocks noChangeAspect="1" noChangeArrowheads="1"/>
          </p:cNvPicPr>
          <p:nvPr/>
        </p:nvPicPr>
        <p:blipFill>
          <a:blip r:embed="rId5" cstate="print"/>
          <a:srcRect/>
          <a:stretch>
            <a:fillRect/>
          </a:stretch>
        </p:blipFill>
        <p:spPr bwMode="auto">
          <a:xfrm>
            <a:off x="5986463" y="4008438"/>
            <a:ext cx="2106612" cy="1909762"/>
          </a:xfrm>
          <a:prstGeom prst="rect">
            <a:avLst/>
          </a:prstGeom>
          <a:noFill/>
          <a:ln w="9525">
            <a:noFill/>
            <a:miter lim="800000"/>
            <a:headEnd/>
            <a:tailEnd/>
          </a:ln>
        </p:spPr>
      </p:pic>
    </p:spTree>
  </p:cSld>
  <p:clrMapOvr>
    <a:masterClrMapping/>
  </p:clrMapOvr>
  <p:transition>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altLang="zh-CN" i="1" dirty="0" smtClean="0">
                <a:ea typeface="宋体" pitchFamily="2" charset="-122"/>
              </a:rPr>
              <a:t>Si Jun </a:t>
            </a:r>
            <a:r>
              <a:rPr lang="en-US" altLang="zh-CN" i="1" dirty="0" err="1" smtClean="0">
                <a:ea typeface="宋体" pitchFamily="2" charset="-122"/>
              </a:rPr>
              <a:t>Zi</a:t>
            </a:r>
            <a:r>
              <a:rPr lang="en-US" altLang="zh-CN" i="1" dirty="0" smtClean="0">
                <a:ea typeface="宋体" pitchFamily="2" charset="-122"/>
              </a:rPr>
              <a:t> Tang  Food</a:t>
            </a:r>
            <a:endParaRPr lang="en-US" dirty="0" smtClean="0"/>
          </a:p>
        </p:txBody>
      </p:sp>
      <p:pic>
        <p:nvPicPr>
          <p:cNvPr id="28675" name="Picture 3"/>
          <p:cNvPicPr>
            <a:picLocks noGrp="1" noChangeAspect="1" noChangeArrowheads="1"/>
          </p:cNvPicPr>
          <p:nvPr>
            <p:ph idx="1"/>
          </p:nvPr>
        </p:nvPicPr>
        <p:blipFill>
          <a:blip r:embed="rId3" cstate="print"/>
          <a:srcRect/>
          <a:stretch>
            <a:fillRect/>
          </a:stretch>
        </p:blipFill>
        <p:spPr>
          <a:xfrm>
            <a:off x="441325" y="1150938"/>
            <a:ext cx="8351838" cy="4697412"/>
          </a:xfrm>
          <a:noFill/>
        </p:spPr>
      </p:pic>
    </p:spTree>
  </p:cSld>
  <p:clrMapOvr>
    <a:masterClrMapping/>
  </p:clrMapOvr>
  <p:transition>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altLang="zh-CN" i="1" dirty="0" smtClean="0">
                <a:ea typeface="宋体" pitchFamily="2" charset="-122"/>
              </a:rPr>
              <a:t>Si Jun </a:t>
            </a:r>
            <a:r>
              <a:rPr lang="en-US" altLang="zh-CN" i="1" dirty="0" err="1" smtClean="0">
                <a:ea typeface="宋体" pitchFamily="2" charset="-122"/>
              </a:rPr>
              <a:t>Zi</a:t>
            </a:r>
            <a:r>
              <a:rPr lang="en-US" altLang="zh-CN" i="1" dirty="0" smtClean="0">
                <a:ea typeface="宋体" pitchFamily="2" charset="-122"/>
              </a:rPr>
              <a:t> Tang  Food</a:t>
            </a:r>
            <a:endParaRPr lang="en-US" dirty="0" smtClean="0"/>
          </a:p>
        </p:txBody>
      </p:sp>
      <p:pic>
        <p:nvPicPr>
          <p:cNvPr id="29699" name="Picture 2"/>
          <p:cNvPicPr>
            <a:picLocks noGrp="1" noChangeAspect="1" noChangeArrowheads="1"/>
          </p:cNvPicPr>
          <p:nvPr>
            <p:ph idx="1"/>
          </p:nvPr>
        </p:nvPicPr>
        <p:blipFill>
          <a:blip r:embed="rId3" cstate="print"/>
          <a:srcRect/>
          <a:stretch>
            <a:fillRect/>
          </a:stretch>
        </p:blipFill>
        <p:spPr>
          <a:xfrm>
            <a:off x="290513" y="1143000"/>
            <a:ext cx="8609012" cy="4841875"/>
          </a:xfrm>
          <a:noFill/>
        </p:spPr>
      </p:pic>
    </p:spTree>
  </p:cSld>
  <p:clrMapOvr>
    <a:masterClrMapping/>
  </p:clrMapOvr>
  <p:transition>
    <p:fade thruBlk="1"/>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altLang="zh-CN" i="1" dirty="0" smtClean="0">
                <a:ea typeface="宋体" pitchFamily="2" charset="-122"/>
              </a:rPr>
              <a:t>Si Jun </a:t>
            </a:r>
            <a:r>
              <a:rPr lang="en-US" altLang="zh-CN" i="1" dirty="0" err="1" smtClean="0">
                <a:ea typeface="宋体" pitchFamily="2" charset="-122"/>
              </a:rPr>
              <a:t>Zi</a:t>
            </a:r>
            <a:r>
              <a:rPr lang="en-US" altLang="zh-CN" i="1" dirty="0" smtClean="0">
                <a:ea typeface="宋体" pitchFamily="2" charset="-122"/>
              </a:rPr>
              <a:t> Tang  Food</a:t>
            </a:r>
            <a:endParaRPr lang="en-US" dirty="0" smtClean="0"/>
          </a:p>
        </p:txBody>
      </p:sp>
      <p:pic>
        <p:nvPicPr>
          <p:cNvPr id="30723" name="Picture 2"/>
          <p:cNvPicPr>
            <a:picLocks noGrp="1" noChangeAspect="1" noChangeArrowheads="1"/>
          </p:cNvPicPr>
          <p:nvPr>
            <p:ph idx="1"/>
          </p:nvPr>
        </p:nvPicPr>
        <p:blipFill>
          <a:blip r:embed="rId3" cstate="print"/>
          <a:srcRect/>
          <a:stretch>
            <a:fillRect/>
          </a:stretch>
        </p:blipFill>
        <p:spPr>
          <a:xfrm>
            <a:off x="357188" y="1096963"/>
            <a:ext cx="8528050" cy="4797425"/>
          </a:xfrm>
          <a:noFill/>
        </p:spPr>
      </p:pic>
    </p:spTree>
  </p:cSld>
  <p:clrMapOvr>
    <a:masterClrMapping/>
  </p:clrMapOvr>
  <p:transition>
    <p:fade thruBlk="1"/>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altLang="zh-CN" i="1" dirty="0" smtClean="0">
                <a:ea typeface="宋体" pitchFamily="2" charset="-122"/>
              </a:rPr>
              <a:t>Si Jun </a:t>
            </a:r>
            <a:r>
              <a:rPr lang="en-US" altLang="zh-CN" i="1" dirty="0" err="1" smtClean="0">
                <a:ea typeface="宋体" pitchFamily="2" charset="-122"/>
              </a:rPr>
              <a:t>Zi</a:t>
            </a:r>
            <a:r>
              <a:rPr lang="en-US" altLang="zh-CN" i="1" dirty="0" smtClean="0">
                <a:ea typeface="宋体" pitchFamily="2" charset="-122"/>
              </a:rPr>
              <a:t> Tang  Food</a:t>
            </a:r>
            <a:endParaRPr lang="en-US" dirty="0" smtClean="0"/>
          </a:p>
        </p:txBody>
      </p:sp>
      <p:pic>
        <p:nvPicPr>
          <p:cNvPr id="31747" name="Picture 2"/>
          <p:cNvPicPr>
            <a:picLocks noGrp="1" noChangeAspect="1" noChangeArrowheads="1"/>
          </p:cNvPicPr>
          <p:nvPr>
            <p:ph idx="1"/>
          </p:nvPr>
        </p:nvPicPr>
        <p:blipFill>
          <a:blip r:embed="rId3" cstate="print"/>
          <a:srcRect/>
          <a:stretch>
            <a:fillRect/>
          </a:stretch>
        </p:blipFill>
        <p:spPr>
          <a:xfrm>
            <a:off x="304800" y="1127125"/>
            <a:ext cx="8555038" cy="4813300"/>
          </a:xfrm>
          <a:noFill/>
        </p:spPr>
      </p:pic>
    </p:spTree>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4" name="Rectangle 2"/>
          <p:cNvSpPr>
            <a:spLocks noGrp="1" noChangeArrowheads="1"/>
          </p:cNvSpPr>
          <p:nvPr>
            <p:ph type="title"/>
          </p:nvPr>
        </p:nvSpPr>
        <p:spPr/>
        <p:txBody>
          <a:bodyPr/>
          <a:lstStyle/>
          <a:p>
            <a:pPr eaLnBrk="1" hangingPunct="1">
              <a:defRPr/>
            </a:pPr>
            <a:r>
              <a:rPr lang="en-US" altLang="zh-CN" smtClean="0">
                <a:ea typeface="宋体" pitchFamily="2" charset="-122"/>
              </a:rPr>
              <a:t>Cooking Pot and Science</a:t>
            </a:r>
          </a:p>
        </p:txBody>
      </p:sp>
      <p:sp>
        <p:nvSpPr>
          <p:cNvPr id="402435" name="Rectangle 3"/>
          <p:cNvSpPr>
            <a:spLocks noGrp="1" noChangeArrowheads="1"/>
          </p:cNvSpPr>
          <p:nvPr>
            <p:ph type="body" idx="1"/>
          </p:nvPr>
        </p:nvSpPr>
        <p:spPr>
          <a:xfrm>
            <a:off x="838200" y="1604512"/>
            <a:ext cx="7924800" cy="4720087"/>
          </a:xfrm>
        </p:spPr>
        <p:txBody>
          <a:bodyPr/>
          <a:lstStyle/>
          <a:p>
            <a:pPr eaLnBrk="1" hangingPunct="1">
              <a:defRPr/>
            </a:pPr>
            <a:r>
              <a:rPr lang="en-US" altLang="zh-CN" dirty="0" smtClean="0">
                <a:ea typeface="宋体" pitchFamily="2" charset="-122"/>
              </a:rPr>
              <a:t>Western Biomedicine and Digestion</a:t>
            </a:r>
          </a:p>
          <a:p>
            <a:pPr lvl="1" eaLnBrk="1" hangingPunct="1">
              <a:defRPr/>
            </a:pPr>
            <a:r>
              <a:rPr lang="en-US" altLang="zh-CN" dirty="0" smtClean="0">
                <a:effectLst/>
                <a:ea typeface="宋体" pitchFamily="2" charset="-122"/>
              </a:rPr>
              <a:t>Mechanical and Biochemical</a:t>
            </a:r>
          </a:p>
          <a:p>
            <a:pPr eaLnBrk="1" hangingPunct="1">
              <a:defRPr/>
            </a:pPr>
            <a:r>
              <a:rPr lang="en-US" altLang="zh-CN" dirty="0" smtClean="0">
                <a:effectLst/>
                <a:ea typeface="宋体" pitchFamily="2" charset="-122"/>
              </a:rPr>
              <a:t>Biochemical Digestion</a:t>
            </a:r>
          </a:p>
          <a:p>
            <a:pPr lvl="1" eaLnBrk="1" hangingPunct="1">
              <a:defRPr/>
            </a:pPr>
            <a:r>
              <a:rPr lang="en-US" altLang="zh-CN" dirty="0" smtClean="0">
                <a:effectLst/>
                <a:ea typeface="宋体" pitchFamily="2" charset="-122"/>
              </a:rPr>
              <a:t>Based upon Enzyme (Protein) Function</a:t>
            </a:r>
          </a:p>
          <a:p>
            <a:pPr lvl="1" eaLnBrk="1" hangingPunct="1">
              <a:defRPr/>
            </a:pPr>
            <a:r>
              <a:rPr lang="en-US" altLang="zh-CN" dirty="0" smtClean="0">
                <a:effectLst/>
                <a:ea typeface="宋体" pitchFamily="2" charset="-122"/>
              </a:rPr>
              <a:t>Enzymes have Temperature Specificity</a:t>
            </a:r>
          </a:p>
          <a:p>
            <a:pPr lvl="1" eaLnBrk="1" hangingPunct="1">
              <a:defRPr/>
            </a:pPr>
            <a:r>
              <a:rPr lang="en-US" altLang="zh-CN" dirty="0" smtClean="0">
                <a:effectLst/>
                <a:ea typeface="宋体" pitchFamily="2" charset="-122"/>
              </a:rPr>
              <a:t>Cold Temperatures interfere with Function</a:t>
            </a:r>
          </a:p>
          <a:p>
            <a:pPr eaLnBrk="1" hangingPunct="1">
              <a:defRPr/>
            </a:pPr>
            <a:r>
              <a:rPr lang="en-US" altLang="zh-CN" dirty="0" smtClean="0">
                <a:effectLst/>
                <a:ea typeface="宋体" pitchFamily="2" charset="-122"/>
              </a:rPr>
              <a:t>Cold Foods thus need to be Warmed by the Body</a:t>
            </a:r>
          </a:p>
          <a:p>
            <a:pPr lvl="1" eaLnBrk="1" hangingPunct="1">
              <a:buFontTx/>
              <a:buNone/>
              <a:defRPr/>
            </a:pPr>
            <a:endParaRPr lang="zh-CN" altLang="en-US" dirty="0" smtClean="0">
              <a:effectLst/>
              <a:ea typeface="宋体" pitchFamily="2" charset="-122"/>
            </a:endParaRPr>
          </a:p>
        </p:txBody>
      </p:sp>
    </p:spTree>
  </p:cSld>
  <p:clrMapOvr>
    <a:masterClrMapping/>
  </p:clrMapOvr>
  <p:transition>
    <p:fade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altLang="zh-CN" i="1" dirty="0" smtClean="0">
                <a:ea typeface="宋体" pitchFamily="2" charset="-122"/>
              </a:rPr>
              <a:t>Si Jun </a:t>
            </a:r>
            <a:r>
              <a:rPr lang="en-US" altLang="zh-CN" i="1" dirty="0" err="1" smtClean="0">
                <a:ea typeface="宋体" pitchFamily="2" charset="-122"/>
              </a:rPr>
              <a:t>Zi</a:t>
            </a:r>
            <a:r>
              <a:rPr lang="en-US" altLang="zh-CN" i="1" dirty="0" smtClean="0">
                <a:ea typeface="宋体" pitchFamily="2" charset="-122"/>
              </a:rPr>
              <a:t> Tang  Food</a:t>
            </a:r>
            <a:endParaRPr lang="en-US" dirty="0" smtClean="0"/>
          </a:p>
        </p:txBody>
      </p:sp>
      <p:pic>
        <p:nvPicPr>
          <p:cNvPr id="32771" name="Picture 2"/>
          <p:cNvPicPr>
            <a:picLocks noGrp="1" noChangeAspect="1" noChangeArrowheads="1"/>
          </p:cNvPicPr>
          <p:nvPr>
            <p:ph idx="1"/>
          </p:nvPr>
        </p:nvPicPr>
        <p:blipFill>
          <a:blip r:embed="rId3" cstate="print"/>
          <a:srcRect/>
          <a:stretch>
            <a:fillRect/>
          </a:stretch>
        </p:blipFill>
        <p:spPr>
          <a:xfrm>
            <a:off x="276225" y="1082675"/>
            <a:ext cx="8609013" cy="4841875"/>
          </a:xfrm>
          <a:noFill/>
        </p:spPr>
      </p:pic>
    </p:spTree>
  </p:cSld>
  <p:clrMapOvr>
    <a:masterClrMapping/>
  </p:clrMapOvr>
  <p:transition>
    <p:fade thruBlk="1"/>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altLang="zh-CN" i="1" dirty="0" smtClean="0">
                <a:ea typeface="宋体" pitchFamily="2" charset="-122"/>
              </a:rPr>
              <a:t>Si Jun </a:t>
            </a:r>
            <a:r>
              <a:rPr lang="en-US" altLang="zh-CN" i="1" dirty="0" err="1" smtClean="0">
                <a:ea typeface="宋体" pitchFamily="2" charset="-122"/>
              </a:rPr>
              <a:t>Zi</a:t>
            </a:r>
            <a:r>
              <a:rPr lang="en-US" altLang="zh-CN" i="1" dirty="0" smtClean="0">
                <a:ea typeface="宋体" pitchFamily="2" charset="-122"/>
              </a:rPr>
              <a:t> Tang  Food</a:t>
            </a:r>
            <a:endParaRPr lang="en-US" dirty="0" smtClean="0"/>
          </a:p>
        </p:txBody>
      </p:sp>
      <p:pic>
        <p:nvPicPr>
          <p:cNvPr id="33795" name="Picture 2"/>
          <p:cNvPicPr>
            <a:picLocks noGrp="1" noChangeAspect="1" noChangeArrowheads="1"/>
          </p:cNvPicPr>
          <p:nvPr>
            <p:ph idx="1"/>
          </p:nvPr>
        </p:nvPicPr>
        <p:blipFill>
          <a:blip r:embed="rId3" cstate="print"/>
          <a:srcRect/>
          <a:stretch>
            <a:fillRect/>
          </a:stretch>
        </p:blipFill>
        <p:spPr>
          <a:xfrm>
            <a:off x="300038" y="1036638"/>
            <a:ext cx="8555037" cy="4811712"/>
          </a:xfrm>
          <a:noFill/>
        </p:spPr>
      </p:pic>
    </p:spTree>
  </p:cSld>
  <p:clrMapOvr>
    <a:masterClrMapping/>
  </p:clrMapOvr>
  <p:transition>
    <p:fade thruBlk="1"/>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altLang="zh-CN" i="1" dirty="0" smtClean="0">
                <a:ea typeface="宋体" pitchFamily="2" charset="-122"/>
              </a:rPr>
              <a:t>Si Jun </a:t>
            </a:r>
            <a:r>
              <a:rPr lang="en-US" altLang="zh-CN" i="1" dirty="0" err="1" smtClean="0">
                <a:ea typeface="宋体" pitchFamily="2" charset="-122"/>
              </a:rPr>
              <a:t>Zi</a:t>
            </a:r>
            <a:r>
              <a:rPr lang="en-US" altLang="zh-CN" i="1" dirty="0" smtClean="0">
                <a:ea typeface="宋体" pitchFamily="2" charset="-122"/>
              </a:rPr>
              <a:t> Tang  Food</a:t>
            </a:r>
            <a:endParaRPr lang="en-US" dirty="0" smtClean="0"/>
          </a:p>
        </p:txBody>
      </p:sp>
      <p:pic>
        <p:nvPicPr>
          <p:cNvPr id="34819" name="Picture 2"/>
          <p:cNvPicPr>
            <a:picLocks noGrp="1" noChangeAspect="1" noChangeArrowheads="1"/>
          </p:cNvPicPr>
          <p:nvPr>
            <p:ph idx="1"/>
          </p:nvPr>
        </p:nvPicPr>
        <p:blipFill>
          <a:blip r:embed="rId3" cstate="print"/>
          <a:srcRect/>
          <a:stretch>
            <a:fillRect/>
          </a:stretch>
        </p:blipFill>
        <p:spPr>
          <a:xfrm>
            <a:off x="473075" y="1179513"/>
            <a:ext cx="8382000" cy="4714875"/>
          </a:xfrm>
          <a:noFill/>
        </p:spPr>
      </p:pic>
    </p:spTree>
  </p:cSld>
  <p:clrMapOvr>
    <a:masterClrMapping/>
  </p:clrMapOvr>
  <p:transition>
    <p:fade thruBlk="1"/>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altLang="zh-CN" i="1" dirty="0" smtClean="0">
                <a:ea typeface="宋体" pitchFamily="2" charset="-122"/>
              </a:rPr>
              <a:t>Si Jun </a:t>
            </a:r>
            <a:r>
              <a:rPr lang="en-US" altLang="zh-CN" i="1" dirty="0" err="1" smtClean="0">
                <a:ea typeface="宋体" pitchFamily="2" charset="-122"/>
              </a:rPr>
              <a:t>Zi</a:t>
            </a:r>
            <a:r>
              <a:rPr lang="en-US" altLang="zh-CN" i="1" dirty="0" smtClean="0">
                <a:ea typeface="宋体" pitchFamily="2" charset="-122"/>
              </a:rPr>
              <a:t> Tang  Food</a:t>
            </a:r>
            <a:endParaRPr lang="en-US" dirty="0" smtClean="0"/>
          </a:p>
        </p:txBody>
      </p:sp>
      <p:sp>
        <p:nvSpPr>
          <p:cNvPr id="3" name="Content Placeholder 2"/>
          <p:cNvSpPr>
            <a:spLocks noGrp="1"/>
          </p:cNvSpPr>
          <p:nvPr>
            <p:ph idx="1"/>
          </p:nvPr>
        </p:nvSpPr>
        <p:spPr>
          <a:xfrm>
            <a:off x="685800" y="1463675"/>
            <a:ext cx="7467600" cy="4006850"/>
          </a:xfrm>
        </p:spPr>
        <p:txBody>
          <a:bodyPr/>
          <a:lstStyle/>
          <a:p>
            <a:pPr eaLnBrk="1" hangingPunct="1">
              <a:defRPr/>
            </a:pPr>
            <a:r>
              <a:rPr lang="en-US" dirty="0" smtClean="0"/>
              <a:t>Chicken breast cooked	½ breast</a:t>
            </a:r>
          </a:p>
          <a:p>
            <a:pPr eaLnBrk="1" hangingPunct="1">
              <a:defRPr/>
            </a:pPr>
            <a:r>
              <a:rPr lang="en-US" dirty="0" smtClean="0"/>
              <a:t>Instant oats	, cooked		2 oz</a:t>
            </a:r>
          </a:p>
          <a:p>
            <a:pPr eaLnBrk="1" hangingPunct="1">
              <a:defRPr/>
            </a:pPr>
            <a:r>
              <a:rPr lang="en-US" dirty="0" smtClean="0"/>
              <a:t>Rye, cooked				1 oz</a:t>
            </a:r>
          </a:p>
          <a:p>
            <a:pPr eaLnBrk="1" hangingPunct="1">
              <a:defRPr/>
            </a:pPr>
            <a:r>
              <a:rPr lang="en-US" dirty="0" smtClean="0"/>
              <a:t>Mushrooms				1 cup</a:t>
            </a:r>
          </a:p>
          <a:p>
            <a:pPr eaLnBrk="1" hangingPunct="1">
              <a:defRPr/>
            </a:pPr>
            <a:r>
              <a:rPr lang="en-US" dirty="0" smtClean="0"/>
              <a:t>Coriander				¼ tsp</a:t>
            </a:r>
          </a:p>
          <a:p>
            <a:pPr eaLnBrk="1" hangingPunct="1">
              <a:defRPr/>
            </a:pPr>
            <a:r>
              <a:rPr lang="en-US" dirty="0" smtClean="0"/>
              <a:t>Cardamom				¼ tsp</a:t>
            </a:r>
          </a:p>
          <a:p>
            <a:pPr eaLnBrk="1" hangingPunct="1">
              <a:defRPr/>
            </a:pPr>
            <a:r>
              <a:rPr lang="en-US" dirty="0" smtClean="0"/>
              <a:t>Calcium				500 mg</a:t>
            </a:r>
          </a:p>
          <a:p>
            <a:pPr eaLnBrk="1" hangingPunct="1">
              <a:defRPr/>
            </a:pPr>
            <a:endParaRPr lang="en-US" dirty="0" smtClean="0"/>
          </a:p>
        </p:txBody>
      </p:sp>
      <p:sp>
        <p:nvSpPr>
          <p:cNvPr id="5" name="TextBox 4"/>
          <p:cNvSpPr txBox="1"/>
          <p:nvPr/>
        </p:nvSpPr>
        <p:spPr>
          <a:xfrm>
            <a:off x="1997075" y="5913438"/>
            <a:ext cx="4818063" cy="461962"/>
          </a:xfrm>
          <a:prstGeom prst="rect">
            <a:avLst/>
          </a:prstGeom>
          <a:noFill/>
        </p:spPr>
        <p:txBody>
          <a:bodyPr wrap="none">
            <a:spAutoFit/>
          </a:bodyPr>
          <a:lstStyle/>
          <a:p>
            <a:pPr>
              <a:defRPr/>
            </a:pPr>
            <a:r>
              <a:rPr lang="en-US" dirty="0">
                <a:effectLst>
                  <a:outerShdw blurRad="38100" dist="38100" dir="2700000" algn="tl">
                    <a:srgbClr val="000000">
                      <a:alpha val="43137"/>
                    </a:srgbClr>
                  </a:outerShdw>
                </a:effectLst>
              </a:rPr>
              <a:t>Calories 291       P-F-C 48-14-40 </a:t>
            </a:r>
          </a:p>
        </p:txBody>
      </p:sp>
    </p:spTree>
  </p:cSld>
  <p:clrMapOvr>
    <a:masterClrMapping/>
  </p:clrMapOvr>
  <p:transition>
    <p:fade thruBlk="1"/>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0" name="Rectangle 2"/>
          <p:cNvSpPr>
            <a:spLocks noGrp="1" noChangeArrowheads="1"/>
          </p:cNvSpPr>
          <p:nvPr>
            <p:ph type="title"/>
          </p:nvPr>
        </p:nvSpPr>
        <p:spPr/>
        <p:txBody>
          <a:bodyPr/>
          <a:lstStyle/>
          <a:p>
            <a:pPr eaLnBrk="1" hangingPunct="1">
              <a:defRPr/>
            </a:pPr>
            <a:r>
              <a:rPr lang="en-US" altLang="zh-CN" smtClean="0">
                <a:ea typeface="宋体" pitchFamily="2" charset="-122"/>
              </a:rPr>
              <a:t>Spleen Qi Deficiency with Damp</a:t>
            </a:r>
          </a:p>
        </p:txBody>
      </p:sp>
      <p:sp>
        <p:nvSpPr>
          <p:cNvPr id="427011" name="Rectangle 3"/>
          <p:cNvSpPr>
            <a:spLocks noGrp="1" noChangeArrowheads="1"/>
          </p:cNvSpPr>
          <p:nvPr>
            <p:ph type="body" idx="1"/>
          </p:nvPr>
        </p:nvSpPr>
        <p:spPr>
          <a:xfrm>
            <a:off x="876300" y="1473200"/>
            <a:ext cx="7924800" cy="4470400"/>
          </a:xfrm>
        </p:spPr>
        <p:txBody>
          <a:bodyPr/>
          <a:lstStyle/>
          <a:p>
            <a:pPr eaLnBrk="1" hangingPunct="1">
              <a:lnSpc>
                <a:spcPct val="80000"/>
              </a:lnSpc>
              <a:defRPr/>
            </a:pPr>
            <a:r>
              <a:rPr lang="en-US" altLang="zh-CN" sz="2400" i="1" smtClean="0">
                <a:ea typeface="宋体" pitchFamily="2" charset="-122"/>
              </a:rPr>
              <a:t>Shen Ling Bai Zhu San</a:t>
            </a:r>
            <a:r>
              <a:rPr lang="en-US" altLang="zh-CN" sz="2400" smtClean="0">
                <a:ea typeface="宋体" pitchFamily="2" charset="-122"/>
              </a:rPr>
              <a:t> Ginseng, Poria, and Atractylodes Powder</a:t>
            </a:r>
          </a:p>
          <a:p>
            <a:pPr lvl="1" eaLnBrk="1" hangingPunct="1">
              <a:lnSpc>
                <a:spcPct val="80000"/>
              </a:lnSpc>
              <a:defRPr/>
            </a:pPr>
            <a:r>
              <a:rPr lang="en-US" altLang="zh-CN" sz="2000" i="1" smtClean="0">
                <a:ea typeface="宋体" pitchFamily="2" charset="-122"/>
              </a:rPr>
              <a:t>Ren shen</a:t>
            </a:r>
            <a:r>
              <a:rPr lang="en-US" altLang="zh-CN" sz="2000" smtClean="0">
                <a:ea typeface="宋体" pitchFamily="2" charset="-122"/>
              </a:rPr>
              <a:t> ginseng</a:t>
            </a:r>
          </a:p>
          <a:p>
            <a:pPr lvl="1" eaLnBrk="1" hangingPunct="1">
              <a:lnSpc>
                <a:spcPct val="80000"/>
              </a:lnSpc>
              <a:defRPr/>
            </a:pPr>
            <a:r>
              <a:rPr lang="en-US" altLang="zh-CN" sz="2000" i="1" smtClean="0">
                <a:ea typeface="宋体" pitchFamily="2" charset="-122"/>
              </a:rPr>
              <a:t>Bai zhu</a:t>
            </a:r>
            <a:r>
              <a:rPr lang="en-US" altLang="zh-CN" sz="2000" smtClean="0">
                <a:ea typeface="宋体" pitchFamily="2" charset="-122"/>
              </a:rPr>
              <a:t> white atractylodes</a:t>
            </a:r>
          </a:p>
          <a:p>
            <a:pPr lvl="1" eaLnBrk="1" hangingPunct="1">
              <a:lnSpc>
                <a:spcPct val="80000"/>
              </a:lnSpc>
              <a:defRPr/>
            </a:pPr>
            <a:r>
              <a:rPr lang="en-US" altLang="zh-CN" sz="2000" i="1" smtClean="0">
                <a:ea typeface="宋体" pitchFamily="2" charset="-122"/>
              </a:rPr>
              <a:t>Fu ling</a:t>
            </a:r>
            <a:r>
              <a:rPr lang="en-US" altLang="zh-CN" sz="2000" smtClean="0">
                <a:ea typeface="宋体" pitchFamily="2" charset="-122"/>
              </a:rPr>
              <a:t> poria</a:t>
            </a:r>
          </a:p>
          <a:p>
            <a:pPr lvl="1" eaLnBrk="1" hangingPunct="1">
              <a:lnSpc>
                <a:spcPct val="80000"/>
              </a:lnSpc>
              <a:defRPr/>
            </a:pPr>
            <a:r>
              <a:rPr lang="en-US" altLang="zh-CN" sz="2000" i="1" smtClean="0">
                <a:ea typeface="宋体" pitchFamily="2" charset="-122"/>
              </a:rPr>
              <a:t>Zhi gan cao</a:t>
            </a:r>
            <a:r>
              <a:rPr lang="en-US" altLang="zh-CN" sz="2000" smtClean="0">
                <a:ea typeface="宋体" pitchFamily="2" charset="-122"/>
              </a:rPr>
              <a:t> honey-fried licorice</a:t>
            </a:r>
          </a:p>
          <a:p>
            <a:pPr lvl="1" eaLnBrk="1" hangingPunct="1">
              <a:lnSpc>
                <a:spcPct val="80000"/>
              </a:lnSpc>
              <a:defRPr/>
            </a:pPr>
            <a:r>
              <a:rPr lang="en-US" altLang="zh-CN" sz="2000" i="1" smtClean="0">
                <a:ea typeface="宋体" pitchFamily="2" charset="-122"/>
              </a:rPr>
              <a:t>Shan yao</a:t>
            </a:r>
            <a:r>
              <a:rPr lang="en-US" altLang="zh-CN" sz="2000" smtClean="0">
                <a:ea typeface="宋体" pitchFamily="2" charset="-122"/>
              </a:rPr>
              <a:t> dioscorea</a:t>
            </a:r>
          </a:p>
          <a:p>
            <a:pPr lvl="1" eaLnBrk="1" hangingPunct="1">
              <a:lnSpc>
                <a:spcPct val="80000"/>
              </a:lnSpc>
              <a:defRPr/>
            </a:pPr>
            <a:r>
              <a:rPr lang="en-US" altLang="zh-CN" sz="2000" i="1" smtClean="0">
                <a:ea typeface="宋体" pitchFamily="2" charset="-122"/>
              </a:rPr>
              <a:t>Bai bian dou</a:t>
            </a:r>
            <a:r>
              <a:rPr lang="en-US" altLang="zh-CN" sz="2000" smtClean="0">
                <a:ea typeface="宋体" pitchFamily="2" charset="-122"/>
              </a:rPr>
              <a:t> dolichoris lablab</a:t>
            </a:r>
          </a:p>
          <a:p>
            <a:pPr lvl="1" eaLnBrk="1" hangingPunct="1">
              <a:lnSpc>
                <a:spcPct val="80000"/>
              </a:lnSpc>
              <a:defRPr/>
            </a:pPr>
            <a:r>
              <a:rPr lang="en-US" altLang="zh-CN" sz="2000" i="1" smtClean="0">
                <a:ea typeface="宋体" pitchFamily="2" charset="-122"/>
              </a:rPr>
              <a:t>Lian zi</a:t>
            </a:r>
            <a:r>
              <a:rPr lang="en-US" altLang="zh-CN" sz="2000" smtClean="0">
                <a:ea typeface="宋体" pitchFamily="2" charset="-122"/>
              </a:rPr>
              <a:t> nelumbinis</a:t>
            </a:r>
          </a:p>
          <a:p>
            <a:pPr lvl="1" eaLnBrk="1" hangingPunct="1">
              <a:lnSpc>
                <a:spcPct val="80000"/>
              </a:lnSpc>
              <a:defRPr/>
            </a:pPr>
            <a:r>
              <a:rPr lang="en-US" altLang="zh-CN" sz="2000" i="1" smtClean="0">
                <a:ea typeface="宋体" pitchFamily="2" charset="-122"/>
              </a:rPr>
              <a:t>Yi yi ren</a:t>
            </a:r>
            <a:r>
              <a:rPr lang="en-US" altLang="zh-CN" sz="2000" smtClean="0">
                <a:ea typeface="宋体" pitchFamily="2" charset="-122"/>
              </a:rPr>
              <a:t> coix</a:t>
            </a:r>
          </a:p>
          <a:p>
            <a:pPr lvl="1" eaLnBrk="1" hangingPunct="1">
              <a:lnSpc>
                <a:spcPct val="80000"/>
              </a:lnSpc>
              <a:defRPr/>
            </a:pPr>
            <a:r>
              <a:rPr lang="en-US" altLang="zh-CN" sz="2000" i="1" smtClean="0">
                <a:ea typeface="宋体" pitchFamily="2" charset="-122"/>
              </a:rPr>
              <a:t>Sha ren</a:t>
            </a:r>
            <a:r>
              <a:rPr lang="en-US" altLang="zh-CN" sz="2000" smtClean="0">
                <a:ea typeface="宋体" pitchFamily="2" charset="-122"/>
              </a:rPr>
              <a:t> amomum</a:t>
            </a:r>
          </a:p>
          <a:p>
            <a:pPr lvl="1" eaLnBrk="1" hangingPunct="1">
              <a:lnSpc>
                <a:spcPct val="80000"/>
              </a:lnSpc>
              <a:defRPr/>
            </a:pPr>
            <a:r>
              <a:rPr lang="en-US" altLang="zh-CN" sz="2000" i="1" smtClean="0">
                <a:ea typeface="宋体" pitchFamily="2" charset="-122"/>
              </a:rPr>
              <a:t>Jie geng</a:t>
            </a:r>
            <a:r>
              <a:rPr lang="en-US" altLang="zh-CN" sz="2000" smtClean="0">
                <a:ea typeface="宋体" pitchFamily="2" charset="-122"/>
              </a:rPr>
              <a:t> platycodon</a:t>
            </a:r>
          </a:p>
          <a:p>
            <a:pPr eaLnBrk="1" hangingPunct="1">
              <a:lnSpc>
                <a:spcPct val="80000"/>
              </a:lnSpc>
              <a:defRPr/>
            </a:pPr>
            <a:r>
              <a:rPr lang="en-US" altLang="zh-CN" sz="2400" smtClean="0">
                <a:ea typeface="宋体" pitchFamily="2" charset="-122"/>
              </a:rPr>
              <a:t>Augments the Qi, strengthens the Spleen, leaches out Dampness and stops diarrhea</a:t>
            </a:r>
          </a:p>
        </p:txBody>
      </p:sp>
    </p:spTree>
  </p:cSld>
  <p:clrMapOvr>
    <a:masterClrMapping/>
  </p:clrMapOvr>
  <p:transition>
    <p:fade thruBlk="1"/>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4" name="Rectangle 2"/>
          <p:cNvSpPr>
            <a:spLocks noGrp="1" noChangeArrowheads="1"/>
          </p:cNvSpPr>
          <p:nvPr>
            <p:ph type="title"/>
          </p:nvPr>
        </p:nvSpPr>
        <p:spPr/>
        <p:txBody>
          <a:bodyPr/>
          <a:lstStyle/>
          <a:p>
            <a:pPr eaLnBrk="1" hangingPunct="1">
              <a:defRPr/>
            </a:pPr>
            <a:r>
              <a:rPr lang="en-US" altLang="zh-CN" sz="3600" i="1" smtClean="0">
                <a:ea typeface="宋体" pitchFamily="2" charset="-122"/>
              </a:rPr>
              <a:t>Shen Ling Bai Zhu San</a:t>
            </a:r>
            <a:r>
              <a:rPr lang="en-US" altLang="zh-CN" sz="3600" smtClean="0">
                <a:ea typeface="宋体" pitchFamily="2" charset="-122"/>
              </a:rPr>
              <a:t> Ginseng, Poria, and Atractylodes Powder</a:t>
            </a:r>
          </a:p>
        </p:txBody>
      </p:sp>
      <p:sp>
        <p:nvSpPr>
          <p:cNvPr id="428035" name="Rectangle 3"/>
          <p:cNvSpPr>
            <a:spLocks noGrp="1" noChangeArrowheads="1"/>
          </p:cNvSpPr>
          <p:nvPr>
            <p:ph type="body" idx="1"/>
          </p:nvPr>
        </p:nvSpPr>
        <p:spPr>
          <a:xfrm>
            <a:off x="698500" y="1473200"/>
            <a:ext cx="7924800" cy="4381500"/>
          </a:xfrm>
        </p:spPr>
        <p:txBody>
          <a:bodyPr/>
          <a:lstStyle/>
          <a:p>
            <a:pPr eaLnBrk="1" hangingPunct="1">
              <a:lnSpc>
                <a:spcPct val="80000"/>
              </a:lnSpc>
              <a:defRPr/>
            </a:pPr>
            <a:r>
              <a:rPr lang="en-US" altLang="zh-CN" sz="2400" i="1" smtClean="0">
                <a:ea typeface="宋体" pitchFamily="2" charset="-122"/>
              </a:rPr>
              <a:t>Ren shen</a:t>
            </a:r>
            <a:r>
              <a:rPr lang="en-US" altLang="zh-CN" sz="2400" smtClean="0">
                <a:ea typeface="宋体" pitchFamily="2" charset="-122"/>
              </a:rPr>
              <a:t> ginseng, </a:t>
            </a:r>
            <a:r>
              <a:rPr lang="en-US" altLang="zh-CN" sz="2400" i="1" smtClean="0">
                <a:ea typeface="宋体" pitchFamily="2" charset="-122"/>
              </a:rPr>
              <a:t>Bai zhu</a:t>
            </a:r>
            <a:r>
              <a:rPr lang="en-US" altLang="zh-CN" sz="2400" smtClean="0">
                <a:ea typeface="宋体" pitchFamily="2" charset="-122"/>
              </a:rPr>
              <a:t> white atractylodes, </a:t>
            </a:r>
            <a:r>
              <a:rPr lang="en-US" altLang="zh-CN" sz="2400" i="1" smtClean="0">
                <a:ea typeface="宋体" pitchFamily="2" charset="-122"/>
              </a:rPr>
              <a:t>Fu ling</a:t>
            </a:r>
            <a:r>
              <a:rPr lang="en-US" altLang="zh-CN" sz="2400" smtClean="0">
                <a:ea typeface="宋体" pitchFamily="2" charset="-122"/>
              </a:rPr>
              <a:t> poria, and </a:t>
            </a:r>
            <a:r>
              <a:rPr lang="en-US" altLang="zh-CN" sz="2400" i="1" smtClean="0">
                <a:ea typeface="宋体" pitchFamily="2" charset="-122"/>
              </a:rPr>
              <a:t>Zhi gan cao</a:t>
            </a:r>
            <a:r>
              <a:rPr lang="en-US" altLang="zh-CN" sz="2400" smtClean="0">
                <a:ea typeface="宋体" pitchFamily="2" charset="-122"/>
              </a:rPr>
              <a:t> honey-fried licorice are </a:t>
            </a:r>
            <a:r>
              <a:rPr lang="en-US" altLang="zh-CN" sz="2400" i="1" smtClean="0">
                <a:ea typeface="宋体" pitchFamily="2" charset="-122"/>
              </a:rPr>
              <a:t>Si Jun Zi Tang </a:t>
            </a:r>
          </a:p>
          <a:p>
            <a:pPr eaLnBrk="1" hangingPunct="1">
              <a:lnSpc>
                <a:spcPct val="80000"/>
              </a:lnSpc>
              <a:defRPr/>
            </a:pPr>
            <a:r>
              <a:rPr lang="en-US" altLang="zh-CN" sz="2400" i="1" smtClean="0">
                <a:ea typeface="宋体" pitchFamily="2" charset="-122"/>
              </a:rPr>
              <a:t>Shan yao</a:t>
            </a:r>
            <a:r>
              <a:rPr lang="en-US" altLang="zh-CN" sz="2400" smtClean="0">
                <a:ea typeface="宋体" pitchFamily="2" charset="-122"/>
              </a:rPr>
              <a:t> dioscorea tonifies the Spleen and supports the chief herbs</a:t>
            </a:r>
          </a:p>
          <a:p>
            <a:pPr eaLnBrk="1" hangingPunct="1">
              <a:lnSpc>
                <a:spcPct val="80000"/>
              </a:lnSpc>
              <a:defRPr/>
            </a:pPr>
            <a:r>
              <a:rPr lang="en-US" altLang="zh-CN" sz="2400" i="1" smtClean="0">
                <a:ea typeface="宋体" pitchFamily="2" charset="-122"/>
              </a:rPr>
              <a:t>Bai bian dou</a:t>
            </a:r>
            <a:r>
              <a:rPr lang="en-US" altLang="zh-CN" sz="2400" smtClean="0">
                <a:ea typeface="宋体" pitchFamily="2" charset="-122"/>
              </a:rPr>
              <a:t> dolichoris lablab and </a:t>
            </a:r>
            <a:r>
              <a:rPr lang="en-US" altLang="zh-CN" sz="2400" i="1" smtClean="0">
                <a:ea typeface="宋体" pitchFamily="2" charset="-122"/>
              </a:rPr>
              <a:t>Lian zi</a:t>
            </a:r>
            <a:r>
              <a:rPr lang="en-US" altLang="zh-CN" sz="2400" smtClean="0">
                <a:ea typeface="宋体" pitchFamily="2" charset="-122"/>
              </a:rPr>
              <a:t> nelumbinis strengthen the Spleen and stop diarrhea</a:t>
            </a:r>
          </a:p>
          <a:p>
            <a:pPr eaLnBrk="1" hangingPunct="1">
              <a:lnSpc>
                <a:spcPct val="80000"/>
              </a:lnSpc>
              <a:defRPr/>
            </a:pPr>
            <a:r>
              <a:rPr lang="en-US" altLang="zh-CN" sz="2400" i="1" smtClean="0">
                <a:ea typeface="宋体" pitchFamily="2" charset="-122"/>
              </a:rPr>
              <a:t>Yi yi ren</a:t>
            </a:r>
            <a:r>
              <a:rPr lang="en-US" altLang="zh-CN" sz="2400" smtClean="0">
                <a:ea typeface="宋体" pitchFamily="2" charset="-122"/>
              </a:rPr>
              <a:t> coix strengthens the Spleen and leaches out Dampness</a:t>
            </a:r>
          </a:p>
          <a:p>
            <a:pPr eaLnBrk="1" hangingPunct="1">
              <a:lnSpc>
                <a:spcPct val="80000"/>
              </a:lnSpc>
              <a:defRPr/>
            </a:pPr>
            <a:r>
              <a:rPr lang="en-US" altLang="zh-CN" sz="2400" i="1" smtClean="0">
                <a:ea typeface="宋体" pitchFamily="2" charset="-122"/>
              </a:rPr>
              <a:t>Sha ren</a:t>
            </a:r>
            <a:r>
              <a:rPr lang="en-US" altLang="zh-CN" sz="2400" smtClean="0">
                <a:ea typeface="宋体" pitchFamily="2" charset="-122"/>
              </a:rPr>
              <a:t> amomum transforms Dampness and promotes Qi movement</a:t>
            </a:r>
          </a:p>
          <a:p>
            <a:pPr eaLnBrk="1" hangingPunct="1">
              <a:lnSpc>
                <a:spcPct val="80000"/>
              </a:lnSpc>
              <a:defRPr/>
            </a:pPr>
            <a:r>
              <a:rPr lang="en-US" altLang="zh-CN" sz="2400" i="1" smtClean="0">
                <a:ea typeface="宋体" pitchFamily="2" charset="-122"/>
              </a:rPr>
              <a:t>Jie geng</a:t>
            </a:r>
            <a:r>
              <a:rPr lang="en-US" altLang="zh-CN" sz="2400" smtClean="0">
                <a:ea typeface="宋体" pitchFamily="2" charset="-122"/>
              </a:rPr>
              <a:t> platycodon unblocks the flow of Lung Qi</a:t>
            </a:r>
          </a:p>
        </p:txBody>
      </p:sp>
    </p:spTree>
  </p:cSld>
  <p:clrMapOvr>
    <a:masterClrMapping/>
  </p:clrMapOvr>
  <p:transition>
    <p:fade thruBlk="1"/>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Rectangle 2"/>
          <p:cNvSpPr>
            <a:spLocks noGrp="1" noChangeArrowheads="1"/>
          </p:cNvSpPr>
          <p:nvPr>
            <p:ph type="title"/>
          </p:nvPr>
        </p:nvSpPr>
        <p:spPr/>
        <p:txBody>
          <a:bodyPr/>
          <a:lstStyle/>
          <a:p>
            <a:pPr eaLnBrk="1" hangingPunct="1">
              <a:defRPr/>
            </a:pPr>
            <a:r>
              <a:rPr lang="en-US" altLang="zh-CN" sz="3600" i="1" dirty="0" smtClean="0">
                <a:ea typeface="宋体" pitchFamily="2" charset="-122"/>
              </a:rPr>
              <a:t>Shen Ling </a:t>
            </a:r>
            <a:r>
              <a:rPr lang="en-US" altLang="zh-CN" sz="3600" i="1" dirty="0" err="1" smtClean="0">
                <a:ea typeface="宋体" pitchFamily="2" charset="-122"/>
              </a:rPr>
              <a:t>Bai</a:t>
            </a:r>
            <a:r>
              <a:rPr lang="en-US" altLang="zh-CN" sz="3600" i="1" dirty="0" smtClean="0">
                <a:ea typeface="宋体" pitchFamily="2" charset="-122"/>
              </a:rPr>
              <a:t> Zhu San </a:t>
            </a:r>
            <a:br>
              <a:rPr lang="en-US" altLang="zh-CN" sz="3600" i="1" dirty="0" smtClean="0">
                <a:ea typeface="宋体" pitchFamily="2" charset="-122"/>
              </a:rPr>
            </a:br>
            <a:r>
              <a:rPr lang="en-US" altLang="zh-CN" sz="3600" dirty="0" smtClean="0">
                <a:ea typeface="宋体" pitchFamily="2" charset="-122"/>
              </a:rPr>
              <a:t>Food Therapy</a:t>
            </a:r>
          </a:p>
        </p:txBody>
      </p:sp>
      <p:sp>
        <p:nvSpPr>
          <p:cNvPr id="429059" name="Rectangle 3"/>
          <p:cNvSpPr>
            <a:spLocks noGrp="1" noChangeArrowheads="1"/>
          </p:cNvSpPr>
          <p:nvPr>
            <p:ph type="body" idx="1"/>
          </p:nvPr>
        </p:nvSpPr>
        <p:spPr>
          <a:xfrm>
            <a:off x="914400" y="1600200"/>
            <a:ext cx="7924800" cy="4483100"/>
          </a:xfrm>
        </p:spPr>
        <p:txBody>
          <a:bodyPr/>
          <a:lstStyle/>
          <a:p>
            <a:pPr eaLnBrk="1" hangingPunct="1">
              <a:lnSpc>
                <a:spcPct val="80000"/>
              </a:lnSpc>
              <a:defRPr/>
            </a:pPr>
            <a:r>
              <a:rPr lang="en-US" altLang="zh-CN" sz="2000" i="1" smtClean="0">
                <a:ea typeface="宋体" pitchFamily="2" charset="-122"/>
              </a:rPr>
              <a:t>Ren shen</a:t>
            </a:r>
            <a:r>
              <a:rPr lang="en-US" altLang="zh-CN" sz="2000" smtClean="0">
                <a:ea typeface="宋体" pitchFamily="2" charset="-122"/>
              </a:rPr>
              <a:t> ginseng, </a:t>
            </a:r>
            <a:r>
              <a:rPr lang="en-US" altLang="zh-CN" sz="2000" i="1" smtClean="0">
                <a:ea typeface="宋体" pitchFamily="2" charset="-122"/>
              </a:rPr>
              <a:t>Bai zhu</a:t>
            </a:r>
            <a:r>
              <a:rPr lang="en-US" altLang="zh-CN" sz="2000" smtClean="0">
                <a:ea typeface="宋体" pitchFamily="2" charset="-122"/>
              </a:rPr>
              <a:t> white atractylodes, </a:t>
            </a:r>
            <a:r>
              <a:rPr lang="en-US" altLang="zh-CN" sz="2000" i="1" smtClean="0">
                <a:ea typeface="宋体" pitchFamily="2" charset="-122"/>
              </a:rPr>
              <a:t>Fu ling</a:t>
            </a:r>
            <a:r>
              <a:rPr lang="en-US" altLang="zh-CN" sz="2000" smtClean="0">
                <a:ea typeface="宋体" pitchFamily="2" charset="-122"/>
              </a:rPr>
              <a:t> poria, and </a:t>
            </a:r>
            <a:r>
              <a:rPr lang="en-US" altLang="zh-CN" sz="2000" i="1" smtClean="0">
                <a:ea typeface="宋体" pitchFamily="2" charset="-122"/>
              </a:rPr>
              <a:t>Zhi gan cao</a:t>
            </a:r>
            <a:r>
              <a:rPr lang="en-US" altLang="zh-CN" sz="2000" smtClean="0">
                <a:ea typeface="宋体" pitchFamily="2" charset="-122"/>
              </a:rPr>
              <a:t> honey-fried licorice are </a:t>
            </a:r>
            <a:r>
              <a:rPr lang="en-US" altLang="zh-CN" sz="2000" i="1" smtClean="0">
                <a:ea typeface="宋体" pitchFamily="2" charset="-122"/>
              </a:rPr>
              <a:t>Si Jun Zi Tang</a:t>
            </a:r>
          </a:p>
          <a:p>
            <a:pPr lvl="1" eaLnBrk="1" hangingPunct="1">
              <a:lnSpc>
                <a:spcPct val="80000"/>
              </a:lnSpc>
              <a:defRPr/>
            </a:pPr>
            <a:r>
              <a:rPr lang="en-US" altLang="zh-CN" sz="1800" smtClean="0">
                <a:ea typeface="宋体" pitchFamily="2" charset="-122"/>
              </a:rPr>
              <a:t>Warm, sweet Chicken which enters the Spleen and Stomach to Tonify </a:t>
            </a:r>
            <a:r>
              <a:rPr lang="en-US" altLang="zh-CN" sz="1800" i="1" smtClean="0">
                <a:ea typeface="宋体" pitchFamily="2" charset="-122"/>
              </a:rPr>
              <a:t>Qi</a:t>
            </a:r>
          </a:p>
          <a:p>
            <a:pPr lvl="1" eaLnBrk="1" hangingPunct="1">
              <a:lnSpc>
                <a:spcPct val="80000"/>
              </a:lnSpc>
              <a:defRPr/>
            </a:pPr>
            <a:r>
              <a:rPr lang="en-US" altLang="zh-CN" sz="1800" smtClean="0">
                <a:ea typeface="宋体" pitchFamily="2" charset="-122"/>
              </a:rPr>
              <a:t>Warm, sweet Oats to strengthen the Spleen and dry Dampness</a:t>
            </a:r>
          </a:p>
          <a:p>
            <a:pPr lvl="1" eaLnBrk="1" hangingPunct="1">
              <a:lnSpc>
                <a:spcPct val="80000"/>
              </a:lnSpc>
              <a:defRPr/>
            </a:pPr>
            <a:r>
              <a:rPr lang="en-US" altLang="zh-CN" sz="1800" smtClean="0">
                <a:ea typeface="宋体" pitchFamily="2" charset="-122"/>
              </a:rPr>
              <a:t>Cool, sweet Mushroom to leech Dampness and mildly tonify Spleen </a:t>
            </a:r>
            <a:r>
              <a:rPr lang="en-US" altLang="zh-CN" sz="1800" i="1" smtClean="0">
                <a:ea typeface="宋体" pitchFamily="2" charset="-122"/>
              </a:rPr>
              <a:t>Qi</a:t>
            </a:r>
          </a:p>
          <a:p>
            <a:pPr lvl="1" eaLnBrk="1" hangingPunct="1">
              <a:lnSpc>
                <a:spcPct val="80000"/>
              </a:lnSpc>
              <a:defRPr/>
            </a:pPr>
            <a:r>
              <a:rPr lang="en-US" altLang="zh-CN" sz="1800" smtClean="0">
                <a:ea typeface="宋体" pitchFamily="2" charset="-122"/>
              </a:rPr>
              <a:t>Neutral, sweet and sour Coriander to direct the actions to the middle burner and mildly warm the Spleen and Stomach</a:t>
            </a:r>
            <a:endParaRPr lang="en-US" altLang="zh-CN" sz="1800" i="1" smtClean="0">
              <a:ea typeface="宋体" pitchFamily="2" charset="-122"/>
            </a:endParaRPr>
          </a:p>
          <a:p>
            <a:pPr eaLnBrk="1" hangingPunct="1">
              <a:lnSpc>
                <a:spcPct val="80000"/>
              </a:lnSpc>
              <a:defRPr/>
            </a:pPr>
            <a:r>
              <a:rPr lang="en-US" altLang="zh-CN" sz="2000" smtClean="0">
                <a:ea typeface="宋体" pitchFamily="2" charset="-122"/>
              </a:rPr>
              <a:t>Yam and/or Sweet potato are neutral, sweet and tonify the SP</a:t>
            </a:r>
          </a:p>
          <a:p>
            <a:pPr eaLnBrk="1" hangingPunct="1">
              <a:lnSpc>
                <a:spcPct val="80000"/>
              </a:lnSpc>
              <a:defRPr/>
            </a:pPr>
            <a:r>
              <a:rPr lang="en-US" altLang="zh-CN" sz="2000" smtClean="0">
                <a:ea typeface="宋体" pitchFamily="2" charset="-122"/>
              </a:rPr>
              <a:t>Pumpkin is sweet, neutral and dries Damp in the GI tract</a:t>
            </a:r>
          </a:p>
          <a:p>
            <a:pPr eaLnBrk="1" hangingPunct="1">
              <a:lnSpc>
                <a:spcPct val="80000"/>
              </a:lnSpc>
              <a:defRPr/>
            </a:pPr>
            <a:r>
              <a:rPr lang="en-US" altLang="zh-CN" sz="2000" smtClean="0">
                <a:ea typeface="宋体" pitchFamily="2" charset="-122"/>
              </a:rPr>
              <a:t>Rutabaga is sweet, bitter, tonifies SP, circulates Qi, dries Damp</a:t>
            </a:r>
          </a:p>
          <a:p>
            <a:pPr eaLnBrk="1" hangingPunct="1">
              <a:lnSpc>
                <a:spcPct val="80000"/>
              </a:lnSpc>
              <a:defRPr/>
            </a:pPr>
            <a:r>
              <a:rPr lang="en-US" altLang="zh-CN" sz="2000" smtClean="0">
                <a:ea typeface="宋体" pitchFamily="2" charset="-122"/>
              </a:rPr>
              <a:t>Aduki bean is neutral, sweet, sour and dries Damp and Water</a:t>
            </a:r>
          </a:p>
          <a:p>
            <a:pPr eaLnBrk="1" hangingPunct="1">
              <a:lnSpc>
                <a:spcPct val="80000"/>
              </a:lnSpc>
              <a:defRPr/>
            </a:pPr>
            <a:r>
              <a:rPr lang="en-US" altLang="zh-CN" sz="2000" smtClean="0">
                <a:ea typeface="宋体" pitchFamily="2" charset="-122"/>
              </a:rPr>
              <a:t>Black pepper is sweet, pungent and hot, and transforms Damp and Phlegm</a:t>
            </a:r>
          </a:p>
        </p:txBody>
      </p:sp>
    </p:spTree>
  </p:cSld>
  <p:clrMapOvr>
    <a:masterClrMapping/>
  </p:clrMapOvr>
  <p:transition>
    <p:fade thruBlk="1"/>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altLang="zh-CN" i="1" dirty="0" smtClean="0">
                <a:ea typeface="宋体" pitchFamily="2" charset="-122"/>
              </a:rPr>
              <a:t>Shen Ling </a:t>
            </a:r>
            <a:r>
              <a:rPr lang="en-US" altLang="zh-CN" i="1" dirty="0" err="1" smtClean="0">
                <a:ea typeface="宋体" pitchFamily="2" charset="-122"/>
              </a:rPr>
              <a:t>Bai</a:t>
            </a:r>
            <a:r>
              <a:rPr lang="en-US" altLang="zh-CN" i="1" dirty="0" smtClean="0">
                <a:ea typeface="宋体" pitchFamily="2" charset="-122"/>
              </a:rPr>
              <a:t> Zhu San  Food</a:t>
            </a:r>
            <a:endParaRPr lang="en-US" dirty="0" smtClean="0"/>
          </a:p>
        </p:txBody>
      </p:sp>
      <p:sp>
        <p:nvSpPr>
          <p:cNvPr id="3" name="Content Placeholder 2"/>
          <p:cNvSpPr>
            <a:spLocks noGrp="1"/>
          </p:cNvSpPr>
          <p:nvPr>
            <p:ph idx="1"/>
          </p:nvPr>
        </p:nvSpPr>
        <p:spPr>
          <a:xfrm>
            <a:off x="1273175" y="1208088"/>
            <a:ext cx="6300788" cy="4468812"/>
          </a:xfrm>
        </p:spPr>
        <p:txBody>
          <a:bodyPr/>
          <a:lstStyle/>
          <a:p>
            <a:pPr eaLnBrk="1" hangingPunct="1">
              <a:defRPr/>
            </a:pPr>
            <a:r>
              <a:rPr lang="en-US" sz="2000" dirty="0" smtClean="0"/>
              <a:t>Chicken breast cooked		½ breast</a:t>
            </a:r>
          </a:p>
          <a:p>
            <a:pPr eaLnBrk="1" hangingPunct="1">
              <a:defRPr/>
            </a:pPr>
            <a:r>
              <a:rPr lang="en-US" sz="2000" dirty="0" smtClean="0"/>
              <a:t>Instant oats	, cooked		2 oz</a:t>
            </a:r>
          </a:p>
          <a:p>
            <a:pPr eaLnBrk="1" hangingPunct="1">
              <a:defRPr/>
            </a:pPr>
            <a:r>
              <a:rPr lang="en-US" sz="2000" dirty="0" smtClean="0"/>
              <a:t>Rye, cooked			1 oz</a:t>
            </a:r>
          </a:p>
          <a:p>
            <a:pPr eaLnBrk="1" hangingPunct="1">
              <a:defRPr/>
            </a:pPr>
            <a:r>
              <a:rPr lang="en-US" sz="2000" dirty="0" smtClean="0"/>
              <a:t>Mushrooms				1 cup</a:t>
            </a:r>
          </a:p>
          <a:p>
            <a:pPr eaLnBrk="1" hangingPunct="1">
              <a:defRPr/>
            </a:pPr>
            <a:r>
              <a:rPr lang="en-US" sz="2000" dirty="0" smtClean="0"/>
              <a:t>Yam, cooked			3 oz</a:t>
            </a:r>
          </a:p>
          <a:p>
            <a:pPr eaLnBrk="1" hangingPunct="1">
              <a:defRPr/>
            </a:pPr>
            <a:r>
              <a:rPr lang="en-US" sz="2000" dirty="0" err="1" smtClean="0"/>
              <a:t>Pumkin</a:t>
            </a:r>
            <a:r>
              <a:rPr lang="en-US" sz="2000" dirty="0" smtClean="0"/>
              <a:t>, cooked			2 oz</a:t>
            </a:r>
          </a:p>
          <a:p>
            <a:pPr eaLnBrk="1" hangingPunct="1">
              <a:defRPr/>
            </a:pPr>
            <a:r>
              <a:rPr lang="en-US" sz="2000" dirty="0" smtClean="0"/>
              <a:t>Rutabagas, cooked			2 oz</a:t>
            </a:r>
          </a:p>
          <a:p>
            <a:pPr eaLnBrk="1" hangingPunct="1">
              <a:defRPr/>
            </a:pPr>
            <a:r>
              <a:rPr lang="en-US" sz="2000" dirty="0" err="1" smtClean="0"/>
              <a:t>Aduki</a:t>
            </a:r>
            <a:r>
              <a:rPr lang="en-US" sz="2000" dirty="0" smtClean="0"/>
              <a:t> Bean, cooked		2 oz</a:t>
            </a:r>
          </a:p>
          <a:p>
            <a:pPr eaLnBrk="1" hangingPunct="1">
              <a:defRPr/>
            </a:pPr>
            <a:r>
              <a:rPr lang="en-US" sz="2000" dirty="0" smtClean="0"/>
              <a:t>Coriander				¼ tsp</a:t>
            </a:r>
          </a:p>
          <a:p>
            <a:pPr eaLnBrk="1" hangingPunct="1">
              <a:defRPr/>
            </a:pPr>
            <a:r>
              <a:rPr lang="en-US" sz="2000" dirty="0" smtClean="0"/>
              <a:t>Cardamom				¼ tsp</a:t>
            </a:r>
          </a:p>
          <a:p>
            <a:pPr eaLnBrk="1" hangingPunct="1">
              <a:defRPr/>
            </a:pPr>
            <a:r>
              <a:rPr lang="en-US" sz="2000" dirty="0" smtClean="0"/>
              <a:t>Black Pepper			¼ tsp</a:t>
            </a:r>
          </a:p>
          <a:p>
            <a:pPr eaLnBrk="1" hangingPunct="1">
              <a:defRPr/>
            </a:pPr>
            <a:r>
              <a:rPr lang="en-US" sz="2000" dirty="0" smtClean="0"/>
              <a:t>Calcium				750 mg</a:t>
            </a:r>
          </a:p>
          <a:p>
            <a:pPr eaLnBrk="1" hangingPunct="1">
              <a:defRPr/>
            </a:pPr>
            <a:endParaRPr lang="en-US" sz="2000" dirty="0" smtClean="0"/>
          </a:p>
        </p:txBody>
      </p:sp>
      <p:sp>
        <p:nvSpPr>
          <p:cNvPr id="5" name="TextBox 4"/>
          <p:cNvSpPr txBox="1"/>
          <p:nvPr/>
        </p:nvSpPr>
        <p:spPr>
          <a:xfrm>
            <a:off x="1997075" y="5913438"/>
            <a:ext cx="4819650" cy="461962"/>
          </a:xfrm>
          <a:prstGeom prst="rect">
            <a:avLst/>
          </a:prstGeom>
          <a:noFill/>
        </p:spPr>
        <p:txBody>
          <a:bodyPr wrap="none">
            <a:spAutoFit/>
          </a:bodyPr>
          <a:lstStyle/>
          <a:p>
            <a:pPr>
              <a:defRPr/>
            </a:pPr>
            <a:r>
              <a:rPr lang="en-US" dirty="0">
                <a:effectLst>
                  <a:outerShdw blurRad="38100" dist="38100" dir="2700000" algn="tl">
                    <a:srgbClr val="000000">
                      <a:alpha val="43137"/>
                    </a:srgbClr>
                  </a:outerShdw>
                </a:effectLst>
              </a:rPr>
              <a:t>Calories 663       P-F-C 29-12-60 </a:t>
            </a:r>
          </a:p>
        </p:txBody>
      </p:sp>
    </p:spTree>
  </p:cSld>
  <p:clrMapOvr>
    <a:masterClrMapping/>
  </p:clrMapOvr>
  <p:transition>
    <p:fade thruBlk="1"/>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p:txBody>
          <a:bodyPr/>
          <a:lstStyle/>
          <a:p>
            <a:pPr eaLnBrk="1" hangingPunct="1">
              <a:defRPr/>
            </a:pPr>
            <a:r>
              <a:rPr lang="en-US" altLang="zh-CN" sz="3600" dirty="0" smtClean="0">
                <a:ea typeface="宋体" pitchFamily="2" charset="-122"/>
              </a:rPr>
              <a:t>Spleen </a:t>
            </a:r>
            <a:r>
              <a:rPr lang="en-US" altLang="zh-CN" sz="3600" i="1" dirty="0" smtClean="0">
                <a:ea typeface="宋体" pitchFamily="2" charset="-122"/>
              </a:rPr>
              <a:t>Yang</a:t>
            </a:r>
            <a:r>
              <a:rPr lang="en-US" altLang="zh-CN" sz="3600" dirty="0" smtClean="0">
                <a:ea typeface="宋体" pitchFamily="2" charset="-122"/>
              </a:rPr>
              <a:t>  Deficiency: Introduction</a:t>
            </a:r>
          </a:p>
        </p:txBody>
      </p:sp>
      <p:sp>
        <p:nvSpPr>
          <p:cNvPr id="430083" name="Rectangle 3"/>
          <p:cNvSpPr>
            <a:spLocks noGrp="1" noChangeArrowheads="1"/>
          </p:cNvSpPr>
          <p:nvPr>
            <p:ph type="body" idx="1"/>
          </p:nvPr>
        </p:nvSpPr>
        <p:spPr>
          <a:xfrm>
            <a:off x="952500" y="1384300"/>
            <a:ext cx="7924800" cy="4978400"/>
          </a:xfrm>
        </p:spPr>
        <p:txBody>
          <a:bodyPr/>
          <a:lstStyle/>
          <a:p>
            <a:pPr eaLnBrk="1" hangingPunct="1">
              <a:lnSpc>
                <a:spcPct val="90000"/>
              </a:lnSpc>
              <a:defRPr/>
            </a:pPr>
            <a:r>
              <a:rPr lang="en-US" altLang="zh-CN" smtClean="0">
                <a:ea typeface="宋体" pitchFamily="2" charset="-122"/>
              </a:rPr>
              <a:t>Cold from Deficiency in the Middle Burner</a:t>
            </a:r>
          </a:p>
          <a:p>
            <a:pPr eaLnBrk="1" hangingPunct="1">
              <a:lnSpc>
                <a:spcPct val="90000"/>
              </a:lnSpc>
              <a:defRPr/>
            </a:pPr>
            <a:r>
              <a:rPr lang="en-US" altLang="zh-CN" smtClean="0">
                <a:ea typeface="宋体" pitchFamily="2" charset="-122"/>
              </a:rPr>
              <a:t>Disrupts Qi Mechanism</a:t>
            </a:r>
          </a:p>
          <a:p>
            <a:pPr eaLnBrk="1" hangingPunct="1">
              <a:lnSpc>
                <a:spcPct val="90000"/>
              </a:lnSpc>
              <a:defRPr/>
            </a:pPr>
            <a:r>
              <a:rPr lang="en-US" altLang="zh-CN" smtClean="0">
                <a:ea typeface="宋体" pitchFamily="2" charset="-122"/>
              </a:rPr>
              <a:t>Principle signs</a:t>
            </a:r>
          </a:p>
          <a:p>
            <a:pPr lvl="1" eaLnBrk="1" hangingPunct="1">
              <a:lnSpc>
                <a:spcPct val="90000"/>
              </a:lnSpc>
              <a:defRPr/>
            </a:pPr>
            <a:r>
              <a:rPr lang="en-US" altLang="zh-CN" smtClean="0">
                <a:ea typeface="宋体" pitchFamily="2" charset="-122"/>
              </a:rPr>
              <a:t>Epigastric and abdominal distention and pain</a:t>
            </a:r>
          </a:p>
          <a:p>
            <a:pPr lvl="1" eaLnBrk="1" hangingPunct="1">
              <a:lnSpc>
                <a:spcPct val="90000"/>
              </a:lnSpc>
              <a:defRPr/>
            </a:pPr>
            <a:r>
              <a:rPr lang="en-US" altLang="zh-CN" smtClean="0">
                <a:ea typeface="宋体" pitchFamily="2" charset="-122"/>
              </a:rPr>
              <a:t>Fatigue</a:t>
            </a:r>
          </a:p>
          <a:p>
            <a:pPr lvl="1" eaLnBrk="1" hangingPunct="1">
              <a:lnSpc>
                <a:spcPct val="90000"/>
              </a:lnSpc>
              <a:defRPr/>
            </a:pPr>
            <a:r>
              <a:rPr lang="en-US" altLang="zh-CN" smtClean="0">
                <a:ea typeface="宋体" pitchFamily="2" charset="-122"/>
              </a:rPr>
              <a:t>Cold extremities</a:t>
            </a:r>
          </a:p>
          <a:p>
            <a:pPr lvl="1" eaLnBrk="1" hangingPunct="1">
              <a:lnSpc>
                <a:spcPct val="90000"/>
              </a:lnSpc>
              <a:defRPr/>
            </a:pPr>
            <a:r>
              <a:rPr lang="en-US" altLang="zh-CN" smtClean="0">
                <a:ea typeface="宋体" pitchFamily="2" charset="-122"/>
              </a:rPr>
              <a:t>White, slippery tongue coating</a:t>
            </a:r>
          </a:p>
          <a:p>
            <a:pPr lvl="1" eaLnBrk="1" hangingPunct="1">
              <a:lnSpc>
                <a:spcPct val="90000"/>
              </a:lnSpc>
              <a:defRPr/>
            </a:pPr>
            <a:r>
              <a:rPr lang="en-US" altLang="zh-CN" smtClean="0">
                <a:ea typeface="宋体" pitchFamily="2" charset="-122"/>
              </a:rPr>
              <a:t>Slow, deep pulse</a:t>
            </a:r>
          </a:p>
        </p:txBody>
      </p:sp>
    </p:spTree>
  </p:cSld>
  <p:clrMapOvr>
    <a:masterClrMapping/>
  </p:clrMapOvr>
  <p:transition>
    <p:fade thruBlk="1"/>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106" name="Rectangle 2"/>
          <p:cNvSpPr>
            <a:spLocks noGrp="1" noChangeArrowheads="1"/>
          </p:cNvSpPr>
          <p:nvPr>
            <p:ph type="title"/>
          </p:nvPr>
        </p:nvSpPr>
        <p:spPr/>
        <p:txBody>
          <a:bodyPr/>
          <a:lstStyle/>
          <a:p>
            <a:pPr eaLnBrk="1" hangingPunct="1">
              <a:defRPr/>
            </a:pPr>
            <a:r>
              <a:rPr lang="en-US" altLang="zh-CN" sz="3600" dirty="0" smtClean="0">
                <a:ea typeface="宋体" pitchFamily="2" charset="-122"/>
              </a:rPr>
              <a:t>Spleen </a:t>
            </a:r>
            <a:r>
              <a:rPr lang="en-US" altLang="zh-CN" sz="3600" i="1" dirty="0" smtClean="0">
                <a:ea typeface="宋体" pitchFamily="2" charset="-122"/>
              </a:rPr>
              <a:t>Yang</a:t>
            </a:r>
            <a:r>
              <a:rPr lang="en-US" altLang="zh-CN" sz="3600" dirty="0" smtClean="0">
                <a:ea typeface="宋体" pitchFamily="2" charset="-122"/>
              </a:rPr>
              <a:t>  Deficiency: Herbal Formula</a:t>
            </a:r>
          </a:p>
        </p:txBody>
      </p:sp>
      <p:sp>
        <p:nvSpPr>
          <p:cNvPr id="431107" name="Rectangle 3"/>
          <p:cNvSpPr>
            <a:spLocks noGrp="1" noChangeArrowheads="1"/>
          </p:cNvSpPr>
          <p:nvPr>
            <p:ph type="body" sz="half" idx="1"/>
          </p:nvPr>
        </p:nvSpPr>
        <p:spPr>
          <a:xfrm>
            <a:off x="1155700" y="1905000"/>
            <a:ext cx="6022975" cy="3073400"/>
          </a:xfrm>
        </p:spPr>
        <p:txBody>
          <a:bodyPr/>
          <a:lstStyle/>
          <a:p>
            <a:pPr marL="0" indent="0" eaLnBrk="1" hangingPunct="1">
              <a:defRPr/>
            </a:pPr>
            <a:r>
              <a:rPr lang="en-US" altLang="zh-CN" sz="2800" i="1" dirty="0" smtClean="0">
                <a:ea typeface="宋体" pitchFamily="2" charset="-122"/>
              </a:rPr>
              <a:t>Li </a:t>
            </a:r>
            <a:r>
              <a:rPr lang="en-US" altLang="zh-CN" sz="2800" i="1" dirty="0" err="1" smtClean="0">
                <a:ea typeface="宋体" pitchFamily="2" charset="-122"/>
              </a:rPr>
              <a:t>zhong</a:t>
            </a:r>
            <a:r>
              <a:rPr lang="en-US" altLang="zh-CN" sz="2800" i="1" dirty="0" smtClean="0">
                <a:ea typeface="宋体" pitchFamily="2" charset="-122"/>
              </a:rPr>
              <a:t> wan</a:t>
            </a:r>
            <a:r>
              <a:rPr lang="en-US" altLang="zh-CN" sz="2800" dirty="0" smtClean="0">
                <a:ea typeface="宋体" pitchFamily="2" charset="-122"/>
              </a:rPr>
              <a:t> or Regulate the Middle Pill</a:t>
            </a:r>
          </a:p>
          <a:p>
            <a:pPr marL="1714500" lvl="4" indent="0" eaLnBrk="1" hangingPunct="1">
              <a:defRPr/>
            </a:pPr>
            <a:endParaRPr lang="en-US" altLang="zh-CN" sz="1600" dirty="0" smtClean="0">
              <a:ea typeface="宋体" pitchFamily="2" charset="-122"/>
            </a:endParaRPr>
          </a:p>
          <a:p>
            <a:pPr marL="0" indent="0" eaLnBrk="1" hangingPunct="1">
              <a:defRPr/>
            </a:pPr>
            <a:r>
              <a:rPr lang="en-US" altLang="zh-CN" sz="2800" dirty="0" smtClean="0">
                <a:ea typeface="宋体" pitchFamily="2" charset="-122"/>
              </a:rPr>
              <a:t>Actions: Warms the middle burner and strengthens the Spleen and Stomach</a:t>
            </a:r>
          </a:p>
        </p:txBody>
      </p:sp>
    </p:spTree>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8" name="Rectangle 2"/>
          <p:cNvSpPr>
            <a:spLocks noGrp="1" noChangeArrowheads="1"/>
          </p:cNvSpPr>
          <p:nvPr>
            <p:ph type="title"/>
          </p:nvPr>
        </p:nvSpPr>
        <p:spPr/>
        <p:txBody>
          <a:bodyPr/>
          <a:lstStyle/>
          <a:p>
            <a:pPr eaLnBrk="1" hangingPunct="1">
              <a:defRPr/>
            </a:pPr>
            <a:r>
              <a:rPr lang="en-US" altLang="zh-CN" smtClean="0">
                <a:ea typeface="宋体" pitchFamily="2" charset="-122"/>
              </a:rPr>
              <a:t>Cooking Pot and Science</a:t>
            </a:r>
          </a:p>
        </p:txBody>
      </p:sp>
      <p:sp>
        <p:nvSpPr>
          <p:cNvPr id="6147" name="Rectangle 3"/>
          <p:cNvSpPr>
            <a:spLocks noGrp="1" noChangeArrowheads="1"/>
          </p:cNvSpPr>
          <p:nvPr>
            <p:ph type="body" idx="1"/>
          </p:nvPr>
        </p:nvSpPr>
        <p:spPr>
          <a:xfrm>
            <a:off x="609600" y="1181100"/>
            <a:ext cx="7924800" cy="5321300"/>
          </a:xfrm>
        </p:spPr>
        <p:txBody>
          <a:bodyPr/>
          <a:lstStyle/>
          <a:p>
            <a:pPr eaLnBrk="1" hangingPunct="1">
              <a:lnSpc>
                <a:spcPct val="90000"/>
              </a:lnSpc>
            </a:pPr>
            <a:r>
              <a:rPr lang="en-US" altLang="zh-CN" smtClean="0">
                <a:effectLst/>
                <a:ea typeface="宋体" pitchFamily="2" charset="-122"/>
              </a:rPr>
              <a:t>Biochemical Digestion</a:t>
            </a:r>
          </a:p>
          <a:p>
            <a:pPr lvl="1" eaLnBrk="1" hangingPunct="1">
              <a:lnSpc>
                <a:spcPct val="90000"/>
              </a:lnSpc>
            </a:pPr>
            <a:r>
              <a:rPr lang="en-US" altLang="zh-CN" smtClean="0">
                <a:effectLst/>
                <a:ea typeface="宋体" pitchFamily="2" charset="-122"/>
              </a:rPr>
              <a:t>Enzymes have Temperature Specificity</a:t>
            </a:r>
          </a:p>
          <a:p>
            <a:pPr lvl="1" eaLnBrk="1" hangingPunct="1">
              <a:lnSpc>
                <a:spcPct val="90000"/>
              </a:lnSpc>
            </a:pPr>
            <a:r>
              <a:rPr lang="en-US" altLang="zh-CN" smtClean="0">
                <a:effectLst/>
                <a:ea typeface="宋体" pitchFamily="2" charset="-122"/>
              </a:rPr>
              <a:t>Cold Temperatures interfere with Function</a:t>
            </a:r>
          </a:p>
          <a:p>
            <a:pPr eaLnBrk="1" hangingPunct="1">
              <a:lnSpc>
                <a:spcPct val="90000"/>
              </a:lnSpc>
            </a:pPr>
            <a:r>
              <a:rPr lang="en-US" altLang="zh-CN" smtClean="0">
                <a:effectLst/>
                <a:ea typeface="宋体" pitchFamily="2" charset="-122"/>
              </a:rPr>
              <a:t>Cold Food is Poorly Enzymatically Transformed</a:t>
            </a:r>
          </a:p>
          <a:p>
            <a:pPr lvl="1" eaLnBrk="1" hangingPunct="1">
              <a:lnSpc>
                <a:spcPct val="90000"/>
              </a:lnSpc>
            </a:pPr>
            <a:r>
              <a:rPr lang="en-US" altLang="zh-CN" smtClean="0">
                <a:effectLst/>
                <a:ea typeface="宋体" pitchFamily="2" charset="-122"/>
              </a:rPr>
              <a:t>Lower rate of digestion and absorption</a:t>
            </a:r>
          </a:p>
          <a:p>
            <a:pPr eaLnBrk="1" hangingPunct="1">
              <a:lnSpc>
                <a:spcPct val="90000"/>
              </a:lnSpc>
            </a:pPr>
            <a:r>
              <a:rPr lang="en-US" altLang="zh-CN" smtClean="0">
                <a:effectLst/>
                <a:ea typeface="宋体" pitchFamily="2" charset="-122"/>
              </a:rPr>
              <a:t>Cold Food Challenges the Body to Warm it</a:t>
            </a:r>
          </a:p>
          <a:p>
            <a:pPr lvl="1" eaLnBrk="1" hangingPunct="1">
              <a:lnSpc>
                <a:spcPct val="90000"/>
              </a:lnSpc>
            </a:pPr>
            <a:r>
              <a:rPr lang="en-US" altLang="zh-CN" smtClean="0">
                <a:effectLst/>
                <a:ea typeface="宋体" pitchFamily="2" charset="-122"/>
              </a:rPr>
              <a:t>Challenge to all, especially Geriatrics</a:t>
            </a:r>
          </a:p>
          <a:p>
            <a:pPr lvl="1" eaLnBrk="1" hangingPunct="1">
              <a:lnSpc>
                <a:spcPct val="90000"/>
              </a:lnSpc>
            </a:pPr>
            <a:r>
              <a:rPr lang="en-US" altLang="zh-CN" smtClean="0">
                <a:effectLst/>
                <a:ea typeface="宋体" pitchFamily="2" charset="-122"/>
              </a:rPr>
              <a:t>Eventually depletes the body</a:t>
            </a:r>
            <a:r>
              <a:rPr lang="en-US" altLang="zh-CN" smtClean="0">
                <a:effectLst/>
                <a:latin typeface="Garamond" pitchFamily="18" charset="0"/>
                <a:ea typeface="宋体" pitchFamily="2" charset="-122"/>
              </a:rPr>
              <a:t>’</a:t>
            </a:r>
            <a:r>
              <a:rPr lang="en-US" altLang="zh-CN" smtClean="0">
                <a:effectLst/>
                <a:ea typeface="宋体" pitchFamily="2" charset="-122"/>
              </a:rPr>
              <a:t>s Yang Qi</a:t>
            </a:r>
            <a:endParaRPr lang="zh-CN" altLang="en-US" smtClean="0">
              <a:effectLst/>
              <a:ea typeface="宋体" pitchFamily="2" charset="-122"/>
            </a:endParaRPr>
          </a:p>
        </p:txBody>
      </p:sp>
    </p:spTree>
  </p:cSld>
  <p:clrMapOvr>
    <a:masterClrMapping/>
  </p:clrMapOvr>
  <p:transition>
    <p:fade thruBlk="1"/>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0" name="Rectangle 2"/>
          <p:cNvSpPr>
            <a:spLocks noGrp="1" noChangeArrowheads="1"/>
          </p:cNvSpPr>
          <p:nvPr>
            <p:ph type="title"/>
          </p:nvPr>
        </p:nvSpPr>
        <p:spPr/>
        <p:txBody>
          <a:bodyPr/>
          <a:lstStyle/>
          <a:p>
            <a:pPr eaLnBrk="1" hangingPunct="1">
              <a:defRPr/>
            </a:pPr>
            <a:r>
              <a:rPr lang="en-US" altLang="zh-CN" sz="3600" dirty="0" smtClean="0">
                <a:ea typeface="宋体" pitchFamily="2" charset="-122"/>
              </a:rPr>
              <a:t>Spleen </a:t>
            </a:r>
            <a:r>
              <a:rPr lang="en-US" altLang="zh-CN" sz="3600" i="1" dirty="0" smtClean="0">
                <a:ea typeface="宋体" pitchFamily="2" charset="-122"/>
              </a:rPr>
              <a:t>Yang</a:t>
            </a:r>
            <a:r>
              <a:rPr lang="en-US" altLang="zh-CN" sz="3600" dirty="0" smtClean="0">
                <a:ea typeface="宋体" pitchFamily="2" charset="-122"/>
              </a:rPr>
              <a:t> Deficiency:</a:t>
            </a:r>
            <a:br>
              <a:rPr lang="en-US" altLang="zh-CN" sz="3600" dirty="0" smtClean="0">
                <a:ea typeface="宋体" pitchFamily="2" charset="-122"/>
              </a:rPr>
            </a:br>
            <a:r>
              <a:rPr lang="en-US" altLang="zh-CN" sz="3600" dirty="0" smtClean="0">
                <a:ea typeface="宋体" pitchFamily="2" charset="-122"/>
              </a:rPr>
              <a:t> </a:t>
            </a:r>
            <a:r>
              <a:rPr lang="en-US" altLang="zh-CN" sz="3600" i="1" dirty="0" smtClean="0">
                <a:ea typeface="宋体" pitchFamily="2" charset="-122"/>
              </a:rPr>
              <a:t>Li </a:t>
            </a:r>
            <a:r>
              <a:rPr lang="en-US" altLang="zh-CN" sz="3600" i="1" dirty="0" err="1" smtClean="0">
                <a:ea typeface="宋体" pitchFamily="2" charset="-122"/>
              </a:rPr>
              <a:t>zhong</a:t>
            </a:r>
            <a:r>
              <a:rPr lang="en-US" altLang="zh-CN" sz="3600" i="1" dirty="0" smtClean="0">
                <a:ea typeface="宋体" pitchFamily="2" charset="-122"/>
              </a:rPr>
              <a:t> wan</a:t>
            </a:r>
            <a:r>
              <a:rPr lang="en-US" altLang="zh-CN" sz="3600" dirty="0" smtClean="0">
                <a:ea typeface="宋体" pitchFamily="2" charset="-122"/>
              </a:rPr>
              <a:t> </a:t>
            </a:r>
          </a:p>
        </p:txBody>
      </p:sp>
      <p:sp>
        <p:nvSpPr>
          <p:cNvPr id="432131" name="Rectangle 3"/>
          <p:cNvSpPr>
            <a:spLocks noGrp="1" noChangeArrowheads="1"/>
          </p:cNvSpPr>
          <p:nvPr>
            <p:ph type="body" sz="half" idx="1"/>
          </p:nvPr>
        </p:nvSpPr>
        <p:spPr>
          <a:xfrm>
            <a:off x="1181100" y="1638300"/>
            <a:ext cx="5921375" cy="3644900"/>
          </a:xfrm>
        </p:spPr>
        <p:txBody>
          <a:bodyPr/>
          <a:lstStyle/>
          <a:p>
            <a:pPr marL="0" indent="0" eaLnBrk="1" hangingPunct="1">
              <a:defRPr/>
            </a:pPr>
            <a:r>
              <a:rPr lang="en-US" altLang="zh-CN" sz="2800" dirty="0" smtClean="0">
                <a:ea typeface="宋体" pitchFamily="2" charset="-122"/>
              </a:rPr>
              <a:t>Indications: diarrhea with watery stool, nausea and vomiting, little thirst, loss of appetite, abdominal pain</a:t>
            </a:r>
          </a:p>
          <a:p>
            <a:pPr marL="1714500" lvl="4" indent="0" eaLnBrk="1" hangingPunct="1">
              <a:defRPr/>
            </a:pPr>
            <a:endParaRPr lang="en-US" altLang="zh-CN" sz="1600" dirty="0" smtClean="0">
              <a:ea typeface="宋体" pitchFamily="2" charset="-122"/>
            </a:endParaRPr>
          </a:p>
          <a:p>
            <a:pPr marL="0" indent="0" eaLnBrk="1" hangingPunct="1">
              <a:defRPr/>
            </a:pPr>
            <a:r>
              <a:rPr lang="en-US" altLang="zh-CN" sz="2800" dirty="0" smtClean="0">
                <a:ea typeface="宋体" pitchFamily="2" charset="-122"/>
              </a:rPr>
              <a:t>Tongue: pale with white coat</a:t>
            </a:r>
          </a:p>
          <a:p>
            <a:pPr marL="1714500" lvl="4" indent="0" eaLnBrk="1" hangingPunct="1">
              <a:defRPr/>
            </a:pPr>
            <a:endParaRPr lang="en-US" altLang="zh-CN" sz="1600" dirty="0" smtClean="0">
              <a:ea typeface="宋体" pitchFamily="2" charset="-122"/>
            </a:endParaRPr>
          </a:p>
          <a:p>
            <a:pPr marL="0" indent="0" eaLnBrk="1" hangingPunct="1">
              <a:defRPr/>
            </a:pPr>
            <a:r>
              <a:rPr lang="en-US" altLang="zh-CN" sz="2800" dirty="0" smtClean="0">
                <a:ea typeface="宋体" pitchFamily="2" charset="-122"/>
              </a:rPr>
              <a:t>Pulse: thin, deep</a:t>
            </a:r>
          </a:p>
        </p:txBody>
      </p:sp>
    </p:spTree>
  </p:cSld>
  <p:clrMapOvr>
    <a:masterClrMapping/>
  </p:clrMapOvr>
  <p:transition>
    <p:fade thruBlk="1"/>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154" name="Rectangle 2"/>
          <p:cNvSpPr>
            <a:spLocks noGrp="1" noChangeArrowheads="1"/>
          </p:cNvSpPr>
          <p:nvPr>
            <p:ph type="title"/>
          </p:nvPr>
        </p:nvSpPr>
        <p:spPr/>
        <p:txBody>
          <a:bodyPr/>
          <a:lstStyle/>
          <a:p>
            <a:pPr eaLnBrk="1" hangingPunct="1">
              <a:defRPr/>
            </a:pPr>
            <a:r>
              <a:rPr lang="en-US" altLang="zh-CN" sz="3600" dirty="0" smtClean="0">
                <a:ea typeface="宋体" pitchFamily="2" charset="-122"/>
              </a:rPr>
              <a:t>Spleen </a:t>
            </a:r>
            <a:r>
              <a:rPr lang="en-US" altLang="zh-CN" sz="3600" i="1" dirty="0" smtClean="0">
                <a:ea typeface="宋体" pitchFamily="2" charset="-122"/>
              </a:rPr>
              <a:t>Yang</a:t>
            </a:r>
            <a:r>
              <a:rPr lang="en-US" altLang="zh-CN" sz="3600" dirty="0" smtClean="0">
                <a:ea typeface="宋体" pitchFamily="2" charset="-122"/>
              </a:rPr>
              <a:t> Deficiency:</a:t>
            </a:r>
            <a:br>
              <a:rPr lang="en-US" altLang="zh-CN" sz="3600" dirty="0" smtClean="0">
                <a:ea typeface="宋体" pitchFamily="2" charset="-122"/>
              </a:rPr>
            </a:br>
            <a:r>
              <a:rPr lang="en-US" altLang="zh-CN" sz="3600" dirty="0" smtClean="0">
                <a:ea typeface="宋体" pitchFamily="2" charset="-122"/>
              </a:rPr>
              <a:t> </a:t>
            </a:r>
            <a:r>
              <a:rPr lang="en-US" altLang="zh-CN" sz="3600" i="1" dirty="0" smtClean="0">
                <a:ea typeface="宋体" pitchFamily="2" charset="-122"/>
              </a:rPr>
              <a:t>Li </a:t>
            </a:r>
            <a:r>
              <a:rPr lang="en-US" altLang="zh-CN" sz="3600" i="1" dirty="0" err="1" smtClean="0">
                <a:ea typeface="宋体" pitchFamily="2" charset="-122"/>
              </a:rPr>
              <a:t>zhong</a:t>
            </a:r>
            <a:r>
              <a:rPr lang="en-US" altLang="zh-CN" sz="3600" i="1" dirty="0" smtClean="0">
                <a:ea typeface="宋体" pitchFamily="2" charset="-122"/>
              </a:rPr>
              <a:t> wan</a:t>
            </a:r>
          </a:p>
        </p:txBody>
      </p:sp>
      <p:sp>
        <p:nvSpPr>
          <p:cNvPr id="433155" name="Rectangle 3"/>
          <p:cNvSpPr>
            <a:spLocks noGrp="1" noChangeArrowheads="1"/>
          </p:cNvSpPr>
          <p:nvPr>
            <p:ph type="body" idx="1"/>
          </p:nvPr>
        </p:nvSpPr>
        <p:spPr>
          <a:xfrm>
            <a:off x="1028700" y="1549400"/>
            <a:ext cx="7924800" cy="4876800"/>
          </a:xfrm>
        </p:spPr>
        <p:txBody>
          <a:bodyPr/>
          <a:lstStyle/>
          <a:p>
            <a:pPr eaLnBrk="1" hangingPunct="1">
              <a:defRPr/>
            </a:pPr>
            <a:r>
              <a:rPr lang="en-US" altLang="zh-CN" sz="2800" smtClean="0">
                <a:ea typeface="宋体" pitchFamily="2" charset="-122"/>
              </a:rPr>
              <a:t>Zingiberis officinalis </a:t>
            </a:r>
            <a:r>
              <a:rPr lang="en-US" altLang="zh-CN" sz="2800" i="1" smtClean="0">
                <a:ea typeface="宋体" pitchFamily="2" charset="-122"/>
              </a:rPr>
              <a:t>gan jiang</a:t>
            </a:r>
            <a:r>
              <a:rPr lang="en-US" altLang="zh-CN" sz="2800" smtClean="0">
                <a:ea typeface="宋体" pitchFamily="2" charset="-122"/>
              </a:rPr>
              <a:t> warms the Spleen and Stomach </a:t>
            </a:r>
            <a:r>
              <a:rPr lang="en-US" altLang="zh-CN" sz="2800" i="1" smtClean="0">
                <a:ea typeface="宋体" pitchFamily="2" charset="-122"/>
              </a:rPr>
              <a:t>Yang</a:t>
            </a:r>
            <a:r>
              <a:rPr lang="en-US" altLang="zh-CN" sz="2800" smtClean="0">
                <a:ea typeface="宋体" pitchFamily="2" charset="-122"/>
              </a:rPr>
              <a:t> and dispels interior Cold</a:t>
            </a:r>
          </a:p>
          <a:p>
            <a:pPr eaLnBrk="1" hangingPunct="1">
              <a:defRPr/>
            </a:pPr>
            <a:r>
              <a:rPr lang="en-US" altLang="zh-CN" sz="2800" smtClean="0">
                <a:ea typeface="宋体" pitchFamily="2" charset="-122"/>
              </a:rPr>
              <a:t>Radix ginseng </a:t>
            </a:r>
            <a:r>
              <a:rPr lang="en-US" altLang="zh-CN" sz="2800" i="1" smtClean="0">
                <a:ea typeface="宋体" pitchFamily="2" charset="-122"/>
              </a:rPr>
              <a:t>ren shen</a:t>
            </a:r>
            <a:r>
              <a:rPr lang="en-US" altLang="zh-CN" sz="2800" smtClean="0">
                <a:ea typeface="宋体" pitchFamily="2" charset="-122"/>
              </a:rPr>
              <a:t> strongly tonifies the </a:t>
            </a:r>
            <a:r>
              <a:rPr lang="en-US" altLang="zh-CN" sz="2800" i="1" smtClean="0">
                <a:ea typeface="宋体" pitchFamily="2" charset="-122"/>
              </a:rPr>
              <a:t>Yuan Qi</a:t>
            </a:r>
            <a:r>
              <a:rPr lang="en-US" altLang="zh-CN" sz="2800" smtClean="0">
                <a:ea typeface="宋体" pitchFamily="2" charset="-122"/>
              </a:rPr>
              <a:t> and reinforces the </a:t>
            </a:r>
            <a:r>
              <a:rPr lang="en-US" altLang="zh-CN" sz="2800" i="1" smtClean="0">
                <a:ea typeface="宋体" pitchFamily="2" charset="-122"/>
              </a:rPr>
              <a:t>Yang</a:t>
            </a:r>
          </a:p>
          <a:p>
            <a:pPr eaLnBrk="1" hangingPunct="1">
              <a:defRPr/>
            </a:pPr>
            <a:r>
              <a:rPr lang="en-US" altLang="zh-CN" sz="2800" smtClean="0">
                <a:ea typeface="宋体" pitchFamily="2" charset="-122"/>
              </a:rPr>
              <a:t>Atractylodis macrocephalae </a:t>
            </a:r>
            <a:r>
              <a:rPr lang="en-US" altLang="zh-CN" sz="2800" i="1" smtClean="0">
                <a:ea typeface="宋体" pitchFamily="2" charset="-122"/>
              </a:rPr>
              <a:t>bai zhu</a:t>
            </a:r>
            <a:r>
              <a:rPr lang="en-US" altLang="zh-CN" sz="2800" smtClean="0">
                <a:ea typeface="宋体" pitchFamily="2" charset="-122"/>
              </a:rPr>
              <a:t> tonifies SP/ST and dries damp</a:t>
            </a:r>
          </a:p>
          <a:p>
            <a:pPr lvl="1" eaLnBrk="1" hangingPunct="1">
              <a:defRPr/>
            </a:pPr>
            <a:r>
              <a:rPr lang="en-US" altLang="zh-CN" sz="2400" smtClean="0">
                <a:ea typeface="宋体" pitchFamily="2" charset="-122"/>
              </a:rPr>
              <a:t>One warming, one tonifying, one drying</a:t>
            </a:r>
          </a:p>
          <a:p>
            <a:pPr eaLnBrk="1" hangingPunct="1">
              <a:defRPr/>
            </a:pPr>
            <a:r>
              <a:rPr lang="en-US" altLang="zh-CN" sz="2800" smtClean="0">
                <a:ea typeface="宋体" pitchFamily="2" charset="-122"/>
              </a:rPr>
              <a:t>Glycyrrhizae uralensis </a:t>
            </a:r>
            <a:r>
              <a:rPr lang="en-US" altLang="zh-CN" sz="2800" i="1" smtClean="0">
                <a:ea typeface="宋体" pitchFamily="2" charset="-122"/>
              </a:rPr>
              <a:t>zhi gan cao</a:t>
            </a:r>
            <a:r>
              <a:rPr lang="en-US" altLang="zh-CN" sz="2800" smtClean="0">
                <a:ea typeface="宋体" pitchFamily="2" charset="-122"/>
              </a:rPr>
              <a:t> augments the middle burner </a:t>
            </a:r>
            <a:r>
              <a:rPr lang="en-US" altLang="zh-CN" sz="2800" i="1" smtClean="0">
                <a:ea typeface="宋体" pitchFamily="2" charset="-122"/>
              </a:rPr>
              <a:t>Qi</a:t>
            </a:r>
          </a:p>
        </p:txBody>
      </p:sp>
    </p:spTree>
  </p:cSld>
  <p:clrMapOvr>
    <a:masterClrMapping/>
  </p:clrMapOvr>
  <p:transition>
    <p:fade thruBlk="1"/>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78" name="Rectangle 2"/>
          <p:cNvSpPr>
            <a:spLocks noGrp="1" noChangeArrowheads="1"/>
          </p:cNvSpPr>
          <p:nvPr>
            <p:ph type="title"/>
          </p:nvPr>
        </p:nvSpPr>
        <p:spPr/>
        <p:txBody>
          <a:bodyPr/>
          <a:lstStyle/>
          <a:p>
            <a:pPr eaLnBrk="1" hangingPunct="1">
              <a:defRPr/>
            </a:pPr>
            <a:r>
              <a:rPr lang="en-US" altLang="zh-CN" sz="3600" smtClean="0">
                <a:ea typeface="宋体" pitchFamily="2" charset="-122"/>
              </a:rPr>
              <a:t>Spleen </a:t>
            </a:r>
            <a:r>
              <a:rPr lang="en-US" altLang="zh-CN" sz="3600" i="1" smtClean="0">
                <a:ea typeface="宋体" pitchFamily="2" charset="-122"/>
              </a:rPr>
              <a:t>Yang</a:t>
            </a:r>
            <a:r>
              <a:rPr lang="en-US" altLang="zh-CN" sz="3600" smtClean="0">
                <a:ea typeface="宋体" pitchFamily="2" charset="-122"/>
              </a:rPr>
              <a:t> Deficiency</a:t>
            </a:r>
            <a:br>
              <a:rPr lang="en-US" altLang="zh-CN" sz="3600" smtClean="0">
                <a:ea typeface="宋体" pitchFamily="2" charset="-122"/>
              </a:rPr>
            </a:br>
            <a:r>
              <a:rPr lang="en-US" altLang="zh-CN" sz="3600" smtClean="0">
                <a:ea typeface="宋体" pitchFamily="2" charset="-122"/>
              </a:rPr>
              <a:t> Food Therapy</a:t>
            </a:r>
          </a:p>
        </p:txBody>
      </p:sp>
      <p:sp>
        <p:nvSpPr>
          <p:cNvPr id="434179" name="Rectangle 3"/>
          <p:cNvSpPr>
            <a:spLocks noGrp="1" noChangeArrowheads="1"/>
          </p:cNvSpPr>
          <p:nvPr>
            <p:ph type="body" idx="1"/>
          </p:nvPr>
        </p:nvSpPr>
        <p:spPr>
          <a:xfrm>
            <a:off x="927100" y="1473200"/>
            <a:ext cx="7924800" cy="5016500"/>
          </a:xfrm>
        </p:spPr>
        <p:txBody>
          <a:bodyPr/>
          <a:lstStyle/>
          <a:p>
            <a:pPr eaLnBrk="1" hangingPunct="1">
              <a:lnSpc>
                <a:spcPct val="90000"/>
              </a:lnSpc>
              <a:defRPr/>
            </a:pPr>
            <a:r>
              <a:rPr lang="en-US" altLang="zh-CN" smtClean="0">
                <a:ea typeface="宋体" pitchFamily="2" charset="-122"/>
              </a:rPr>
              <a:t>Lamb is sweet, hot, enters the Spleen and Kidney and tonifies </a:t>
            </a:r>
            <a:r>
              <a:rPr lang="en-US" altLang="zh-CN" i="1" smtClean="0">
                <a:ea typeface="宋体" pitchFamily="2" charset="-122"/>
              </a:rPr>
              <a:t>Yang</a:t>
            </a:r>
          </a:p>
          <a:p>
            <a:pPr eaLnBrk="1" hangingPunct="1">
              <a:lnSpc>
                <a:spcPct val="90000"/>
              </a:lnSpc>
              <a:defRPr/>
            </a:pPr>
            <a:r>
              <a:rPr lang="en-US" altLang="zh-CN" smtClean="0">
                <a:ea typeface="宋体" pitchFamily="2" charset="-122"/>
              </a:rPr>
              <a:t>Sweet potato is sweet, warm, enters the Kidney and Spleen and tonifies </a:t>
            </a:r>
            <a:r>
              <a:rPr lang="en-US" altLang="zh-CN" i="1" smtClean="0">
                <a:ea typeface="宋体" pitchFamily="2" charset="-122"/>
              </a:rPr>
              <a:t>Yin</a:t>
            </a:r>
            <a:r>
              <a:rPr lang="en-US" altLang="zh-CN" smtClean="0">
                <a:ea typeface="宋体" pitchFamily="2" charset="-122"/>
              </a:rPr>
              <a:t> and </a:t>
            </a:r>
            <a:r>
              <a:rPr lang="en-US" altLang="zh-CN" i="1" smtClean="0">
                <a:ea typeface="宋体" pitchFamily="2" charset="-122"/>
              </a:rPr>
              <a:t>Qi</a:t>
            </a:r>
            <a:r>
              <a:rPr lang="en-US" altLang="zh-CN" smtClean="0">
                <a:ea typeface="宋体" pitchFamily="2" charset="-122"/>
              </a:rPr>
              <a:t> and dispels Cold</a:t>
            </a:r>
          </a:p>
          <a:p>
            <a:pPr eaLnBrk="1" hangingPunct="1">
              <a:lnSpc>
                <a:spcPct val="90000"/>
              </a:lnSpc>
              <a:defRPr/>
            </a:pPr>
            <a:r>
              <a:rPr lang="en-US" altLang="zh-CN" smtClean="0">
                <a:ea typeface="宋体" pitchFamily="2" charset="-122"/>
              </a:rPr>
              <a:t>Corn is sweet, neutral, enters the KI, LI and ST, tonifies </a:t>
            </a:r>
            <a:r>
              <a:rPr lang="en-US" altLang="zh-CN" i="1" smtClean="0">
                <a:ea typeface="宋体" pitchFamily="2" charset="-122"/>
              </a:rPr>
              <a:t>Qi</a:t>
            </a:r>
            <a:r>
              <a:rPr lang="en-US" altLang="zh-CN" smtClean="0">
                <a:ea typeface="宋体" pitchFamily="2" charset="-122"/>
              </a:rPr>
              <a:t> and dries damp</a:t>
            </a:r>
          </a:p>
          <a:p>
            <a:pPr eaLnBrk="1" hangingPunct="1">
              <a:lnSpc>
                <a:spcPct val="90000"/>
              </a:lnSpc>
              <a:defRPr/>
            </a:pPr>
            <a:r>
              <a:rPr lang="en-US" altLang="zh-CN" smtClean="0">
                <a:ea typeface="宋体" pitchFamily="2" charset="-122"/>
              </a:rPr>
              <a:t>Fenugreek seed is warm, bitter, circulates </a:t>
            </a:r>
            <a:r>
              <a:rPr lang="en-US" altLang="zh-CN" i="1" smtClean="0">
                <a:ea typeface="宋体" pitchFamily="2" charset="-122"/>
              </a:rPr>
              <a:t>Qi</a:t>
            </a:r>
            <a:r>
              <a:rPr lang="en-US" altLang="zh-CN" smtClean="0">
                <a:ea typeface="宋体" pitchFamily="2" charset="-122"/>
              </a:rPr>
              <a:t> and tonifies </a:t>
            </a:r>
            <a:r>
              <a:rPr lang="en-US" altLang="zh-CN" i="1" smtClean="0">
                <a:ea typeface="宋体" pitchFamily="2" charset="-122"/>
              </a:rPr>
              <a:t>Yang</a:t>
            </a:r>
          </a:p>
          <a:p>
            <a:pPr lvl="1" eaLnBrk="1" hangingPunct="1">
              <a:lnSpc>
                <a:spcPct val="90000"/>
              </a:lnSpc>
              <a:defRPr/>
            </a:pPr>
            <a:r>
              <a:rPr lang="en-US" altLang="zh-CN" smtClean="0">
                <a:ea typeface="宋体" pitchFamily="2" charset="-122"/>
              </a:rPr>
              <a:t>Or Ginger as in</a:t>
            </a:r>
            <a:r>
              <a:rPr lang="en-US" altLang="zh-CN" i="1" smtClean="0">
                <a:ea typeface="宋体" pitchFamily="2" charset="-122"/>
              </a:rPr>
              <a:t> Li zhong wan</a:t>
            </a:r>
            <a:endParaRPr lang="en-US" altLang="zh-CN" smtClean="0">
              <a:ea typeface="宋体" pitchFamily="2" charset="-122"/>
            </a:endParaRPr>
          </a:p>
        </p:txBody>
      </p:sp>
    </p:spTree>
  </p:cSld>
  <p:clrMapOvr>
    <a:masterClrMapping/>
  </p:clrMapOvr>
  <p:transition>
    <p:fade thruBlk="1"/>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altLang="zh-CN" i="1" dirty="0" smtClean="0">
                <a:ea typeface="宋体" pitchFamily="2" charset="-122"/>
              </a:rPr>
              <a:t>Li </a:t>
            </a:r>
            <a:r>
              <a:rPr lang="en-US" altLang="zh-CN" i="1" dirty="0" err="1" smtClean="0">
                <a:ea typeface="宋体" pitchFamily="2" charset="-122"/>
              </a:rPr>
              <a:t>zhong</a:t>
            </a:r>
            <a:r>
              <a:rPr lang="en-US" altLang="zh-CN" i="1" dirty="0" smtClean="0">
                <a:ea typeface="宋体" pitchFamily="2" charset="-122"/>
              </a:rPr>
              <a:t> wan</a:t>
            </a:r>
            <a:r>
              <a:rPr lang="en-US" altLang="zh-CN" dirty="0" smtClean="0">
                <a:ea typeface="宋体" pitchFamily="2" charset="-122"/>
              </a:rPr>
              <a:t> </a:t>
            </a:r>
            <a:r>
              <a:rPr lang="en-US" altLang="zh-CN" i="1" dirty="0" smtClean="0">
                <a:ea typeface="宋体" pitchFamily="2" charset="-122"/>
              </a:rPr>
              <a:t>Food</a:t>
            </a:r>
            <a:endParaRPr lang="en-US" dirty="0" smtClean="0"/>
          </a:p>
        </p:txBody>
      </p:sp>
      <p:sp>
        <p:nvSpPr>
          <p:cNvPr id="3" name="Content Placeholder 2"/>
          <p:cNvSpPr>
            <a:spLocks noGrp="1"/>
          </p:cNvSpPr>
          <p:nvPr>
            <p:ph idx="1"/>
          </p:nvPr>
        </p:nvSpPr>
        <p:spPr>
          <a:xfrm>
            <a:off x="685800" y="1463675"/>
            <a:ext cx="7467600" cy="4006850"/>
          </a:xfrm>
        </p:spPr>
        <p:txBody>
          <a:bodyPr/>
          <a:lstStyle/>
          <a:p>
            <a:pPr eaLnBrk="1" hangingPunct="1">
              <a:defRPr/>
            </a:pPr>
            <a:r>
              <a:rPr lang="en-US" dirty="0" smtClean="0"/>
              <a:t>Lamb					5 oz</a:t>
            </a:r>
          </a:p>
          <a:p>
            <a:pPr eaLnBrk="1" hangingPunct="1">
              <a:defRPr/>
            </a:pPr>
            <a:r>
              <a:rPr lang="en-US" dirty="0" smtClean="0"/>
              <a:t>Mashed sweet potato		3 oz</a:t>
            </a:r>
          </a:p>
          <a:p>
            <a:pPr eaLnBrk="1" hangingPunct="1">
              <a:defRPr/>
            </a:pPr>
            <a:r>
              <a:rPr lang="en-US" dirty="0" smtClean="0"/>
              <a:t>Yellow corn				3 oz</a:t>
            </a:r>
          </a:p>
          <a:p>
            <a:pPr eaLnBrk="1" hangingPunct="1">
              <a:defRPr/>
            </a:pPr>
            <a:r>
              <a:rPr lang="en-US" dirty="0" smtClean="0"/>
              <a:t>Ginger					5 slices</a:t>
            </a:r>
          </a:p>
          <a:p>
            <a:pPr eaLnBrk="1" hangingPunct="1">
              <a:defRPr/>
            </a:pPr>
            <a:r>
              <a:rPr lang="en-US" dirty="0" smtClean="0"/>
              <a:t>Fenugreek				1 tsp</a:t>
            </a:r>
          </a:p>
          <a:p>
            <a:pPr eaLnBrk="1" hangingPunct="1">
              <a:defRPr/>
            </a:pPr>
            <a:r>
              <a:rPr lang="en-US" dirty="0" smtClean="0"/>
              <a:t>Calcium				500 mg</a:t>
            </a:r>
          </a:p>
          <a:p>
            <a:pPr eaLnBrk="1" hangingPunct="1">
              <a:defRPr/>
            </a:pPr>
            <a:endParaRPr lang="en-US" dirty="0" smtClean="0"/>
          </a:p>
        </p:txBody>
      </p:sp>
      <p:sp>
        <p:nvSpPr>
          <p:cNvPr id="5" name="TextBox 4"/>
          <p:cNvSpPr txBox="1"/>
          <p:nvPr/>
        </p:nvSpPr>
        <p:spPr>
          <a:xfrm>
            <a:off x="1997075" y="5913438"/>
            <a:ext cx="4733925" cy="461962"/>
          </a:xfrm>
          <a:prstGeom prst="rect">
            <a:avLst/>
          </a:prstGeom>
          <a:noFill/>
        </p:spPr>
        <p:txBody>
          <a:bodyPr wrap="none">
            <a:spAutoFit/>
          </a:bodyPr>
          <a:lstStyle/>
          <a:p>
            <a:pPr>
              <a:defRPr/>
            </a:pPr>
            <a:r>
              <a:rPr lang="en-US" dirty="0">
                <a:effectLst>
                  <a:outerShdw blurRad="38100" dist="38100" dir="2700000" algn="tl">
                    <a:srgbClr val="000000">
                      <a:alpha val="43137"/>
                    </a:srgbClr>
                  </a:outerShdw>
                </a:effectLst>
              </a:rPr>
              <a:t>Calories 452       P-F-C 40-22-40</a:t>
            </a:r>
          </a:p>
        </p:txBody>
      </p:sp>
    </p:spTree>
  </p:cSld>
  <p:clrMapOvr>
    <a:masterClrMapping/>
  </p:clrMapOvr>
  <p:transition>
    <p:fade thruBlk="1"/>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202" name="Rectangle 2"/>
          <p:cNvSpPr>
            <a:spLocks noGrp="1" noChangeArrowheads="1"/>
          </p:cNvSpPr>
          <p:nvPr>
            <p:ph type="title"/>
          </p:nvPr>
        </p:nvSpPr>
        <p:spPr/>
        <p:txBody>
          <a:bodyPr/>
          <a:lstStyle/>
          <a:p>
            <a:pPr eaLnBrk="1" hangingPunct="1">
              <a:defRPr/>
            </a:pPr>
            <a:r>
              <a:rPr lang="en-US" altLang="zh-CN" smtClean="0">
                <a:ea typeface="宋体" pitchFamily="2" charset="-122"/>
              </a:rPr>
              <a:t>Stomach Heat</a:t>
            </a:r>
          </a:p>
        </p:txBody>
      </p:sp>
      <p:sp>
        <p:nvSpPr>
          <p:cNvPr id="435203" name="Rectangle 3"/>
          <p:cNvSpPr>
            <a:spLocks noGrp="1" noChangeArrowheads="1"/>
          </p:cNvSpPr>
          <p:nvPr>
            <p:ph type="body" idx="1"/>
          </p:nvPr>
        </p:nvSpPr>
        <p:spPr>
          <a:xfrm>
            <a:off x="863600" y="1625600"/>
            <a:ext cx="7924800" cy="4394200"/>
          </a:xfrm>
        </p:spPr>
        <p:txBody>
          <a:bodyPr/>
          <a:lstStyle/>
          <a:p>
            <a:pPr eaLnBrk="1" hangingPunct="1">
              <a:defRPr/>
            </a:pPr>
            <a:r>
              <a:rPr lang="en-US" altLang="zh-CN" i="1" smtClean="0">
                <a:ea typeface="宋体" pitchFamily="2" charset="-122"/>
              </a:rPr>
              <a:t>Bai Hu Tang</a:t>
            </a:r>
            <a:r>
              <a:rPr lang="en-US" altLang="zh-CN" smtClean="0">
                <a:ea typeface="宋体" pitchFamily="2" charset="-122"/>
              </a:rPr>
              <a:t> White Tiger Decoction</a:t>
            </a:r>
          </a:p>
          <a:p>
            <a:pPr lvl="1" eaLnBrk="1" hangingPunct="1">
              <a:defRPr/>
            </a:pPr>
            <a:r>
              <a:rPr lang="en-US" altLang="zh-CN" i="1" smtClean="0">
                <a:ea typeface="宋体" pitchFamily="2" charset="-122"/>
              </a:rPr>
              <a:t>Shi gao</a:t>
            </a:r>
            <a:r>
              <a:rPr lang="en-US" altLang="zh-CN" smtClean="0">
                <a:ea typeface="宋体" pitchFamily="2" charset="-122"/>
              </a:rPr>
              <a:t> gypsum</a:t>
            </a:r>
          </a:p>
          <a:p>
            <a:pPr lvl="1" eaLnBrk="1" hangingPunct="1">
              <a:defRPr/>
            </a:pPr>
            <a:r>
              <a:rPr lang="en-US" altLang="zh-CN" i="1" smtClean="0">
                <a:ea typeface="宋体" pitchFamily="2" charset="-122"/>
              </a:rPr>
              <a:t>Zhi mu</a:t>
            </a:r>
            <a:r>
              <a:rPr lang="en-US" altLang="zh-CN" smtClean="0">
                <a:ea typeface="宋体" pitchFamily="2" charset="-122"/>
              </a:rPr>
              <a:t> anemarrhena</a:t>
            </a:r>
          </a:p>
          <a:p>
            <a:pPr lvl="1" eaLnBrk="1" hangingPunct="1">
              <a:defRPr/>
            </a:pPr>
            <a:r>
              <a:rPr lang="en-US" altLang="zh-CN" i="1" smtClean="0">
                <a:ea typeface="宋体" pitchFamily="2" charset="-122"/>
              </a:rPr>
              <a:t>Zhi gan cao</a:t>
            </a:r>
            <a:r>
              <a:rPr lang="en-US" altLang="zh-CN" smtClean="0">
                <a:ea typeface="宋体" pitchFamily="2" charset="-122"/>
              </a:rPr>
              <a:t> honey fried licorice</a:t>
            </a:r>
          </a:p>
          <a:p>
            <a:pPr lvl="1" eaLnBrk="1" hangingPunct="1">
              <a:defRPr/>
            </a:pPr>
            <a:r>
              <a:rPr lang="en-US" altLang="zh-CN" i="1" smtClean="0">
                <a:ea typeface="宋体" pitchFamily="2" charset="-122"/>
              </a:rPr>
              <a:t>Geng mi</a:t>
            </a:r>
            <a:r>
              <a:rPr lang="en-US" altLang="zh-CN" smtClean="0">
                <a:ea typeface="宋体" pitchFamily="2" charset="-122"/>
              </a:rPr>
              <a:t> nonglutinous rice</a:t>
            </a:r>
          </a:p>
          <a:p>
            <a:pPr eaLnBrk="1" hangingPunct="1">
              <a:defRPr/>
            </a:pPr>
            <a:r>
              <a:rPr lang="en-US" altLang="zh-CN" smtClean="0">
                <a:ea typeface="宋体" pitchFamily="2" charset="-122"/>
              </a:rPr>
              <a:t>Clears Qi-level Heat, drains Stomach Fire, generate fluids, and alleviates thirst</a:t>
            </a:r>
          </a:p>
        </p:txBody>
      </p:sp>
    </p:spTree>
  </p:cSld>
  <p:clrMapOvr>
    <a:masterClrMapping/>
  </p:clrMapOvr>
  <p:transition>
    <p:fade thruBlk="1"/>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6" name="Rectangle 2"/>
          <p:cNvSpPr>
            <a:spLocks noGrp="1" noChangeArrowheads="1"/>
          </p:cNvSpPr>
          <p:nvPr>
            <p:ph type="title"/>
          </p:nvPr>
        </p:nvSpPr>
        <p:spPr/>
        <p:txBody>
          <a:bodyPr/>
          <a:lstStyle/>
          <a:p>
            <a:pPr eaLnBrk="1" hangingPunct="1">
              <a:defRPr/>
            </a:pPr>
            <a:r>
              <a:rPr lang="en-US" altLang="zh-CN" sz="3600" i="1" smtClean="0">
                <a:ea typeface="宋体" pitchFamily="2" charset="-122"/>
              </a:rPr>
              <a:t>Bai Hu Tang</a:t>
            </a:r>
            <a:r>
              <a:rPr lang="en-US" altLang="zh-CN" sz="3600" smtClean="0">
                <a:ea typeface="宋体" pitchFamily="2" charset="-122"/>
              </a:rPr>
              <a:t> White Tiger Decoction</a:t>
            </a:r>
          </a:p>
        </p:txBody>
      </p:sp>
      <p:sp>
        <p:nvSpPr>
          <p:cNvPr id="436227" name="Rectangle 3"/>
          <p:cNvSpPr>
            <a:spLocks noGrp="1" noChangeArrowheads="1"/>
          </p:cNvSpPr>
          <p:nvPr>
            <p:ph type="body" idx="1"/>
          </p:nvPr>
        </p:nvSpPr>
        <p:spPr>
          <a:xfrm>
            <a:off x="952500" y="1765300"/>
            <a:ext cx="7924800" cy="4330700"/>
          </a:xfrm>
        </p:spPr>
        <p:txBody>
          <a:bodyPr/>
          <a:lstStyle/>
          <a:p>
            <a:pPr eaLnBrk="1" hangingPunct="1">
              <a:defRPr/>
            </a:pPr>
            <a:r>
              <a:rPr lang="en-US" altLang="zh-CN" sz="2800" i="1" smtClean="0">
                <a:ea typeface="宋体" pitchFamily="2" charset="-122"/>
              </a:rPr>
              <a:t>Shi gao</a:t>
            </a:r>
            <a:r>
              <a:rPr lang="en-US" altLang="zh-CN" sz="2800" smtClean="0">
                <a:ea typeface="宋体" pitchFamily="2" charset="-122"/>
              </a:rPr>
              <a:t> gypsum is sweet, acrid and extremely cold to Clear Heat and Drain Fire</a:t>
            </a:r>
          </a:p>
          <a:p>
            <a:pPr eaLnBrk="1" hangingPunct="1">
              <a:defRPr/>
            </a:pPr>
            <a:r>
              <a:rPr lang="en-US" altLang="zh-CN" sz="2800" i="1" smtClean="0">
                <a:ea typeface="宋体" pitchFamily="2" charset="-122"/>
              </a:rPr>
              <a:t>Zhi mu</a:t>
            </a:r>
            <a:r>
              <a:rPr lang="en-US" altLang="zh-CN" sz="2800" smtClean="0">
                <a:ea typeface="宋体" pitchFamily="2" charset="-122"/>
              </a:rPr>
              <a:t> anemarrhena is bitter, cold and moistening, Clears Heat and enriches Yin</a:t>
            </a:r>
          </a:p>
          <a:p>
            <a:pPr eaLnBrk="1" hangingPunct="1">
              <a:defRPr/>
            </a:pPr>
            <a:r>
              <a:rPr lang="en-US" altLang="zh-CN" sz="2800" i="1" smtClean="0">
                <a:ea typeface="宋体" pitchFamily="2" charset="-122"/>
              </a:rPr>
              <a:t>Zhi gan cao</a:t>
            </a:r>
            <a:r>
              <a:rPr lang="en-US" altLang="zh-CN" sz="2800" smtClean="0">
                <a:ea typeface="宋体" pitchFamily="2" charset="-122"/>
              </a:rPr>
              <a:t> honey fried licorice and </a:t>
            </a:r>
            <a:r>
              <a:rPr lang="en-US" altLang="zh-CN" sz="2800" i="1" smtClean="0">
                <a:ea typeface="宋体" pitchFamily="2" charset="-122"/>
              </a:rPr>
              <a:t>Geng mi</a:t>
            </a:r>
            <a:r>
              <a:rPr lang="en-US" altLang="zh-CN" sz="2800" smtClean="0">
                <a:ea typeface="宋体" pitchFamily="2" charset="-122"/>
              </a:rPr>
              <a:t> nonglutinous rice benefit the Stomach and protect the fluids, and protect the middle Jiao from the first two cold ingredients</a:t>
            </a:r>
          </a:p>
        </p:txBody>
      </p:sp>
    </p:spTree>
  </p:cSld>
  <p:clrMapOvr>
    <a:masterClrMapping/>
  </p:clrMapOvr>
  <p:transition>
    <p:fade thruBlk="1"/>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50" name="Rectangle 2"/>
          <p:cNvSpPr>
            <a:spLocks noGrp="1" noChangeArrowheads="1"/>
          </p:cNvSpPr>
          <p:nvPr>
            <p:ph type="title"/>
          </p:nvPr>
        </p:nvSpPr>
        <p:spPr/>
        <p:txBody>
          <a:bodyPr/>
          <a:lstStyle/>
          <a:p>
            <a:pPr eaLnBrk="1" hangingPunct="1">
              <a:defRPr/>
            </a:pPr>
            <a:r>
              <a:rPr lang="en-US" altLang="zh-CN" i="1" dirty="0" err="1" smtClean="0">
                <a:ea typeface="宋体" pitchFamily="2" charset="-122"/>
              </a:rPr>
              <a:t>Bai</a:t>
            </a:r>
            <a:r>
              <a:rPr lang="en-US" altLang="zh-CN" i="1" dirty="0" smtClean="0">
                <a:ea typeface="宋体" pitchFamily="2" charset="-122"/>
              </a:rPr>
              <a:t> </a:t>
            </a:r>
            <a:r>
              <a:rPr lang="en-US" altLang="zh-CN" i="1" dirty="0" err="1" smtClean="0">
                <a:ea typeface="宋体" pitchFamily="2" charset="-122"/>
              </a:rPr>
              <a:t>Hu</a:t>
            </a:r>
            <a:r>
              <a:rPr lang="en-US" altLang="zh-CN" i="1" dirty="0" smtClean="0">
                <a:ea typeface="宋体" pitchFamily="2" charset="-122"/>
              </a:rPr>
              <a:t> Tang  </a:t>
            </a:r>
            <a:r>
              <a:rPr lang="en-US" altLang="zh-CN" dirty="0" smtClean="0">
                <a:ea typeface="宋体" pitchFamily="2" charset="-122"/>
              </a:rPr>
              <a:t>Food Therapy</a:t>
            </a:r>
          </a:p>
        </p:txBody>
      </p:sp>
      <p:sp>
        <p:nvSpPr>
          <p:cNvPr id="437251" name="Rectangle 3"/>
          <p:cNvSpPr>
            <a:spLocks noGrp="1" noChangeArrowheads="1"/>
          </p:cNvSpPr>
          <p:nvPr>
            <p:ph type="body" idx="1"/>
          </p:nvPr>
        </p:nvSpPr>
        <p:spPr>
          <a:xfrm>
            <a:off x="939800" y="1371600"/>
            <a:ext cx="7924800" cy="4787900"/>
          </a:xfrm>
        </p:spPr>
        <p:txBody>
          <a:bodyPr/>
          <a:lstStyle/>
          <a:p>
            <a:pPr eaLnBrk="1" hangingPunct="1">
              <a:defRPr/>
            </a:pPr>
            <a:r>
              <a:rPr lang="en-US" altLang="zh-CN" sz="2800" smtClean="0">
                <a:ea typeface="宋体" pitchFamily="2" charset="-122"/>
              </a:rPr>
              <a:t>Crab is cold, salty, enters the Liver and Stomach, nourishes Yin and Clears Heat</a:t>
            </a:r>
          </a:p>
          <a:p>
            <a:pPr eaLnBrk="1" hangingPunct="1">
              <a:defRPr/>
            </a:pPr>
            <a:r>
              <a:rPr lang="en-US" altLang="zh-CN" sz="2800" smtClean="0">
                <a:ea typeface="宋体" pitchFamily="2" charset="-122"/>
              </a:rPr>
              <a:t>Millet is cool, sweet, salty, enters the Kidney, Spleen and Stomach and Clears Heat</a:t>
            </a:r>
          </a:p>
          <a:p>
            <a:pPr eaLnBrk="1" hangingPunct="1">
              <a:defRPr/>
            </a:pPr>
            <a:r>
              <a:rPr lang="en-US" altLang="zh-CN" sz="2800" smtClean="0">
                <a:ea typeface="宋体" pitchFamily="2" charset="-122"/>
              </a:rPr>
              <a:t>Squash is warm, sweet, enters the Spleen and Stomach, tonifies Qi and protects from Cold</a:t>
            </a:r>
          </a:p>
          <a:p>
            <a:pPr eaLnBrk="1" hangingPunct="1">
              <a:defRPr/>
            </a:pPr>
            <a:r>
              <a:rPr lang="en-US" altLang="zh-CN" sz="2800" smtClean="0">
                <a:ea typeface="宋体" pitchFamily="2" charset="-122"/>
              </a:rPr>
              <a:t>Coriander is neutral, sweet, bitter, enters the Stomach and protects from the Cold</a:t>
            </a:r>
          </a:p>
        </p:txBody>
      </p:sp>
    </p:spTree>
  </p:cSld>
  <p:clrMapOvr>
    <a:masterClrMapping/>
  </p:clrMapOvr>
  <p:transition>
    <p:fade thruBlk="1"/>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altLang="zh-CN" i="1" dirty="0" err="1" smtClean="0">
                <a:ea typeface="宋体" pitchFamily="2" charset="-122"/>
              </a:rPr>
              <a:t>Bai</a:t>
            </a:r>
            <a:r>
              <a:rPr lang="en-US" altLang="zh-CN" i="1" dirty="0" smtClean="0">
                <a:ea typeface="宋体" pitchFamily="2" charset="-122"/>
              </a:rPr>
              <a:t> </a:t>
            </a:r>
            <a:r>
              <a:rPr lang="en-US" altLang="zh-CN" i="1" dirty="0" err="1" smtClean="0">
                <a:ea typeface="宋体" pitchFamily="2" charset="-122"/>
              </a:rPr>
              <a:t>Hu</a:t>
            </a:r>
            <a:r>
              <a:rPr lang="en-US" altLang="zh-CN" i="1" dirty="0" smtClean="0">
                <a:ea typeface="宋体" pitchFamily="2" charset="-122"/>
              </a:rPr>
              <a:t> Tang Food</a:t>
            </a:r>
            <a:endParaRPr lang="en-US" dirty="0" smtClean="0"/>
          </a:p>
        </p:txBody>
      </p:sp>
      <p:sp>
        <p:nvSpPr>
          <p:cNvPr id="3" name="Content Placeholder 2"/>
          <p:cNvSpPr>
            <a:spLocks noGrp="1"/>
          </p:cNvSpPr>
          <p:nvPr>
            <p:ph idx="1"/>
          </p:nvPr>
        </p:nvSpPr>
        <p:spPr>
          <a:xfrm>
            <a:off x="685800" y="1463675"/>
            <a:ext cx="7467600" cy="4006850"/>
          </a:xfrm>
        </p:spPr>
        <p:txBody>
          <a:bodyPr/>
          <a:lstStyle/>
          <a:p>
            <a:pPr eaLnBrk="1" hangingPunct="1">
              <a:defRPr/>
            </a:pPr>
            <a:r>
              <a:rPr lang="en-US" dirty="0" smtClean="0"/>
              <a:t>Crab					4 oz</a:t>
            </a:r>
          </a:p>
          <a:p>
            <a:pPr eaLnBrk="1" hangingPunct="1">
              <a:defRPr/>
            </a:pPr>
            <a:r>
              <a:rPr lang="en-US" dirty="0" smtClean="0"/>
              <a:t>Cooked millet			3 oz</a:t>
            </a:r>
          </a:p>
          <a:p>
            <a:pPr eaLnBrk="1" hangingPunct="1">
              <a:defRPr/>
            </a:pPr>
            <a:r>
              <a:rPr lang="en-US" dirty="0" smtClean="0"/>
              <a:t>Zucchini squash			4 oz</a:t>
            </a:r>
          </a:p>
          <a:p>
            <a:pPr eaLnBrk="1" hangingPunct="1">
              <a:defRPr/>
            </a:pPr>
            <a:r>
              <a:rPr lang="en-US" dirty="0" smtClean="0"/>
              <a:t>Coriander				1 tsp</a:t>
            </a:r>
          </a:p>
          <a:p>
            <a:pPr eaLnBrk="1" hangingPunct="1">
              <a:defRPr/>
            </a:pPr>
            <a:r>
              <a:rPr lang="en-US" dirty="0" smtClean="0"/>
              <a:t>Calcium				300 mg</a:t>
            </a:r>
          </a:p>
          <a:p>
            <a:pPr eaLnBrk="1" hangingPunct="1">
              <a:defRPr/>
            </a:pPr>
            <a:endParaRPr lang="en-US" dirty="0" smtClean="0"/>
          </a:p>
        </p:txBody>
      </p:sp>
      <p:sp>
        <p:nvSpPr>
          <p:cNvPr id="5" name="TextBox 4"/>
          <p:cNvSpPr txBox="1"/>
          <p:nvPr/>
        </p:nvSpPr>
        <p:spPr>
          <a:xfrm>
            <a:off x="1997075" y="5913438"/>
            <a:ext cx="4562475" cy="461962"/>
          </a:xfrm>
          <a:prstGeom prst="rect">
            <a:avLst/>
          </a:prstGeom>
          <a:noFill/>
        </p:spPr>
        <p:txBody>
          <a:bodyPr wrap="none">
            <a:spAutoFit/>
          </a:bodyPr>
          <a:lstStyle/>
          <a:p>
            <a:pPr>
              <a:defRPr/>
            </a:pPr>
            <a:r>
              <a:rPr lang="en-US" dirty="0">
                <a:effectLst>
                  <a:outerShdw blurRad="38100" dist="38100" dir="2700000" algn="tl">
                    <a:srgbClr val="000000">
                      <a:alpha val="43137"/>
                    </a:srgbClr>
                  </a:outerShdw>
                </a:effectLst>
              </a:rPr>
              <a:t>Calories 246       P-F-C 47-8-42</a:t>
            </a:r>
          </a:p>
        </p:txBody>
      </p:sp>
    </p:spTree>
  </p:cSld>
  <p:clrMapOvr>
    <a:masterClrMapping/>
  </p:clrMapOvr>
  <p:transition>
    <p:fade thruBlk="1"/>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4" name="Rectangle 2"/>
          <p:cNvSpPr>
            <a:spLocks noGrp="1" noChangeArrowheads="1"/>
          </p:cNvSpPr>
          <p:nvPr>
            <p:ph type="title"/>
          </p:nvPr>
        </p:nvSpPr>
        <p:spPr/>
        <p:txBody>
          <a:bodyPr/>
          <a:lstStyle/>
          <a:p>
            <a:pPr eaLnBrk="1" hangingPunct="1">
              <a:defRPr/>
            </a:pPr>
            <a:r>
              <a:rPr lang="en-US" altLang="zh-CN" smtClean="0">
                <a:ea typeface="宋体" pitchFamily="2" charset="-122"/>
              </a:rPr>
              <a:t>Food and Qi Stagnation</a:t>
            </a:r>
          </a:p>
        </p:txBody>
      </p:sp>
      <p:sp>
        <p:nvSpPr>
          <p:cNvPr id="438275" name="Rectangle 3"/>
          <p:cNvSpPr>
            <a:spLocks noGrp="1" noChangeArrowheads="1"/>
          </p:cNvSpPr>
          <p:nvPr>
            <p:ph type="body" idx="1"/>
          </p:nvPr>
        </p:nvSpPr>
        <p:spPr>
          <a:xfrm>
            <a:off x="889000" y="1536700"/>
            <a:ext cx="7924800" cy="4432300"/>
          </a:xfrm>
        </p:spPr>
        <p:txBody>
          <a:bodyPr/>
          <a:lstStyle/>
          <a:p>
            <a:pPr eaLnBrk="1" hangingPunct="1">
              <a:lnSpc>
                <a:spcPct val="90000"/>
              </a:lnSpc>
              <a:defRPr/>
            </a:pPr>
            <a:r>
              <a:rPr lang="en-US" altLang="zh-CN" i="1" smtClean="0">
                <a:ea typeface="宋体" pitchFamily="2" charset="-122"/>
              </a:rPr>
              <a:t>Yue Ju Wan</a:t>
            </a:r>
            <a:r>
              <a:rPr lang="en-US" altLang="zh-CN" smtClean="0">
                <a:ea typeface="宋体" pitchFamily="2" charset="-122"/>
              </a:rPr>
              <a:t> Escape Restraint Pill</a:t>
            </a:r>
          </a:p>
          <a:p>
            <a:pPr lvl="1" eaLnBrk="1" hangingPunct="1">
              <a:lnSpc>
                <a:spcPct val="90000"/>
              </a:lnSpc>
              <a:defRPr/>
            </a:pPr>
            <a:r>
              <a:rPr lang="en-US" altLang="zh-CN" i="1" smtClean="0">
                <a:ea typeface="宋体" pitchFamily="2" charset="-122"/>
              </a:rPr>
              <a:t>Cang zhu</a:t>
            </a:r>
            <a:r>
              <a:rPr lang="en-US" altLang="zh-CN" smtClean="0">
                <a:ea typeface="宋体" pitchFamily="2" charset="-122"/>
              </a:rPr>
              <a:t> red/grey atractylodes</a:t>
            </a:r>
          </a:p>
          <a:p>
            <a:pPr lvl="1" eaLnBrk="1" hangingPunct="1">
              <a:lnSpc>
                <a:spcPct val="90000"/>
              </a:lnSpc>
              <a:defRPr/>
            </a:pPr>
            <a:r>
              <a:rPr lang="en-US" altLang="zh-CN" i="1" smtClean="0">
                <a:ea typeface="宋体" pitchFamily="2" charset="-122"/>
              </a:rPr>
              <a:t>Chuan xiong</a:t>
            </a:r>
            <a:r>
              <a:rPr lang="en-US" altLang="zh-CN" smtClean="0">
                <a:ea typeface="宋体" pitchFamily="2" charset="-122"/>
              </a:rPr>
              <a:t> ligusticum</a:t>
            </a:r>
          </a:p>
          <a:p>
            <a:pPr lvl="1" eaLnBrk="1" hangingPunct="1">
              <a:lnSpc>
                <a:spcPct val="90000"/>
              </a:lnSpc>
              <a:defRPr/>
            </a:pPr>
            <a:r>
              <a:rPr lang="en-US" altLang="zh-CN" i="1" smtClean="0">
                <a:ea typeface="宋体" pitchFamily="2" charset="-122"/>
              </a:rPr>
              <a:t>Xiang fu</a:t>
            </a:r>
            <a:r>
              <a:rPr lang="en-US" altLang="zh-CN" smtClean="0">
                <a:ea typeface="宋体" pitchFamily="2" charset="-122"/>
              </a:rPr>
              <a:t> cyperus</a:t>
            </a:r>
          </a:p>
          <a:p>
            <a:pPr lvl="1" eaLnBrk="1" hangingPunct="1">
              <a:lnSpc>
                <a:spcPct val="90000"/>
              </a:lnSpc>
              <a:defRPr/>
            </a:pPr>
            <a:r>
              <a:rPr lang="en-US" altLang="zh-CN" i="1" smtClean="0">
                <a:ea typeface="宋体" pitchFamily="2" charset="-122"/>
              </a:rPr>
              <a:t>Shan zhi zi</a:t>
            </a:r>
            <a:r>
              <a:rPr lang="en-US" altLang="zh-CN" smtClean="0">
                <a:ea typeface="宋体" pitchFamily="2" charset="-122"/>
              </a:rPr>
              <a:t> gardenia</a:t>
            </a:r>
          </a:p>
          <a:p>
            <a:pPr lvl="1" eaLnBrk="1" hangingPunct="1">
              <a:lnSpc>
                <a:spcPct val="90000"/>
              </a:lnSpc>
              <a:defRPr/>
            </a:pPr>
            <a:r>
              <a:rPr lang="en-US" altLang="zh-CN" i="1" smtClean="0">
                <a:ea typeface="宋体" pitchFamily="2" charset="-122"/>
              </a:rPr>
              <a:t>Shen qu</a:t>
            </a:r>
            <a:r>
              <a:rPr lang="en-US" altLang="zh-CN" smtClean="0">
                <a:ea typeface="宋体" pitchFamily="2" charset="-122"/>
              </a:rPr>
              <a:t> massa fermentata</a:t>
            </a:r>
          </a:p>
          <a:p>
            <a:pPr eaLnBrk="1" hangingPunct="1">
              <a:lnSpc>
                <a:spcPct val="90000"/>
              </a:lnSpc>
              <a:defRPr/>
            </a:pPr>
            <a:r>
              <a:rPr lang="en-US" altLang="zh-CN" smtClean="0">
                <a:ea typeface="宋体" pitchFamily="2" charset="-122"/>
              </a:rPr>
              <a:t>Promotes the movement of Qi and releases constraint; </a:t>
            </a:r>
            <a:r>
              <a:rPr lang="en-US" altLang="zh-CN" smtClean="0">
                <a:latin typeface="Garamond"/>
                <a:ea typeface="宋体" pitchFamily="2" charset="-122"/>
              </a:rPr>
              <a:t>“</a:t>
            </a:r>
            <a:r>
              <a:rPr lang="en-US" altLang="zh-CN" smtClean="0">
                <a:ea typeface="宋体" pitchFamily="2" charset="-122"/>
              </a:rPr>
              <a:t>Five Stagnation</a:t>
            </a:r>
            <a:r>
              <a:rPr lang="en-US" altLang="zh-CN" smtClean="0">
                <a:latin typeface="Garamond"/>
                <a:ea typeface="宋体" pitchFamily="2" charset="-122"/>
              </a:rPr>
              <a:t>”</a:t>
            </a:r>
            <a:r>
              <a:rPr lang="en-US" altLang="zh-CN" smtClean="0">
                <a:ea typeface="宋体" pitchFamily="2" charset="-122"/>
              </a:rPr>
              <a:t> (Qi, blood, food, phlegm and heat) </a:t>
            </a:r>
          </a:p>
        </p:txBody>
      </p:sp>
    </p:spTree>
  </p:cSld>
  <p:clrMapOvr>
    <a:masterClrMapping/>
  </p:clrMapOvr>
  <p:transition>
    <p:fade thruBlk="1"/>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298" name="Rectangle 2"/>
          <p:cNvSpPr>
            <a:spLocks noGrp="1" noChangeArrowheads="1"/>
          </p:cNvSpPr>
          <p:nvPr>
            <p:ph type="title"/>
          </p:nvPr>
        </p:nvSpPr>
        <p:spPr/>
        <p:txBody>
          <a:bodyPr/>
          <a:lstStyle/>
          <a:p>
            <a:pPr eaLnBrk="1" hangingPunct="1">
              <a:defRPr/>
            </a:pPr>
            <a:r>
              <a:rPr lang="en-US" altLang="zh-CN" i="1" smtClean="0">
                <a:ea typeface="宋体" pitchFamily="2" charset="-122"/>
              </a:rPr>
              <a:t>Yue Ju Wan</a:t>
            </a:r>
            <a:r>
              <a:rPr lang="en-US" altLang="zh-CN" smtClean="0">
                <a:ea typeface="宋体" pitchFamily="2" charset="-122"/>
              </a:rPr>
              <a:t> Escape Restraint Pill</a:t>
            </a:r>
          </a:p>
        </p:txBody>
      </p:sp>
      <p:sp>
        <p:nvSpPr>
          <p:cNvPr id="439299" name="Rectangle 3"/>
          <p:cNvSpPr>
            <a:spLocks noGrp="1" noChangeArrowheads="1"/>
          </p:cNvSpPr>
          <p:nvPr>
            <p:ph type="body" idx="1"/>
          </p:nvPr>
        </p:nvSpPr>
        <p:spPr>
          <a:xfrm>
            <a:off x="990600" y="1371600"/>
            <a:ext cx="7924800" cy="4762500"/>
          </a:xfrm>
        </p:spPr>
        <p:txBody>
          <a:bodyPr/>
          <a:lstStyle/>
          <a:p>
            <a:pPr eaLnBrk="1" hangingPunct="1">
              <a:lnSpc>
                <a:spcPct val="90000"/>
              </a:lnSpc>
              <a:defRPr/>
            </a:pPr>
            <a:r>
              <a:rPr lang="en-US" altLang="zh-CN" sz="2800" i="1" smtClean="0">
                <a:ea typeface="宋体" pitchFamily="2" charset="-122"/>
              </a:rPr>
              <a:t>Cang zhu</a:t>
            </a:r>
            <a:r>
              <a:rPr lang="en-US" altLang="zh-CN" sz="2800" smtClean="0">
                <a:ea typeface="宋体" pitchFamily="2" charset="-122"/>
              </a:rPr>
              <a:t> red/grey atractylodes dries Dampness and resolves Phlegm</a:t>
            </a:r>
          </a:p>
          <a:p>
            <a:pPr eaLnBrk="1" hangingPunct="1">
              <a:lnSpc>
                <a:spcPct val="90000"/>
              </a:lnSpc>
              <a:defRPr/>
            </a:pPr>
            <a:r>
              <a:rPr lang="en-US" altLang="zh-CN" sz="2800" i="1" smtClean="0">
                <a:ea typeface="宋体" pitchFamily="2" charset="-122"/>
              </a:rPr>
              <a:t>Chuan xiong</a:t>
            </a:r>
            <a:r>
              <a:rPr lang="en-US" altLang="zh-CN" sz="2800" smtClean="0">
                <a:ea typeface="宋体" pitchFamily="2" charset="-122"/>
              </a:rPr>
              <a:t> ligusticum releases constrained Blood to resolve fixed pain</a:t>
            </a:r>
          </a:p>
          <a:p>
            <a:pPr eaLnBrk="1" hangingPunct="1">
              <a:lnSpc>
                <a:spcPct val="90000"/>
              </a:lnSpc>
              <a:defRPr/>
            </a:pPr>
            <a:r>
              <a:rPr lang="en-US" altLang="zh-CN" sz="2800" i="1" smtClean="0">
                <a:ea typeface="宋体" pitchFamily="2" charset="-122"/>
              </a:rPr>
              <a:t>Xiang fu</a:t>
            </a:r>
            <a:r>
              <a:rPr lang="en-US" altLang="zh-CN" sz="2800" smtClean="0">
                <a:ea typeface="宋体" pitchFamily="2" charset="-122"/>
              </a:rPr>
              <a:t> cyperus releases constraint and disperses Qi Stagnation</a:t>
            </a:r>
          </a:p>
          <a:p>
            <a:pPr eaLnBrk="1" hangingPunct="1">
              <a:lnSpc>
                <a:spcPct val="90000"/>
              </a:lnSpc>
              <a:defRPr/>
            </a:pPr>
            <a:r>
              <a:rPr lang="en-US" altLang="zh-CN" sz="2800" i="1" smtClean="0">
                <a:ea typeface="宋体" pitchFamily="2" charset="-122"/>
              </a:rPr>
              <a:t>Shan zhi zi</a:t>
            </a:r>
            <a:r>
              <a:rPr lang="en-US" altLang="zh-CN" sz="2800" smtClean="0">
                <a:ea typeface="宋体" pitchFamily="2" charset="-122"/>
              </a:rPr>
              <a:t> gardenia clears Heat from Sanjiao, resolves Fire from constraint and acid reflux</a:t>
            </a:r>
          </a:p>
          <a:p>
            <a:pPr eaLnBrk="1" hangingPunct="1">
              <a:lnSpc>
                <a:spcPct val="90000"/>
              </a:lnSpc>
              <a:defRPr/>
            </a:pPr>
            <a:r>
              <a:rPr lang="en-US" altLang="zh-CN" sz="2800" i="1" smtClean="0">
                <a:ea typeface="宋体" pitchFamily="2" charset="-122"/>
              </a:rPr>
              <a:t>Shen qu</a:t>
            </a:r>
            <a:r>
              <a:rPr lang="en-US" altLang="zh-CN" sz="2800" smtClean="0">
                <a:ea typeface="宋体" pitchFamily="2" charset="-122"/>
              </a:rPr>
              <a:t> massa fermentata relieves constraint caused by food stagnation</a:t>
            </a:r>
          </a:p>
        </p:txBody>
      </p:sp>
    </p:spTree>
  </p:cSld>
  <p:clrMapOvr>
    <a:masterClrMapping/>
  </p:clrMapOvr>
  <p:transition>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2" name="Rectangle 2"/>
          <p:cNvSpPr>
            <a:spLocks noGrp="1" noChangeArrowheads="1"/>
          </p:cNvSpPr>
          <p:nvPr>
            <p:ph type="title"/>
          </p:nvPr>
        </p:nvSpPr>
        <p:spPr/>
        <p:txBody>
          <a:bodyPr/>
          <a:lstStyle/>
          <a:p>
            <a:pPr eaLnBrk="1" hangingPunct="1">
              <a:defRPr/>
            </a:pPr>
            <a:r>
              <a:rPr lang="en-US" altLang="zh-CN" smtClean="0">
                <a:ea typeface="宋体" pitchFamily="2" charset="-122"/>
              </a:rPr>
              <a:t>Cooking Pot</a:t>
            </a:r>
          </a:p>
        </p:txBody>
      </p:sp>
      <p:sp>
        <p:nvSpPr>
          <p:cNvPr id="404483" name="Rectangle 3"/>
          <p:cNvSpPr>
            <a:spLocks noGrp="1" noChangeArrowheads="1"/>
          </p:cNvSpPr>
          <p:nvPr>
            <p:ph type="body" sz="half" idx="1"/>
          </p:nvPr>
        </p:nvSpPr>
        <p:spPr>
          <a:xfrm>
            <a:off x="1066800" y="1846053"/>
            <a:ext cx="7140575" cy="4244195"/>
          </a:xfrm>
        </p:spPr>
        <p:txBody>
          <a:bodyPr/>
          <a:lstStyle/>
          <a:p>
            <a:pPr marL="0" indent="0" eaLnBrk="1" hangingPunct="1">
              <a:defRPr/>
            </a:pPr>
            <a:r>
              <a:rPr lang="en-US" altLang="zh-CN" sz="2800" dirty="0" smtClean="0">
                <a:ea typeface="宋体" pitchFamily="2" charset="-122"/>
              </a:rPr>
              <a:t>Species specificity</a:t>
            </a:r>
          </a:p>
          <a:p>
            <a:pPr marL="457200" lvl="1" indent="0" eaLnBrk="1" hangingPunct="1">
              <a:defRPr/>
            </a:pPr>
            <a:r>
              <a:rPr lang="en-US" altLang="zh-CN" sz="2400" dirty="0" smtClean="0">
                <a:ea typeface="宋体" pitchFamily="2" charset="-122"/>
              </a:rPr>
              <a:t>Damp-engendering foods for one may be adequate for </a:t>
            </a:r>
            <a:r>
              <a:rPr lang="en-US" altLang="zh-CN" sz="2400" dirty="0" smtClean="0">
                <a:ea typeface="宋体" pitchFamily="2" charset="-122"/>
              </a:rPr>
              <a:t>another</a:t>
            </a:r>
          </a:p>
          <a:p>
            <a:pPr marL="1771650" lvl="4" indent="0" eaLnBrk="1" hangingPunct="1">
              <a:defRPr/>
            </a:pPr>
            <a:endParaRPr lang="en-US" altLang="zh-CN" sz="1600" dirty="0" smtClean="0">
              <a:ea typeface="宋体" pitchFamily="2" charset="-122"/>
            </a:endParaRPr>
          </a:p>
          <a:p>
            <a:pPr marL="0" indent="0" eaLnBrk="1" hangingPunct="1">
              <a:defRPr/>
            </a:pPr>
            <a:r>
              <a:rPr lang="en-US" altLang="zh-CN" sz="2800" dirty="0" smtClean="0">
                <a:ea typeface="宋体" pitchFamily="2" charset="-122"/>
              </a:rPr>
              <a:t>Age and vigor</a:t>
            </a:r>
          </a:p>
          <a:p>
            <a:pPr marL="457200" lvl="1" indent="0" eaLnBrk="1" hangingPunct="1">
              <a:defRPr/>
            </a:pPr>
            <a:r>
              <a:rPr lang="en-US" altLang="zh-CN" sz="2400" dirty="0" smtClean="0">
                <a:ea typeface="宋体" pitchFamily="2" charset="-122"/>
              </a:rPr>
              <a:t>Middle burner has more </a:t>
            </a:r>
            <a:r>
              <a:rPr lang="en-US" altLang="zh-CN" sz="2400" i="1" dirty="0" smtClean="0">
                <a:ea typeface="宋体" pitchFamily="2" charset="-122"/>
              </a:rPr>
              <a:t>Yang Qi</a:t>
            </a:r>
            <a:r>
              <a:rPr lang="en-US" altLang="zh-CN" sz="2400" dirty="0" smtClean="0">
                <a:ea typeface="宋体" pitchFamily="2" charset="-122"/>
              </a:rPr>
              <a:t> in younger animals than older so both environmental temperature and </a:t>
            </a:r>
            <a:r>
              <a:rPr lang="en-US" altLang="zh-CN" sz="2400" i="1" dirty="0" smtClean="0">
                <a:ea typeface="宋体" pitchFamily="2" charset="-122"/>
              </a:rPr>
              <a:t>Xing</a:t>
            </a:r>
            <a:r>
              <a:rPr lang="en-US" altLang="zh-CN" sz="2400" dirty="0" smtClean="0">
                <a:ea typeface="宋体" pitchFamily="2" charset="-122"/>
              </a:rPr>
              <a:t> of foods should be warmer in geriatric animals</a:t>
            </a:r>
          </a:p>
        </p:txBody>
      </p:sp>
    </p:spTree>
  </p:cSld>
  <p:clrMapOvr>
    <a:masterClrMapping/>
  </p:clrMapOvr>
  <p:transition>
    <p:fade thruBlk="1"/>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2" name="Rectangle 2"/>
          <p:cNvSpPr>
            <a:spLocks noGrp="1" noChangeArrowheads="1"/>
          </p:cNvSpPr>
          <p:nvPr>
            <p:ph type="title"/>
          </p:nvPr>
        </p:nvSpPr>
        <p:spPr/>
        <p:txBody>
          <a:bodyPr/>
          <a:lstStyle/>
          <a:p>
            <a:pPr eaLnBrk="1" hangingPunct="1">
              <a:defRPr/>
            </a:pPr>
            <a:r>
              <a:rPr lang="en-US" altLang="zh-CN" i="1" dirty="0" err="1" smtClean="0">
                <a:ea typeface="宋体" pitchFamily="2" charset="-122"/>
              </a:rPr>
              <a:t>Yue</a:t>
            </a:r>
            <a:r>
              <a:rPr lang="en-US" altLang="zh-CN" i="1" dirty="0" smtClean="0">
                <a:ea typeface="宋体" pitchFamily="2" charset="-122"/>
              </a:rPr>
              <a:t> </a:t>
            </a:r>
            <a:r>
              <a:rPr lang="en-US" altLang="zh-CN" i="1" dirty="0" err="1" smtClean="0">
                <a:ea typeface="宋体" pitchFamily="2" charset="-122"/>
              </a:rPr>
              <a:t>Ju</a:t>
            </a:r>
            <a:r>
              <a:rPr lang="en-US" altLang="zh-CN" i="1" dirty="0" smtClean="0">
                <a:ea typeface="宋体" pitchFamily="2" charset="-122"/>
              </a:rPr>
              <a:t> Wan </a:t>
            </a:r>
            <a:r>
              <a:rPr lang="en-US" altLang="zh-CN" dirty="0" smtClean="0">
                <a:ea typeface="宋体" pitchFamily="2" charset="-122"/>
              </a:rPr>
              <a:t>Food Therapy</a:t>
            </a:r>
          </a:p>
        </p:txBody>
      </p:sp>
      <p:sp>
        <p:nvSpPr>
          <p:cNvPr id="440323" name="Rectangle 3"/>
          <p:cNvSpPr>
            <a:spLocks noGrp="1" noChangeArrowheads="1"/>
          </p:cNvSpPr>
          <p:nvPr>
            <p:ph type="body" idx="1"/>
          </p:nvPr>
        </p:nvSpPr>
        <p:spPr>
          <a:xfrm>
            <a:off x="939800" y="1511300"/>
            <a:ext cx="7924800" cy="4622800"/>
          </a:xfrm>
        </p:spPr>
        <p:txBody>
          <a:bodyPr/>
          <a:lstStyle/>
          <a:p>
            <a:pPr eaLnBrk="1" hangingPunct="1">
              <a:lnSpc>
                <a:spcPct val="80000"/>
              </a:lnSpc>
              <a:defRPr/>
            </a:pPr>
            <a:r>
              <a:rPr lang="en-US" altLang="zh-CN" sz="2800" smtClean="0">
                <a:ea typeface="宋体" pitchFamily="2" charset="-122"/>
              </a:rPr>
              <a:t>Crab is cold, salty, enters the Kidney and Stomach and circulates Blood</a:t>
            </a:r>
          </a:p>
          <a:p>
            <a:pPr eaLnBrk="1" hangingPunct="1">
              <a:lnSpc>
                <a:spcPct val="80000"/>
              </a:lnSpc>
              <a:defRPr/>
            </a:pPr>
            <a:r>
              <a:rPr lang="en-US" altLang="zh-CN" sz="2800" smtClean="0">
                <a:ea typeface="宋体" pitchFamily="2" charset="-122"/>
              </a:rPr>
              <a:t>If crab is unavailable, Chicken is warm, sweet, enters the SP/ST and circulates Blood</a:t>
            </a:r>
          </a:p>
          <a:p>
            <a:pPr eaLnBrk="1" hangingPunct="1">
              <a:lnSpc>
                <a:spcPct val="80000"/>
              </a:lnSpc>
              <a:defRPr/>
            </a:pPr>
            <a:r>
              <a:rPr lang="en-US" altLang="zh-CN" sz="2800" smtClean="0">
                <a:ea typeface="宋体" pitchFamily="2" charset="-122"/>
              </a:rPr>
              <a:t>Carrot is neutral, sweet, enters the Liver, Lung, and Spleen and circulates Qi</a:t>
            </a:r>
          </a:p>
          <a:p>
            <a:pPr eaLnBrk="1" hangingPunct="1">
              <a:lnSpc>
                <a:spcPct val="80000"/>
              </a:lnSpc>
              <a:defRPr/>
            </a:pPr>
            <a:r>
              <a:rPr lang="en-US" altLang="zh-CN" sz="2800" smtClean="0">
                <a:ea typeface="宋体" pitchFamily="2" charset="-122"/>
              </a:rPr>
              <a:t>Wheat germ is cold, sweet, enters the Heart and Stomach and circulates Blood</a:t>
            </a:r>
          </a:p>
          <a:p>
            <a:pPr eaLnBrk="1" hangingPunct="1">
              <a:lnSpc>
                <a:spcPct val="80000"/>
              </a:lnSpc>
              <a:defRPr/>
            </a:pPr>
            <a:r>
              <a:rPr lang="en-US" altLang="zh-CN" sz="2800" smtClean="0">
                <a:ea typeface="宋体" pitchFamily="2" charset="-122"/>
              </a:rPr>
              <a:t>Garlic is hot, sweet, pungent, enters the Heart, Liver, Lung and Stomach, resolves Damp, Phlegm and circulates Qi	</a:t>
            </a:r>
          </a:p>
        </p:txBody>
      </p:sp>
    </p:spTree>
  </p:cSld>
  <p:clrMapOvr>
    <a:masterClrMapping/>
  </p:clrMapOvr>
  <p:transition>
    <p:fade thruBlk="1"/>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altLang="zh-CN" i="1" dirty="0" err="1" smtClean="0">
                <a:ea typeface="宋体" pitchFamily="2" charset="-122"/>
              </a:rPr>
              <a:t>Yue</a:t>
            </a:r>
            <a:r>
              <a:rPr lang="en-US" altLang="zh-CN" i="1" dirty="0" smtClean="0">
                <a:ea typeface="宋体" pitchFamily="2" charset="-122"/>
              </a:rPr>
              <a:t> </a:t>
            </a:r>
            <a:r>
              <a:rPr lang="en-US" altLang="zh-CN" i="1" dirty="0" err="1" smtClean="0">
                <a:ea typeface="宋体" pitchFamily="2" charset="-122"/>
              </a:rPr>
              <a:t>Ju</a:t>
            </a:r>
            <a:r>
              <a:rPr lang="en-US" altLang="zh-CN" i="1" dirty="0" smtClean="0">
                <a:ea typeface="宋体" pitchFamily="2" charset="-122"/>
              </a:rPr>
              <a:t> Wan Food</a:t>
            </a:r>
            <a:endParaRPr lang="en-US" dirty="0" smtClean="0"/>
          </a:p>
        </p:txBody>
      </p:sp>
      <p:sp>
        <p:nvSpPr>
          <p:cNvPr id="3" name="Content Placeholder 2"/>
          <p:cNvSpPr>
            <a:spLocks noGrp="1"/>
          </p:cNvSpPr>
          <p:nvPr>
            <p:ph idx="1"/>
          </p:nvPr>
        </p:nvSpPr>
        <p:spPr>
          <a:xfrm>
            <a:off x="685800" y="1463675"/>
            <a:ext cx="7467600" cy="4006850"/>
          </a:xfrm>
        </p:spPr>
        <p:txBody>
          <a:bodyPr/>
          <a:lstStyle/>
          <a:p>
            <a:pPr eaLnBrk="1" hangingPunct="1">
              <a:defRPr/>
            </a:pPr>
            <a:r>
              <a:rPr lang="en-US" dirty="0" smtClean="0"/>
              <a:t>Crab					4 oz</a:t>
            </a:r>
          </a:p>
          <a:p>
            <a:pPr eaLnBrk="1" hangingPunct="1">
              <a:defRPr/>
            </a:pPr>
            <a:r>
              <a:rPr lang="en-US" dirty="0" smtClean="0"/>
              <a:t>Carrots					1 cup</a:t>
            </a:r>
          </a:p>
          <a:p>
            <a:pPr eaLnBrk="1" hangingPunct="1">
              <a:defRPr/>
            </a:pPr>
            <a:r>
              <a:rPr lang="en-US" dirty="0" smtClean="0"/>
              <a:t>Wheat germ				3 oz</a:t>
            </a:r>
          </a:p>
          <a:p>
            <a:pPr eaLnBrk="1" hangingPunct="1">
              <a:defRPr/>
            </a:pPr>
            <a:r>
              <a:rPr lang="en-US" dirty="0" smtClean="0"/>
              <a:t>Garlic					2 cloves</a:t>
            </a:r>
          </a:p>
          <a:p>
            <a:pPr eaLnBrk="1" hangingPunct="1">
              <a:defRPr/>
            </a:pPr>
            <a:r>
              <a:rPr lang="en-US" dirty="0" smtClean="0"/>
              <a:t>Calcium				1000 mg</a:t>
            </a:r>
          </a:p>
          <a:p>
            <a:pPr eaLnBrk="1" hangingPunct="1">
              <a:defRPr/>
            </a:pPr>
            <a:endParaRPr lang="en-US" dirty="0" smtClean="0"/>
          </a:p>
        </p:txBody>
      </p:sp>
      <p:sp>
        <p:nvSpPr>
          <p:cNvPr id="5" name="TextBox 4"/>
          <p:cNvSpPr txBox="1"/>
          <p:nvPr/>
        </p:nvSpPr>
        <p:spPr>
          <a:xfrm>
            <a:off x="1997075" y="5913438"/>
            <a:ext cx="4649788" cy="461962"/>
          </a:xfrm>
          <a:prstGeom prst="rect">
            <a:avLst/>
          </a:prstGeom>
          <a:noFill/>
        </p:spPr>
        <p:txBody>
          <a:bodyPr wrap="none">
            <a:spAutoFit/>
          </a:bodyPr>
          <a:lstStyle/>
          <a:p>
            <a:pPr>
              <a:defRPr/>
            </a:pPr>
            <a:r>
              <a:rPr lang="en-US" dirty="0">
                <a:effectLst>
                  <a:outerShdw blurRad="38100" dist="38100" dir="2700000" algn="tl">
                    <a:srgbClr val="000000">
                      <a:alpha val="43137"/>
                    </a:srgbClr>
                  </a:outerShdw>
                </a:effectLst>
              </a:rPr>
              <a:t>Calories 510      P-F-C 37-18-50</a:t>
            </a:r>
          </a:p>
        </p:txBody>
      </p:sp>
    </p:spTree>
  </p:cSld>
  <p:clrMapOvr>
    <a:masterClrMapping/>
  </p:clrMapOvr>
  <p:transition>
    <p:fade thruBlk="1"/>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346" name="Rectangle 2"/>
          <p:cNvSpPr>
            <a:spLocks noGrp="1" noChangeArrowheads="1"/>
          </p:cNvSpPr>
          <p:nvPr>
            <p:ph type="title"/>
          </p:nvPr>
        </p:nvSpPr>
        <p:spPr/>
        <p:txBody>
          <a:bodyPr/>
          <a:lstStyle/>
          <a:p>
            <a:pPr eaLnBrk="1" hangingPunct="1">
              <a:defRPr/>
            </a:pPr>
            <a:r>
              <a:rPr lang="en-US" altLang="zh-CN" sz="3600" smtClean="0">
                <a:ea typeface="宋体" pitchFamily="2" charset="-122"/>
              </a:rPr>
              <a:t>Megacolon: Dryness due to Heat</a:t>
            </a:r>
          </a:p>
        </p:txBody>
      </p:sp>
      <p:sp>
        <p:nvSpPr>
          <p:cNvPr id="441347" name="Rectangle 3"/>
          <p:cNvSpPr>
            <a:spLocks noGrp="1" noChangeArrowheads="1"/>
          </p:cNvSpPr>
          <p:nvPr>
            <p:ph type="body" idx="1"/>
          </p:nvPr>
        </p:nvSpPr>
        <p:spPr>
          <a:xfrm>
            <a:off x="889000" y="1333500"/>
            <a:ext cx="7924800" cy="4699000"/>
          </a:xfrm>
        </p:spPr>
        <p:txBody>
          <a:bodyPr/>
          <a:lstStyle/>
          <a:p>
            <a:pPr eaLnBrk="1" hangingPunct="1">
              <a:defRPr/>
            </a:pPr>
            <a:r>
              <a:rPr lang="en-US" altLang="zh-CN" sz="2800" i="1" smtClean="0">
                <a:ea typeface="宋体" pitchFamily="2" charset="-122"/>
              </a:rPr>
              <a:t>Ma Zi Ren Wan</a:t>
            </a:r>
            <a:r>
              <a:rPr lang="en-US" altLang="zh-CN" sz="2800" smtClean="0">
                <a:ea typeface="宋体" pitchFamily="2" charset="-122"/>
              </a:rPr>
              <a:t> Hemp Seed Pill</a:t>
            </a:r>
          </a:p>
          <a:p>
            <a:pPr lvl="1" eaLnBrk="1" hangingPunct="1">
              <a:defRPr/>
            </a:pPr>
            <a:r>
              <a:rPr lang="en-US" altLang="zh-CN" sz="2400" i="1" smtClean="0">
                <a:ea typeface="宋体" pitchFamily="2" charset="-122"/>
              </a:rPr>
              <a:t>Huo ma ren</a:t>
            </a:r>
            <a:r>
              <a:rPr lang="en-US" altLang="zh-CN" sz="2400" smtClean="0">
                <a:ea typeface="宋体" pitchFamily="2" charset="-122"/>
              </a:rPr>
              <a:t> cannabis seed</a:t>
            </a:r>
          </a:p>
          <a:p>
            <a:pPr lvl="1" eaLnBrk="1" hangingPunct="1">
              <a:defRPr/>
            </a:pPr>
            <a:r>
              <a:rPr lang="en-US" altLang="zh-CN" sz="2400" i="1" smtClean="0">
                <a:ea typeface="宋体" pitchFamily="2" charset="-122"/>
              </a:rPr>
              <a:t>Xing ren</a:t>
            </a:r>
            <a:r>
              <a:rPr lang="en-US" altLang="zh-CN" sz="2400" smtClean="0">
                <a:ea typeface="宋体" pitchFamily="2" charset="-122"/>
              </a:rPr>
              <a:t> apricot seed</a:t>
            </a:r>
          </a:p>
          <a:p>
            <a:pPr lvl="1" eaLnBrk="1" hangingPunct="1">
              <a:defRPr/>
            </a:pPr>
            <a:r>
              <a:rPr lang="en-US" altLang="zh-CN" sz="2400" i="1" smtClean="0">
                <a:ea typeface="宋体" pitchFamily="2" charset="-122"/>
              </a:rPr>
              <a:t>Shao yao</a:t>
            </a:r>
            <a:r>
              <a:rPr lang="en-US" altLang="zh-CN" sz="2400" smtClean="0">
                <a:ea typeface="宋体" pitchFamily="2" charset="-122"/>
              </a:rPr>
              <a:t> peony</a:t>
            </a:r>
          </a:p>
          <a:p>
            <a:pPr lvl="1" eaLnBrk="1" hangingPunct="1">
              <a:defRPr/>
            </a:pPr>
            <a:r>
              <a:rPr lang="en-US" altLang="zh-CN" sz="2400" i="1" smtClean="0">
                <a:ea typeface="宋体" pitchFamily="2" charset="-122"/>
              </a:rPr>
              <a:t>Zhi shi</a:t>
            </a:r>
            <a:r>
              <a:rPr lang="en-US" altLang="zh-CN" sz="2400" smtClean="0">
                <a:ea typeface="宋体" pitchFamily="2" charset="-122"/>
              </a:rPr>
              <a:t> immature bitter orange</a:t>
            </a:r>
          </a:p>
          <a:p>
            <a:pPr lvl="1" eaLnBrk="1" hangingPunct="1">
              <a:defRPr/>
            </a:pPr>
            <a:r>
              <a:rPr lang="en-US" altLang="zh-CN" sz="2400" i="1" smtClean="0">
                <a:ea typeface="宋体" pitchFamily="2" charset="-122"/>
              </a:rPr>
              <a:t>Hou po</a:t>
            </a:r>
            <a:r>
              <a:rPr lang="en-US" altLang="zh-CN" sz="2400" smtClean="0">
                <a:ea typeface="宋体" pitchFamily="2" charset="-122"/>
              </a:rPr>
              <a:t> magnolia cortex</a:t>
            </a:r>
          </a:p>
          <a:p>
            <a:pPr lvl="1" eaLnBrk="1" hangingPunct="1">
              <a:defRPr/>
            </a:pPr>
            <a:r>
              <a:rPr lang="en-US" altLang="zh-CN" sz="2400" i="1" smtClean="0">
                <a:ea typeface="宋体" pitchFamily="2" charset="-122"/>
              </a:rPr>
              <a:t>Da huang</a:t>
            </a:r>
            <a:r>
              <a:rPr lang="en-US" altLang="zh-CN" sz="2400" smtClean="0">
                <a:ea typeface="宋体" pitchFamily="2" charset="-122"/>
              </a:rPr>
              <a:t> rhubarb</a:t>
            </a:r>
          </a:p>
          <a:p>
            <a:pPr eaLnBrk="1" hangingPunct="1">
              <a:defRPr/>
            </a:pPr>
            <a:r>
              <a:rPr lang="en-US" altLang="zh-CN" sz="2800" smtClean="0">
                <a:ea typeface="宋体" pitchFamily="2" charset="-122"/>
              </a:rPr>
              <a:t>Moisten the Intestines, drains Heat, promotes Qi movement, unblocks the bowels</a:t>
            </a:r>
          </a:p>
        </p:txBody>
      </p:sp>
    </p:spTree>
  </p:cSld>
  <p:clrMapOvr>
    <a:masterClrMapping/>
  </p:clrMapOvr>
  <p:transition>
    <p:fade thruBlk="1"/>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370" name="Rectangle 2"/>
          <p:cNvSpPr>
            <a:spLocks noGrp="1" noChangeArrowheads="1"/>
          </p:cNvSpPr>
          <p:nvPr>
            <p:ph type="title"/>
          </p:nvPr>
        </p:nvSpPr>
        <p:spPr/>
        <p:txBody>
          <a:bodyPr/>
          <a:lstStyle/>
          <a:p>
            <a:pPr eaLnBrk="1" hangingPunct="1">
              <a:defRPr/>
            </a:pPr>
            <a:r>
              <a:rPr lang="en-US" altLang="zh-CN" sz="3600" i="1" smtClean="0">
                <a:ea typeface="宋体" pitchFamily="2" charset="-122"/>
              </a:rPr>
              <a:t>Ma Zi Ren Wan</a:t>
            </a:r>
            <a:r>
              <a:rPr lang="en-US" altLang="zh-CN" sz="3600" smtClean="0">
                <a:ea typeface="宋体" pitchFamily="2" charset="-122"/>
              </a:rPr>
              <a:t> </a:t>
            </a:r>
            <a:br>
              <a:rPr lang="en-US" altLang="zh-CN" sz="3600" smtClean="0">
                <a:ea typeface="宋体" pitchFamily="2" charset="-122"/>
              </a:rPr>
            </a:br>
            <a:r>
              <a:rPr lang="en-US" altLang="zh-CN" sz="3600" smtClean="0">
                <a:ea typeface="宋体" pitchFamily="2" charset="-122"/>
              </a:rPr>
              <a:t>Hemp Seed Pill</a:t>
            </a:r>
          </a:p>
        </p:txBody>
      </p:sp>
      <p:sp>
        <p:nvSpPr>
          <p:cNvPr id="442371" name="Rectangle 3"/>
          <p:cNvSpPr>
            <a:spLocks noGrp="1" noChangeArrowheads="1"/>
          </p:cNvSpPr>
          <p:nvPr>
            <p:ph type="body" idx="1"/>
          </p:nvPr>
        </p:nvSpPr>
        <p:spPr>
          <a:xfrm>
            <a:off x="965200" y="1219200"/>
            <a:ext cx="7924800" cy="5410200"/>
          </a:xfrm>
        </p:spPr>
        <p:txBody>
          <a:bodyPr/>
          <a:lstStyle/>
          <a:p>
            <a:pPr eaLnBrk="1" hangingPunct="1">
              <a:defRPr/>
            </a:pPr>
            <a:r>
              <a:rPr lang="en-US" altLang="zh-CN" sz="2800" i="1" smtClean="0">
                <a:ea typeface="宋体" pitchFamily="2" charset="-122"/>
              </a:rPr>
              <a:t>Huo ma ren</a:t>
            </a:r>
            <a:r>
              <a:rPr lang="en-US" altLang="zh-CN" sz="2800" smtClean="0">
                <a:ea typeface="宋体" pitchFamily="2" charset="-122"/>
              </a:rPr>
              <a:t> cannabis seed moistens the intestines and unblocks the bowels</a:t>
            </a:r>
          </a:p>
          <a:p>
            <a:pPr eaLnBrk="1" hangingPunct="1">
              <a:defRPr/>
            </a:pPr>
            <a:r>
              <a:rPr lang="en-US" altLang="zh-CN" sz="2800" i="1" smtClean="0">
                <a:ea typeface="宋体" pitchFamily="2" charset="-122"/>
              </a:rPr>
              <a:t>Xing ren</a:t>
            </a:r>
            <a:r>
              <a:rPr lang="en-US" altLang="zh-CN" sz="2800" smtClean="0">
                <a:ea typeface="宋体" pitchFamily="2" charset="-122"/>
              </a:rPr>
              <a:t> apricot seed directs Qi downward and moistens the intestines</a:t>
            </a:r>
          </a:p>
          <a:p>
            <a:pPr eaLnBrk="1" hangingPunct="1">
              <a:defRPr/>
            </a:pPr>
            <a:r>
              <a:rPr lang="en-US" altLang="zh-CN" sz="2800" i="1" smtClean="0">
                <a:ea typeface="宋体" pitchFamily="2" charset="-122"/>
              </a:rPr>
              <a:t>Bai Shao yao</a:t>
            </a:r>
            <a:r>
              <a:rPr lang="en-US" altLang="zh-CN" sz="2800" smtClean="0">
                <a:ea typeface="宋体" pitchFamily="2" charset="-122"/>
              </a:rPr>
              <a:t> peony nourishes the Yin and harmonizes the interior</a:t>
            </a:r>
          </a:p>
          <a:p>
            <a:pPr eaLnBrk="1" hangingPunct="1">
              <a:defRPr/>
            </a:pPr>
            <a:r>
              <a:rPr lang="en-US" altLang="zh-CN" sz="2800" i="1" smtClean="0">
                <a:ea typeface="宋体" pitchFamily="2" charset="-122"/>
              </a:rPr>
              <a:t>Zhi shi</a:t>
            </a:r>
            <a:r>
              <a:rPr lang="en-US" altLang="zh-CN" sz="2800" smtClean="0">
                <a:ea typeface="宋体" pitchFamily="2" charset="-122"/>
              </a:rPr>
              <a:t> immature bitter orange breaks up accumulation, especially in the intestines</a:t>
            </a:r>
          </a:p>
          <a:p>
            <a:pPr eaLnBrk="1" hangingPunct="1">
              <a:defRPr/>
            </a:pPr>
            <a:r>
              <a:rPr lang="en-US" altLang="zh-CN" sz="2800" i="1" smtClean="0">
                <a:ea typeface="宋体" pitchFamily="2" charset="-122"/>
              </a:rPr>
              <a:t>Hou po</a:t>
            </a:r>
            <a:r>
              <a:rPr lang="en-US" altLang="zh-CN" sz="2800" smtClean="0">
                <a:ea typeface="宋体" pitchFamily="2" charset="-122"/>
              </a:rPr>
              <a:t> magnolia cortex removes fullness and distension</a:t>
            </a:r>
          </a:p>
          <a:p>
            <a:pPr eaLnBrk="1" hangingPunct="1">
              <a:defRPr/>
            </a:pPr>
            <a:r>
              <a:rPr lang="en-US" altLang="zh-CN" sz="2800" i="1" smtClean="0">
                <a:ea typeface="宋体" pitchFamily="2" charset="-122"/>
              </a:rPr>
              <a:t>Da huang</a:t>
            </a:r>
            <a:r>
              <a:rPr lang="en-US" altLang="zh-CN" sz="2800" smtClean="0">
                <a:ea typeface="宋体" pitchFamily="2" charset="-122"/>
              </a:rPr>
              <a:t> rhubarb is a purgative</a:t>
            </a:r>
          </a:p>
        </p:txBody>
      </p:sp>
    </p:spTree>
  </p:cSld>
  <p:clrMapOvr>
    <a:masterClrMapping/>
  </p:clrMapOvr>
  <p:transition>
    <p:fade thruBlk="1"/>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Rectangle 2"/>
          <p:cNvSpPr>
            <a:spLocks noGrp="1" noChangeArrowheads="1"/>
          </p:cNvSpPr>
          <p:nvPr>
            <p:ph type="title"/>
          </p:nvPr>
        </p:nvSpPr>
        <p:spPr/>
        <p:txBody>
          <a:bodyPr/>
          <a:lstStyle/>
          <a:p>
            <a:pPr eaLnBrk="1" hangingPunct="1">
              <a:defRPr/>
            </a:pPr>
            <a:r>
              <a:rPr lang="en-US" altLang="zh-CN" i="1" dirty="0" smtClean="0">
                <a:ea typeface="宋体" pitchFamily="2" charset="-122"/>
              </a:rPr>
              <a:t>Ma </a:t>
            </a:r>
            <a:r>
              <a:rPr lang="en-US" altLang="zh-CN" i="1" dirty="0" err="1" smtClean="0">
                <a:ea typeface="宋体" pitchFamily="2" charset="-122"/>
              </a:rPr>
              <a:t>Zi</a:t>
            </a:r>
            <a:r>
              <a:rPr lang="en-US" altLang="zh-CN" i="1" dirty="0" smtClean="0">
                <a:ea typeface="宋体" pitchFamily="2" charset="-122"/>
              </a:rPr>
              <a:t> Ren Wan</a:t>
            </a:r>
            <a:r>
              <a:rPr lang="en-US" altLang="zh-CN" dirty="0" smtClean="0">
                <a:ea typeface="宋体" pitchFamily="2" charset="-122"/>
              </a:rPr>
              <a:t>  Food Therapy</a:t>
            </a:r>
          </a:p>
        </p:txBody>
      </p:sp>
      <p:sp>
        <p:nvSpPr>
          <p:cNvPr id="443395" name="Rectangle 3"/>
          <p:cNvSpPr>
            <a:spLocks noGrp="1" noChangeArrowheads="1"/>
          </p:cNvSpPr>
          <p:nvPr>
            <p:ph type="body" idx="1"/>
          </p:nvPr>
        </p:nvSpPr>
        <p:spPr>
          <a:xfrm>
            <a:off x="977900" y="1320800"/>
            <a:ext cx="7924800" cy="4800600"/>
          </a:xfrm>
        </p:spPr>
        <p:txBody>
          <a:bodyPr/>
          <a:lstStyle/>
          <a:p>
            <a:pPr eaLnBrk="1" hangingPunct="1">
              <a:lnSpc>
                <a:spcPct val="80000"/>
              </a:lnSpc>
              <a:defRPr/>
            </a:pPr>
            <a:r>
              <a:rPr lang="en-US" altLang="zh-CN" sz="2400" smtClean="0">
                <a:ea typeface="宋体" pitchFamily="2" charset="-122"/>
              </a:rPr>
              <a:t>Rabbit is cool, sweet, nourishes Qi and Yin and enters the Large Intestine and Liver channels</a:t>
            </a:r>
          </a:p>
          <a:p>
            <a:pPr eaLnBrk="1" hangingPunct="1">
              <a:lnSpc>
                <a:spcPct val="80000"/>
              </a:lnSpc>
              <a:defRPr/>
            </a:pPr>
            <a:r>
              <a:rPr lang="en-US" altLang="zh-CN" sz="2400" smtClean="0">
                <a:ea typeface="宋体" pitchFamily="2" charset="-122"/>
              </a:rPr>
              <a:t>If Rabbit is unavailable, Beef is neutral, sweet, nourishes Yin, Qi and Blood and enters the SP, ST and LI</a:t>
            </a:r>
          </a:p>
          <a:p>
            <a:pPr eaLnBrk="1" hangingPunct="1">
              <a:lnSpc>
                <a:spcPct val="80000"/>
              </a:lnSpc>
              <a:defRPr/>
            </a:pPr>
            <a:r>
              <a:rPr lang="en-US" altLang="zh-CN" sz="2400" smtClean="0">
                <a:ea typeface="宋体" pitchFamily="2" charset="-122"/>
              </a:rPr>
              <a:t>Alfalfa sprouts are neutral, salty and bitter, nourish Yin and Blood and enter the LI</a:t>
            </a:r>
          </a:p>
          <a:p>
            <a:pPr eaLnBrk="1" hangingPunct="1">
              <a:lnSpc>
                <a:spcPct val="80000"/>
              </a:lnSpc>
              <a:defRPr/>
            </a:pPr>
            <a:r>
              <a:rPr lang="en-US" altLang="zh-CN" sz="2400" smtClean="0">
                <a:ea typeface="宋体" pitchFamily="2" charset="-122"/>
              </a:rPr>
              <a:t>Cabbage is neutral sweet and pungent, enters the ST and LI and dispels Heat</a:t>
            </a:r>
          </a:p>
          <a:p>
            <a:pPr eaLnBrk="1" hangingPunct="1">
              <a:lnSpc>
                <a:spcPct val="80000"/>
              </a:lnSpc>
              <a:defRPr/>
            </a:pPr>
            <a:r>
              <a:rPr lang="en-US" altLang="zh-CN" sz="2400" smtClean="0">
                <a:ea typeface="宋体" pitchFamily="2" charset="-122"/>
              </a:rPr>
              <a:t>Tofu is cool, sweet, nourishes Yin and enters the Spleen, Stomach and Large Intestine</a:t>
            </a:r>
          </a:p>
          <a:p>
            <a:pPr eaLnBrk="1" hangingPunct="1">
              <a:lnSpc>
                <a:spcPct val="80000"/>
              </a:lnSpc>
              <a:defRPr/>
            </a:pPr>
            <a:r>
              <a:rPr lang="en-US" altLang="zh-CN" sz="2400" smtClean="0">
                <a:ea typeface="宋体" pitchFamily="2" charset="-122"/>
              </a:rPr>
              <a:t>Honey is neutral, sweet, enters the Lung, ST and LI and moistens the bowel</a:t>
            </a:r>
          </a:p>
          <a:p>
            <a:pPr eaLnBrk="1" hangingPunct="1">
              <a:lnSpc>
                <a:spcPct val="80000"/>
              </a:lnSpc>
              <a:defRPr/>
            </a:pPr>
            <a:r>
              <a:rPr lang="en-US" altLang="zh-CN" sz="2400" smtClean="0">
                <a:ea typeface="宋体" pitchFamily="2" charset="-122"/>
              </a:rPr>
              <a:t>Saffron is neutral, sweet and circulates Qi</a:t>
            </a:r>
          </a:p>
        </p:txBody>
      </p:sp>
    </p:spTree>
  </p:cSld>
  <p:clrMapOvr>
    <a:masterClrMapping/>
  </p:clrMapOvr>
  <p:transition>
    <p:fade thruBlk="1"/>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altLang="zh-CN" i="1" dirty="0" smtClean="0">
                <a:ea typeface="宋体" pitchFamily="2" charset="-122"/>
              </a:rPr>
              <a:t>Ma </a:t>
            </a:r>
            <a:r>
              <a:rPr lang="en-US" altLang="zh-CN" i="1" dirty="0" err="1" smtClean="0">
                <a:ea typeface="宋体" pitchFamily="2" charset="-122"/>
              </a:rPr>
              <a:t>Zi</a:t>
            </a:r>
            <a:r>
              <a:rPr lang="en-US" altLang="zh-CN" i="1" dirty="0" smtClean="0">
                <a:ea typeface="宋体" pitchFamily="2" charset="-122"/>
              </a:rPr>
              <a:t> Ren Wan</a:t>
            </a:r>
            <a:r>
              <a:rPr lang="en-US" altLang="zh-CN" dirty="0" smtClean="0">
                <a:ea typeface="宋体" pitchFamily="2" charset="-122"/>
              </a:rPr>
              <a:t> </a:t>
            </a:r>
            <a:r>
              <a:rPr lang="en-US" altLang="zh-CN" i="1" dirty="0" smtClean="0">
                <a:ea typeface="宋体" pitchFamily="2" charset="-122"/>
              </a:rPr>
              <a:t>Food</a:t>
            </a:r>
            <a:endParaRPr lang="en-US" dirty="0" smtClean="0"/>
          </a:p>
        </p:txBody>
      </p:sp>
      <p:sp>
        <p:nvSpPr>
          <p:cNvPr id="3" name="Content Placeholder 2"/>
          <p:cNvSpPr>
            <a:spLocks noGrp="1"/>
          </p:cNvSpPr>
          <p:nvPr>
            <p:ph idx="1"/>
          </p:nvPr>
        </p:nvSpPr>
        <p:spPr>
          <a:xfrm>
            <a:off x="685800" y="1463675"/>
            <a:ext cx="7467600" cy="4006850"/>
          </a:xfrm>
        </p:spPr>
        <p:txBody>
          <a:bodyPr/>
          <a:lstStyle/>
          <a:p>
            <a:pPr eaLnBrk="1" hangingPunct="1">
              <a:defRPr/>
            </a:pPr>
            <a:r>
              <a:rPr lang="en-US" dirty="0" smtClean="0"/>
              <a:t>Rabbit					5 oz</a:t>
            </a:r>
          </a:p>
          <a:p>
            <a:pPr eaLnBrk="1" hangingPunct="1">
              <a:defRPr/>
            </a:pPr>
            <a:r>
              <a:rPr lang="en-US" dirty="0" smtClean="0"/>
              <a:t>Alfalfa sprouts			1 oz</a:t>
            </a:r>
          </a:p>
          <a:p>
            <a:pPr eaLnBrk="1" hangingPunct="1">
              <a:defRPr/>
            </a:pPr>
            <a:r>
              <a:rPr lang="en-US" dirty="0" smtClean="0"/>
              <a:t>Cooked cabbage			3 oz</a:t>
            </a:r>
          </a:p>
          <a:p>
            <a:pPr eaLnBrk="1" hangingPunct="1">
              <a:defRPr/>
            </a:pPr>
            <a:r>
              <a:rPr lang="en-US" dirty="0" smtClean="0"/>
              <a:t>Tofu, firm				4 oz</a:t>
            </a:r>
          </a:p>
          <a:p>
            <a:pPr eaLnBrk="1" hangingPunct="1">
              <a:defRPr/>
            </a:pPr>
            <a:r>
              <a:rPr lang="en-US" dirty="0" smtClean="0"/>
              <a:t>Honey					1 oz</a:t>
            </a:r>
          </a:p>
          <a:p>
            <a:pPr eaLnBrk="1" hangingPunct="1">
              <a:defRPr/>
            </a:pPr>
            <a:r>
              <a:rPr lang="en-US" dirty="0" smtClean="0"/>
              <a:t>Saffron					¼ tsp</a:t>
            </a:r>
          </a:p>
          <a:p>
            <a:pPr eaLnBrk="1" hangingPunct="1">
              <a:defRPr/>
            </a:pPr>
            <a:r>
              <a:rPr lang="en-US" dirty="0" smtClean="0"/>
              <a:t>Calcium				200 mg</a:t>
            </a:r>
          </a:p>
          <a:p>
            <a:pPr eaLnBrk="1" hangingPunct="1">
              <a:defRPr/>
            </a:pPr>
            <a:endParaRPr lang="en-US" dirty="0" smtClean="0"/>
          </a:p>
        </p:txBody>
      </p:sp>
      <p:sp>
        <p:nvSpPr>
          <p:cNvPr id="5" name="TextBox 4"/>
          <p:cNvSpPr txBox="1"/>
          <p:nvPr/>
        </p:nvSpPr>
        <p:spPr>
          <a:xfrm>
            <a:off x="1997075" y="5913438"/>
            <a:ext cx="4649788" cy="461962"/>
          </a:xfrm>
          <a:prstGeom prst="rect">
            <a:avLst/>
          </a:prstGeom>
          <a:noFill/>
        </p:spPr>
        <p:txBody>
          <a:bodyPr wrap="none">
            <a:spAutoFit/>
          </a:bodyPr>
          <a:lstStyle/>
          <a:p>
            <a:pPr>
              <a:defRPr/>
            </a:pPr>
            <a:r>
              <a:rPr lang="en-US" dirty="0">
                <a:effectLst>
                  <a:outerShdw blurRad="38100" dist="38100" dir="2700000" algn="tl">
                    <a:srgbClr val="000000">
                      <a:alpha val="43137"/>
                    </a:srgbClr>
                  </a:outerShdw>
                </a:effectLst>
              </a:rPr>
              <a:t>Calories 505      P-F-C 44-31-24</a:t>
            </a:r>
          </a:p>
        </p:txBody>
      </p:sp>
    </p:spTree>
  </p:cSld>
  <p:clrMapOvr>
    <a:masterClrMapping/>
  </p:clrMapOvr>
  <p:transition>
    <p:fade thruBlk="1"/>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418" name="Rectangle 2"/>
          <p:cNvSpPr>
            <a:spLocks noGrp="1" noChangeArrowheads="1"/>
          </p:cNvSpPr>
          <p:nvPr>
            <p:ph type="title"/>
          </p:nvPr>
        </p:nvSpPr>
        <p:spPr/>
        <p:txBody>
          <a:bodyPr/>
          <a:lstStyle/>
          <a:p>
            <a:pPr eaLnBrk="1" hangingPunct="1">
              <a:defRPr/>
            </a:pPr>
            <a:r>
              <a:rPr lang="en-US" altLang="zh-CN" sz="3600" smtClean="0">
                <a:ea typeface="宋体" pitchFamily="2" charset="-122"/>
              </a:rPr>
              <a:t>Historical TCM Example of </a:t>
            </a:r>
            <a:r>
              <a:rPr lang="en-US" altLang="zh-CN" sz="3600" smtClean="0">
                <a:latin typeface="Garamond"/>
                <a:ea typeface="宋体" pitchFamily="2" charset="-122"/>
              </a:rPr>
              <a:t>“</a:t>
            </a:r>
            <a:r>
              <a:rPr lang="en-US" altLang="zh-CN" sz="3600" smtClean="0">
                <a:ea typeface="宋体" pitchFamily="2" charset="-122"/>
              </a:rPr>
              <a:t>Food as Medicine</a:t>
            </a:r>
            <a:r>
              <a:rPr lang="en-US" altLang="zh-CN" sz="3600" smtClean="0">
                <a:latin typeface="Garamond"/>
                <a:ea typeface="宋体" pitchFamily="2" charset="-122"/>
              </a:rPr>
              <a:t>”</a:t>
            </a:r>
            <a:endParaRPr lang="en-US" altLang="zh-CN" sz="3600" smtClean="0">
              <a:ea typeface="宋体" pitchFamily="2" charset="-122"/>
            </a:endParaRPr>
          </a:p>
        </p:txBody>
      </p:sp>
      <p:sp>
        <p:nvSpPr>
          <p:cNvPr id="444419" name="Rectangle 3"/>
          <p:cNvSpPr>
            <a:spLocks noGrp="1" noChangeArrowheads="1"/>
          </p:cNvSpPr>
          <p:nvPr>
            <p:ph type="body" idx="1"/>
          </p:nvPr>
        </p:nvSpPr>
        <p:spPr>
          <a:xfrm>
            <a:off x="914400" y="1485900"/>
            <a:ext cx="7924800" cy="4356100"/>
          </a:xfrm>
        </p:spPr>
        <p:txBody>
          <a:bodyPr/>
          <a:lstStyle/>
          <a:p>
            <a:pPr eaLnBrk="1" hangingPunct="1">
              <a:defRPr/>
            </a:pPr>
            <a:r>
              <a:rPr lang="en-US" altLang="zh-CN" i="1" smtClean="0">
                <a:ea typeface="宋体" pitchFamily="2" charset="-122"/>
              </a:rPr>
              <a:t>Dang gui sheng jiang yang rou tang</a:t>
            </a:r>
            <a:r>
              <a:rPr lang="en-US" altLang="zh-CN" smtClean="0">
                <a:ea typeface="宋体" pitchFamily="2" charset="-122"/>
              </a:rPr>
              <a:t> or Mutton stew with Angelica and Fresh Ginger Decoction</a:t>
            </a:r>
          </a:p>
          <a:p>
            <a:pPr lvl="1" eaLnBrk="1" hangingPunct="1">
              <a:defRPr/>
            </a:pPr>
            <a:r>
              <a:rPr lang="en-US" altLang="zh-CN" smtClean="0">
                <a:ea typeface="宋体" pitchFamily="2" charset="-122"/>
              </a:rPr>
              <a:t>Angelica sinensis </a:t>
            </a:r>
            <a:r>
              <a:rPr lang="en-US" altLang="zh-CN" i="1" smtClean="0">
                <a:ea typeface="宋体" pitchFamily="2" charset="-122"/>
              </a:rPr>
              <a:t>dang gui</a:t>
            </a:r>
          </a:p>
          <a:p>
            <a:pPr lvl="1" eaLnBrk="1" hangingPunct="1">
              <a:defRPr/>
            </a:pPr>
            <a:r>
              <a:rPr lang="en-US" altLang="zh-CN" smtClean="0">
                <a:ea typeface="宋体" pitchFamily="2" charset="-122"/>
              </a:rPr>
              <a:t>Zingiberis officinalis recens </a:t>
            </a:r>
            <a:r>
              <a:rPr lang="en-US" altLang="zh-CN" i="1" smtClean="0">
                <a:ea typeface="宋体" pitchFamily="2" charset="-122"/>
              </a:rPr>
              <a:t>sheng jiang</a:t>
            </a:r>
          </a:p>
          <a:p>
            <a:pPr lvl="1" eaLnBrk="1" hangingPunct="1">
              <a:defRPr/>
            </a:pPr>
            <a:r>
              <a:rPr lang="en-US" altLang="zh-CN" smtClean="0">
                <a:ea typeface="宋体" pitchFamily="2" charset="-122"/>
              </a:rPr>
              <a:t>Mutton </a:t>
            </a:r>
            <a:r>
              <a:rPr lang="en-US" altLang="zh-CN" i="1" smtClean="0">
                <a:ea typeface="宋体" pitchFamily="2" charset="-122"/>
              </a:rPr>
              <a:t>yang rou</a:t>
            </a:r>
          </a:p>
          <a:p>
            <a:pPr eaLnBrk="1" hangingPunct="1">
              <a:defRPr/>
            </a:pPr>
            <a:r>
              <a:rPr lang="en-US" altLang="zh-CN" smtClean="0">
                <a:ea typeface="宋体" pitchFamily="2" charset="-122"/>
              </a:rPr>
              <a:t>Actions: Warms the interior, nourishes Blood and alleviates pain</a:t>
            </a:r>
          </a:p>
        </p:txBody>
      </p:sp>
    </p:spTree>
  </p:cSld>
  <p:clrMapOvr>
    <a:masterClrMapping/>
  </p:clrMapOvr>
  <p:transition>
    <p:fade thruBlk="1"/>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2" name="Rectangle 2"/>
          <p:cNvSpPr>
            <a:spLocks noGrp="1" noChangeArrowheads="1"/>
          </p:cNvSpPr>
          <p:nvPr>
            <p:ph type="title"/>
          </p:nvPr>
        </p:nvSpPr>
        <p:spPr/>
        <p:txBody>
          <a:bodyPr/>
          <a:lstStyle/>
          <a:p>
            <a:pPr eaLnBrk="1" hangingPunct="1">
              <a:defRPr/>
            </a:pPr>
            <a:r>
              <a:rPr lang="en-US" altLang="zh-CN" smtClean="0">
                <a:ea typeface="宋体" pitchFamily="2" charset="-122"/>
              </a:rPr>
              <a:t>Geriatrics and Food Therapy</a:t>
            </a:r>
          </a:p>
        </p:txBody>
      </p:sp>
      <p:sp>
        <p:nvSpPr>
          <p:cNvPr id="445443" name="Rectangle 3"/>
          <p:cNvSpPr>
            <a:spLocks noGrp="1" noChangeArrowheads="1"/>
          </p:cNvSpPr>
          <p:nvPr>
            <p:ph type="body" idx="1"/>
          </p:nvPr>
        </p:nvSpPr>
        <p:spPr>
          <a:xfrm>
            <a:off x="914400" y="1257300"/>
            <a:ext cx="7924800" cy="4660900"/>
          </a:xfrm>
        </p:spPr>
        <p:txBody>
          <a:bodyPr/>
          <a:lstStyle/>
          <a:p>
            <a:pPr eaLnBrk="1" hangingPunct="1">
              <a:defRPr/>
            </a:pPr>
            <a:r>
              <a:rPr lang="en-US" altLang="zh-CN" smtClean="0">
                <a:ea typeface="宋体" pitchFamily="2" charset="-122"/>
              </a:rPr>
              <a:t>The astute veterinarian can already see that Raw Foods, although commonly healthful for young, active, warm animals, may be too cooling and stagnating for geriatric, inactive, cool animals</a:t>
            </a:r>
          </a:p>
          <a:p>
            <a:pPr eaLnBrk="1" hangingPunct="1">
              <a:defRPr/>
            </a:pPr>
            <a:r>
              <a:rPr lang="en-US" altLang="zh-CN" smtClean="0">
                <a:ea typeface="宋体" pitchFamily="2" charset="-122"/>
              </a:rPr>
              <a:t>This is compounded when there is a concurrent Spleen </a:t>
            </a:r>
            <a:r>
              <a:rPr lang="en-US" altLang="zh-CN" i="1" smtClean="0">
                <a:ea typeface="宋体" pitchFamily="2" charset="-122"/>
              </a:rPr>
              <a:t>Qi</a:t>
            </a:r>
            <a:r>
              <a:rPr lang="en-US" altLang="zh-CN" smtClean="0">
                <a:ea typeface="宋体" pitchFamily="2" charset="-122"/>
              </a:rPr>
              <a:t> or </a:t>
            </a:r>
            <a:r>
              <a:rPr lang="en-US" altLang="zh-CN" i="1" smtClean="0">
                <a:ea typeface="宋体" pitchFamily="2" charset="-122"/>
              </a:rPr>
              <a:t>Yang</a:t>
            </a:r>
            <a:r>
              <a:rPr lang="en-US" altLang="zh-CN" smtClean="0">
                <a:ea typeface="宋体" pitchFamily="2" charset="-122"/>
              </a:rPr>
              <a:t> deficiency </a:t>
            </a:r>
          </a:p>
        </p:txBody>
      </p:sp>
    </p:spTree>
  </p:cSld>
  <p:clrMapOvr>
    <a:masterClrMapping/>
  </p:clrMapOvr>
  <p:transition>
    <p:fade thruBlk="1"/>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6" name="Rectangle 2"/>
          <p:cNvSpPr>
            <a:spLocks noGrp="1" noChangeArrowheads="1"/>
          </p:cNvSpPr>
          <p:nvPr>
            <p:ph type="title"/>
          </p:nvPr>
        </p:nvSpPr>
        <p:spPr/>
        <p:txBody>
          <a:bodyPr/>
          <a:lstStyle/>
          <a:p>
            <a:pPr eaLnBrk="1" hangingPunct="1">
              <a:defRPr/>
            </a:pPr>
            <a:r>
              <a:rPr lang="en-US" altLang="zh-CN" smtClean="0">
                <a:ea typeface="宋体" pitchFamily="2" charset="-122"/>
              </a:rPr>
              <a:t>Geriatrics, Processing and Xing</a:t>
            </a:r>
          </a:p>
        </p:txBody>
      </p:sp>
      <p:sp>
        <p:nvSpPr>
          <p:cNvPr id="446467" name="Rectangle 3"/>
          <p:cNvSpPr>
            <a:spLocks noGrp="1" noChangeArrowheads="1"/>
          </p:cNvSpPr>
          <p:nvPr>
            <p:ph type="body" sz="half" idx="1"/>
          </p:nvPr>
        </p:nvSpPr>
        <p:spPr>
          <a:xfrm>
            <a:off x="1231900" y="1549400"/>
            <a:ext cx="6010275" cy="3987800"/>
          </a:xfrm>
        </p:spPr>
        <p:txBody>
          <a:bodyPr/>
          <a:lstStyle/>
          <a:p>
            <a:pPr marL="0" indent="0" eaLnBrk="1" hangingPunct="1">
              <a:defRPr/>
            </a:pPr>
            <a:r>
              <a:rPr lang="en-US" altLang="zh-CN" sz="2800" smtClean="0">
                <a:ea typeface="宋体" pitchFamily="2" charset="-122"/>
              </a:rPr>
              <a:t>Important!</a:t>
            </a:r>
          </a:p>
          <a:p>
            <a:pPr marL="0" indent="0" eaLnBrk="1" hangingPunct="1">
              <a:defRPr/>
            </a:pPr>
            <a:r>
              <a:rPr lang="en-US" altLang="zh-CN" sz="2800" smtClean="0">
                <a:ea typeface="宋体" pitchFamily="2" charset="-122"/>
              </a:rPr>
              <a:t>Cooking generally adds </a:t>
            </a:r>
            <a:r>
              <a:rPr lang="en-US" altLang="zh-CN" sz="2800" smtClean="0">
                <a:latin typeface="Garamond"/>
                <a:ea typeface="宋体" pitchFamily="2" charset="-122"/>
              </a:rPr>
              <a:t>“</a:t>
            </a:r>
            <a:r>
              <a:rPr lang="en-US" altLang="zh-CN" sz="2800" smtClean="0">
                <a:solidFill>
                  <a:srgbClr val="FF3300"/>
                </a:solidFill>
                <a:ea typeface="宋体" pitchFamily="2" charset="-122"/>
              </a:rPr>
              <a:t>warmth</a:t>
            </a:r>
            <a:r>
              <a:rPr lang="en-US" altLang="zh-CN" sz="2800" smtClean="0">
                <a:latin typeface="Garamond"/>
                <a:ea typeface="宋体" pitchFamily="2" charset="-122"/>
              </a:rPr>
              <a:t>”</a:t>
            </a:r>
            <a:r>
              <a:rPr lang="en-US" altLang="zh-CN" sz="2800" smtClean="0">
                <a:ea typeface="宋体" pitchFamily="2" charset="-122"/>
              </a:rPr>
              <a:t> to foods</a:t>
            </a:r>
          </a:p>
          <a:p>
            <a:pPr marL="0" indent="0" eaLnBrk="1" hangingPunct="1">
              <a:defRPr/>
            </a:pPr>
            <a:r>
              <a:rPr lang="en-US" altLang="zh-CN" sz="2800" smtClean="0">
                <a:ea typeface="宋体" pitchFamily="2" charset="-122"/>
              </a:rPr>
              <a:t>Because Warm Transformation is decreased with age</a:t>
            </a:r>
          </a:p>
          <a:p>
            <a:pPr marL="0" indent="0" eaLnBrk="1" hangingPunct="1">
              <a:defRPr/>
            </a:pPr>
            <a:r>
              <a:rPr lang="en-US" altLang="zh-CN" sz="2800" smtClean="0">
                <a:ea typeface="宋体" pitchFamily="2" charset="-122"/>
              </a:rPr>
              <a:t>Warming and moving foods more important</a:t>
            </a:r>
          </a:p>
        </p:txBody>
      </p:sp>
    </p:spTree>
  </p:cSld>
  <p:clrMapOvr>
    <a:masterClrMapping/>
  </p:clrMapOvr>
  <p:transition>
    <p:fade thruBlk="1"/>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490" name="Rectangle 2"/>
          <p:cNvSpPr>
            <a:spLocks noGrp="1" noChangeArrowheads="1"/>
          </p:cNvSpPr>
          <p:nvPr>
            <p:ph type="title"/>
          </p:nvPr>
        </p:nvSpPr>
        <p:spPr/>
        <p:txBody>
          <a:bodyPr/>
          <a:lstStyle/>
          <a:p>
            <a:pPr eaLnBrk="1" hangingPunct="1">
              <a:defRPr/>
            </a:pPr>
            <a:r>
              <a:rPr lang="en-US" altLang="zh-CN" smtClean="0">
                <a:ea typeface="宋体" pitchFamily="2" charset="-122"/>
              </a:rPr>
              <a:t>Conclusion</a:t>
            </a:r>
          </a:p>
        </p:txBody>
      </p:sp>
      <p:sp>
        <p:nvSpPr>
          <p:cNvPr id="447491" name="Rectangle 3"/>
          <p:cNvSpPr>
            <a:spLocks noGrp="1" noChangeArrowheads="1"/>
          </p:cNvSpPr>
          <p:nvPr>
            <p:ph type="body" idx="1"/>
          </p:nvPr>
        </p:nvSpPr>
        <p:spPr>
          <a:xfrm>
            <a:off x="914400" y="1524000"/>
            <a:ext cx="7924800" cy="4508500"/>
          </a:xfrm>
        </p:spPr>
        <p:txBody>
          <a:bodyPr/>
          <a:lstStyle/>
          <a:p>
            <a:pPr eaLnBrk="1" hangingPunct="1">
              <a:lnSpc>
                <a:spcPct val="90000"/>
              </a:lnSpc>
              <a:defRPr/>
            </a:pPr>
            <a:r>
              <a:rPr lang="en-US" altLang="zh-CN" smtClean="0">
                <a:ea typeface="宋体" pitchFamily="2" charset="-122"/>
              </a:rPr>
              <a:t>TCVM Food Therapy is as important as Acupuncture and Herbal Medicine to facilitate complete healing</a:t>
            </a:r>
          </a:p>
          <a:p>
            <a:pPr eaLnBrk="1" hangingPunct="1">
              <a:lnSpc>
                <a:spcPct val="90000"/>
              </a:lnSpc>
              <a:defRPr/>
            </a:pPr>
            <a:r>
              <a:rPr lang="en-US" altLang="zh-CN" smtClean="0">
                <a:ea typeface="宋体" pitchFamily="2" charset="-122"/>
              </a:rPr>
              <a:t>Classical Herbal Formula strategies may be used to construct TCVM Food Therapy formulas </a:t>
            </a:r>
          </a:p>
          <a:p>
            <a:pPr eaLnBrk="1" hangingPunct="1">
              <a:lnSpc>
                <a:spcPct val="90000"/>
              </a:lnSpc>
              <a:defRPr/>
            </a:pPr>
            <a:r>
              <a:rPr lang="en-US" altLang="zh-CN" smtClean="0">
                <a:ea typeface="宋体" pitchFamily="2" charset="-122"/>
              </a:rPr>
              <a:t>Knowledge of Food Energetics is necessary to understand and develop food therapy formulas</a:t>
            </a:r>
          </a:p>
        </p:txBody>
      </p:sp>
    </p:spTree>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2"/>
          <p:cNvSpPr>
            <a:spLocks noGrp="1" noChangeArrowheads="1"/>
          </p:cNvSpPr>
          <p:nvPr>
            <p:ph type="title"/>
          </p:nvPr>
        </p:nvSpPr>
        <p:spPr/>
        <p:txBody>
          <a:bodyPr/>
          <a:lstStyle/>
          <a:p>
            <a:pPr eaLnBrk="1" hangingPunct="1">
              <a:defRPr/>
            </a:pPr>
            <a:r>
              <a:rPr lang="en-US" altLang="zh-CN" smtClean="0">
                <a:ea typeface="宋体" pitchFamily="2" charset="-122"/>
              </a:rPr>
              <a:t>Introduction to Food Therapy</a:t>
            </a:r>
          </a:p>
        </p:txBody>
      </p:sp>
      <p:sp>
        <p:nvSpPr>
          <p:cNvPr id="405507" name="Rectangle 3"/>
          <p:cNvSpPr>
            <a:spLocks noGrp="1" noChangeArrowheads="1"/>
          </p:cNvSpPr>
          <p:nvPr>
            <p:ph type="body" idx="1"/>
          </p:nvPr>
        </p:nvSpPr>
        <p:spPr>
          <a:xfrm>
            <a:off x="647700" y="1295400"/>
            <a:ext cx="7924800" cy="5118100"/>
          </a:xfrm>
        </p:spPr>
        <p:txBody>
          <a:bodyPr/>
          <a:lstStyle/>
          <a:p>
            <a:pPr eaLnBrk="1" hangingPunct="1">
              <a:defRPr/>
            </a:pPr>
            <a:r>
              <a:rPr lang="en-US" altLang="zh-CN" dirty="0" smtClean="0">
                <a:ea typeface="宋体" pitchFamily="2" charset="-122"/>
              </a:rPr>
              <a:t>Food therapy in Traditional Chinese Veterinary Medicine (TCVM) is based upon two fundamental principles</a:t>
            </a:r>
          </a:p>
          <a:p>
            <a:pPr eaLnBrk="1" hangingPunct="1">
              <a:defRPr/>
            </a:pPr>
            <a:r>
              <a:rPr lang="en-US" altLang="zh-CN" dirty="0" smtClean="0">
                <a:solidFill>
                  <a:srgbClr val="FF0000"/>
                </a:solidFill>
                <a:ea typeface="宋体" pitchFamily="2" charset="-122"/>
              </a:rPr>
              <a:t>The first principle is of Food </a:t>
            </a:r>
            <a:r>
              <a:rPr lang="en-US" altLang="zh-CN" dirty="0" err="1" smtClean="0">
                <a:solidFill>
                  <a:srgbClr val="FF0000"/>
                </a:solidFill>
                <a:ea typeface="宋体" pitchFamily="2" charset="-122"/>
              </a:rPr>
              <a:t>Energetics</a:t>
            </a:r>
            <a:endParaRPr lang="en-US" altLang="zh-CN" dirty="0" smtClean="0">
              <a:solidFill>
                <a:srgbClr val="FF0000"/>
              </a:solidFill>
              <a:ea typeface="宋体" pitchFamily="2" charset="-122"/>
            </a:endParaRPr>
          </a:p>
          <a:p>
            <a:pPr lvl="1" eaLnBrk="1" hangingPunct="1">
              <a:defRPr/>
            </a:pPr>
            <a:r>
              <a:rPr lang="en-US" altLang="zh-CN" dirty="0" smtClean="0">
                <a:ea typeface="宋体" pitchFamily="2" charset="-122"/>
              </a:rPr>
              <a:t>This refers to the effect of a food on digestive, metabolic, and physiological processes of the body</a:t>
            </a:r>
          </a:p>
          <a:p>
            <a:pPr lvl="1" eaLnBrk="1" hangingPunct="1">
              <a:defRPr/>
            </a:pPr>
            <a:r>
              <a:rPr lang="en-US" altLang="zh-CN" i="1" dirty="0" smtClean="0">
                <a:ea typeface="宋体" pitchFamily="2" charset="-122"/>
              </a:rPr>
              <a:t>Xing</a:t>
            </a:r>
            <a:r>
              <a:rPr lang="en-US" altLang="zh-CN" dirty="0" smtClean="0">
                <a:ea typeface="宋体" pitchFamily="2" charset="-122"/>
              </a:rPr>
              <a:t> or Thermal Nature is essentially the post-</a:t>
            </a:r>
            <a:r>
              <a:rPr lang="en-US" altLang="zh-CN" dirty="0" err="1" smtClean="0">
                <a:ea typeface="宋体" pitchFamily="2" charset="-122"/>
              </a:rPr>
              <a:t>ingestive</a:t>
            </a:r>
            <a:r>
              <a:rPr lang="en-US" altLang="zh-CN" dirty="0" smtClean="0">
                <a:ea typeface="宋体" pitchFamily="2" charset="-122"/>
              </a:rPr>
              <a:t> effect on the body </a:t>
            </a:r>
          </a:p>
        </p:txBody>
      </p:sp>
    </p:spTree>
  </p:cSld>
  <p:clrMapOvr>
    <a:masterClrMapping/>
  </p:clrMapOvr>
  <p:transition>
    <p:fade thruBlk="1"/>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4" name="Rectangle 2"/>
          <p:cNvSpPr>
            <a:spLocks noGrp="1" noChangeArrowheads="1"/>
          </p:cNvSpPr>
          <p:nvPr>
            <p:ph type="title"/>
          </p:nvPr>
        </p:nvSpPr>
        <p:spPr/>
        <p:txBody>
          <a:bodyPr/>
          <a:lstStyle/>
          <a:p>
            <a:pPr eaLnBrk="1" hangingPunct="1">
              <a:defRPr/>
            </a:pPr>
            <a:r>
              <a:rPr lang="en-US" smtClean="0"/>
              <a:t>Another Way for TCVM Feeding</a:t>
            </a:r>
          </a:p>
        </p:txBody>
      </p:sp>
      <p:sp>
        <p:nvSpPr>
          <p:cNvPr id="448515" name="Rectangle 3"/>
          <p:cNvSpPr>
            <a:spLocks noGrp="1" noChangeArrowheads="1"/>
          </p:cNvSpPr>
          <p:nvPr>
            <p:ph type="body" sz="half" idx="1"/>
          </p:nvPr>
        </p:nvSpPr>
        <p:spPr>
          <a:xfrm>
            <a:off x="1104900" y="1181100"/>
            <a:ext cx="3889375" cy="5105400"/>
          </a:xfrm>
        </p:spPr>
        <p:txBody>
          <a:bodyPr/>
          <a:lstStyle/>
          <a:p>
            <a:pPr marL="0" indent="0" eaLnBrk="1" hangingPunct="1">
              <a:defRPr/>
            </a:pPr>
            <a:r>
              <a:rPr lang="en-US" sz="2800" smtClean="0"/>
              <a:t>Use a balanced base food</a:t>
            </a:r>
          </a:p>
          <a:p>
            <a:pPr marL="0" indent="0" eaLnBrk="1" hangingPunct="1">
              <a:defRPr/>
            </a:pPr>
            <a:endParaRPr lang="en-US" sz="2800" smtClean="0"/>
          </a:p>
          <a:p>
            <a:pPr marL="0" indent="0" eaLnBrk="1" hangingPunct="1">
              <a:defRPr/>
            </a:pPr>
            <a:r>
              <a:rPr lang="en-US" sz="2800" smtClean="0"/>
              <a:t>Supplement for constitution, disorders or deficiencies</a:t>
            </a:r>
          </a:p>
          <a:p>
            <a:pPr marL="0" indent="0" eaLnBrk="1" hangingPunct="1">
              <a:defRPr/>
            </a:pPr>
            <a:endParaRPr lang="en-US" sz="2800" smtClean="0"/>
          </a:p>
          <a:p>
            <a:pPr marL="0" indent="0" eaLnBrk="1" hangingPunct="1">
              <a:defRPr/>
            </a:pPr>
            <a:r>
              <a:rPr lang="en-US" sz="2800" smtClean="0"/>
              <a:t>Add additional therapy as needed</a:t>
            </a:r>
          </a:p>
        </p:txBody>
      </p:sp>
      <p:pic>
        <p:nvPicPr>
          <p:cNvPr id="63492" name="Picture 4" descr="IMGA0717"/>
          <p:cNvPicPr>
            <a:picLocks noChangeAspect="1" noChangeArrowheads="1"/>
          </p:cNvPicPr>
          <p:nvPr>
            <p:ph sz="quarter" idx="2"/>
          </p:nvPr>
        </p:nvPicPr>
        <p:blipFill>
          <a:blip r:embed="rId3" cstate="print"/>
          <a:srcRect/>
          <a:stretch>
            <a:fillRect/>
          </a:stretch>
        </p:blipFill>
        <p:spPr>
          <a:xfrm>
            <a:off x="5181600" y="3733800"/>
            <a:ext cx="2914650" cy="2185988"/>
          </a:xfrm>
          <a:noFill/>
        </p:spPr>
      </p:pic>
      <p:pic>
        <p:nvPicPr>
          <p:cNvPr id="63493" name="Picture 5" descr="IMGA0199"/>
          <p:cNvPicPr>
            <a:picLocks noChangeAspect="1" noChangeArrowheads="1"/>
          </p:cNvPicPr>
          <p:nvPr>
            <p:ph sz="quarter" idx="3"/>
          </p:nvPr>
        </p:nvPicPr>
        <p:blipFill>
          <a:blip r:embed="rId4" cstate="print"/>
          <a:srcRect/>
          <a:stretch>
            <a:fillRect/>
          </a:stretch>
        </p:blipFill>
        <p:spPr>
          <a:xfrm>
            <a:off x="5156200" y="1282700"/>
            <a:ext cx="2916238" cy="2187575"/>
          </a:xfrm>
          <a:noFill/>
        </p:spPr>
      </p:pic>
    </p:spTree>
  </p:cSld>
  <p:clrMapOvr>
    <a:masterClrMapping/>
  </p:clrMapOvr>
  <p:transition>
    <p:fade thruBlk="1"/>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8" name="Rectangle 2"/>
          <p:cNvSpPr>
            <a:spLocks noGrp="1" noChangeArrowheads="1"/>
          </p:cNvSpPr>
          <p:nvPr>
            <p:ph type="title"/>
          </p:nvPr>
        </p:nvSpPr>
        <p:spPr/>
        <p:txBody>
          <a:bodyPr/>
          <a:lstStyle/>
          <a:p>
            <a:pPr eaLnBrk="1" hangingPunct="1">
              <a:defRPr/>
            </a:pPr>
            <a:r>
              <a:rPr lang="en-US" smtClean="0"/>
              <a:t>Base TCVM Diet for Dogs</a:t>
            </a:r>
          </a:p>
        </p:txBody>
      </p:sp>
      <p:sp>
        <p:nvSpPr>
          <p:cNvPr id="449539" name="Rectangle 3"/>
          <p:cNvSpPr>
            <a:spLocks noGrp="1" noChangeArrowheads="1"/>
          </p:cNvSpPr>
          <p:nvPr>
            <p:ph type="body" sz="half" idx="1"/>
          </p:nvPr>
        </p:nvSpPr>
        <p:spPr>
          <a:xfrm>
            <a:off x="1265238" y="1257300"/>
            <a:ext cx="3889375" cy="4827588"/>
          </a:xfrm>
        </p:spPr>
        <p:txBody>
          <a:bodyPr/>
          <a:lstStyle/>
          <a:p>
            <a:pPr marL="0" indent="0" eaLnBrk="1" hangingPunct="1">
              <a:defRPr/>
            </a:pPr>
            <a:r>
              <a:rPr lang="en-US" sz="2400" smtClean="0"/>
              <a:t>3 oz chicken heart</a:t>
            </a:r>
          </a:p>
          <a:p>
            <a:pPr marL="0" indent="0" eaLnBrk="1" hangingPunct="1">
              <a:defRPr/>
            </a:pPr>
            <a:r>
              <a:rPr lang="en-US" sz="2400" smtClean="0"/>
              <a:t>2 oz turkey breast</a:t>
            </a:r>
          </a:p>
          <a:p>
            <a:pPr marL="0" indent="0" eaLnBrk="1" hangingPunct="1">
              <a:defRPr/>
            </a:pPr>
            <a:r>
              <a:rPr lang="en-US" sz="2400" smtClean="0"/>
              <a:t>3 oz ground beef</a:t>
            </a:r>
          </a:p>
          <a:p>
            <a:pPr marL="0" indent="0" eaLnBrk="1" hangingPunct="1">
              <a:defRPr/>
            </a:pPr>
            <a:r>
              <a:rPr lang="en-US" sz="2400" smtClean="0"/>
              <a:t>3 oz beef kidney</a:t>
            </a:r>
          </a:p>
          <a:p>
            <a:pPr marL="0" indent="0" eaLnBrk="1" hangingPunct="1">
              <a:defRPr/>
            </a:pPr>
            <a:r>
              <a:rPr lang="en-US" sz="2400" smtClean="0"/>
              <a:t>2 oz beef liver</a:t>
            </a:r>
          </a:p>
          <a:p>
            <a:pPr marL="0" indent="0" eaLnBrk="1" hangingPunct="1">
              <a:defRPr/>
            </a:pPr>
            <a:r>
              <a:rPr lang="en-US" sz="2400" smtClean="0"/>
              <a:t>3 oz white fish</a:t>
            </a:r>
          </a:p>
          <a:p>
            <a:pPr marL="0" indent="0" eaLnBrk="1" hangingPunct="1">
              <a:defRPr/>
            </a:pPr>
            <a:r>
              <a:rPr lang="en-US" sz="2400" smtClean="0"/>
              <a:t>4 oz tofu</a:t>
            </a:r>
          </a:p>
          <a:p>
            <a:pPr marL="0" indent="0" eaLnBrk="1" hangingPunct="1">
              <a:defRPr/>
            </a:pPr>
            <a:r>
              <a:rPr lang="en-US" sz="2400" smtClean="0"/>
              <a:t>2 sardines in olive oil</a:t>
            </a:r>
          </a:p>
          <a:p>
            <a:pPr marL="0" indent="0" eaLnBrk="1" hangingPunct="1">
              <a:defRPr/>
            </a:pPr>
            <a:r>
              <a:rPr lang="en-US" sz="2400" smtClean="0"/>
              <a:t>1 T olive oil</a:t>
            </a:r>
          </a:p>
        </p:txBody>
      </p:sp>
      <p:sp>
        <p:nvSpPr>
          <p:cNvPr id="449540" name="Rectangle 4"/>
          <p:cNvSpPr>
            <a:spLocks noGrp="1" noChangeArrowheads="1"/>
          </p:cNvSpPr>
          <p:nvPr>
            <p:ph type="body" sz="half" idx="2"/>
          </p:nvPr>
        </p:nvSpPr>
        <p:spPr>
          <a:xfrm>
            <a:off x="4838700" y="1295400"/>
            <a:ext cx="4038600" cy="4038600"/>
          </a:xfrm>
        </p:spPr>
        <p:txBody>
          <a:bodyPr/>
          <a:lstStyle/>
          <a:p>
            <a:pPr marL="0" indent="0" eaLnBrk="1" hangingPunct="1">
              <a:defRPr/>
            </a:pPr>
            <a:r>
              <a:rPr lang="en-US" sz="2400" smtClean="0"/>
              <a:t>1/2 c broccoli</a:t>
            </a:r>
          </a:p>
          <a:p>
            <a:pPr marL="0" indent="0" eaLnBrk="1" hangingPunct="1">
              <a:defRPr/>
            </a:pPr>
            <a:r>
              <a:rPr lang="en-US" sz="2400" smtClean="0"/>
              <a:t>1/2 c carrots</a:t>
            </a:r>
          </a:p>
          <a:p>
            <a:pPr marL="0" indent="0" eaLnBrk="1" hangingPunct="1">
              <a:defRPr/>
            </a:pPr>
            <a:r>
              <a:rPr lang="en-US" sz="2400" smtClean="0"/>
              <a:t>2 oz mushrooms</a:t>
            </a:r>
          </a:p>
          <a:p>
            <a:pPr marL="0" indent="0" eaLnBrk="1" hangingPunct="1">
              <a:defRPr/>
            </a:pPr>
            <a:r>
              <a:rPr lang="en-US" sz="2400" smtClean="0"/>
              <a:t>1/2 c spinach</a:t>
            </a:r>
          </a:p>
          <a:p>
            <a:pPr marL="0" indent="0" eaLnBrk="1" hangingPunct="1">
              <a:defRPr/>
            </a:pPr>
            <a:r>
              <a:rPr lang="en-US" sz="2400" smtClean="0"/>
              <a:t>1/4 c red peppers</a:t>
            </a:r>
          </a:p>
          <a:p>
            <a:pPr marL="0" indent="0" eaLnBrk="1" hangingPunct="1">
              <a:defRPr/>
            </a:pPr>
            <a:r>
              <a:rPr lang="en-US" sz="2400" smtClean="0"/>
              <a:t>1/4 c green peppers</a:t>
            </a:r>
          </a:p>
          <a:p>
            <a:pPr marL="0" indent="0" eaLnBrk="1" hangingPunct="1">
              <a:defRPr/>
            </a:pPr>
            <a:r>
              <a:rPr lang="en-US" sz="2400" smtClean="0"/>
              <a:t>1 T vinegar</a:t>
            </a:r>
          </a:p>
          <a:p>
            <a:pPr marL="0" indent="0" eaLnBrk="1" hangingPunct="1">
              <a:defRPr/>
            </a:pPr>
            <a:r>
              <a:rPr lang="en-US" sz="2400" smtClean="0"/>
              <a:t>1 clove garlic</a:t>
            </a:r>
          </a:p>
          <a:p>
            <a:pPr marL="0" indent="0" eaLnBrk="1" hangingPunct="1">
              <a:defRPr/>
            </a:pPr>
            <a:r>
              <a:rPr lang="en-US" sz="2400" smtClean="0"/>
              <a:t>1500 mg calcium</a:t>
            </a:r>
          </a:p>
        </p:txBody>
      </p:sp>
      <p:sp>
        <p:nvSpPr>
          <p:cNvPr id="449541" name="Text Box 5"/>
          <p:cNvSpPr txBox="1">
            <a:spLocks noChangeArrowheads="1"/>
          </p:cNvSpPr>
          <p:nvPr/>
        </p:nvSpPr>
        <p:spPr bwMode="auto">
          <a:xfrm>
            <a:off x="1231900" y="5664200"/>
            <a:ext cx="7543800" cy="822325"/>
          </a:xfrm>
          <a:prstGeom prst="rect">
            <a:avLst/>
          </a:prstGeom>
          <a:noFill/>
          <a:ln w="9525">
            <a:noFill/>
            <a:miter lim="800000"/>
            <a:headEnd/>
            <a:tailEnd/>
          </a:ln>
          <a:effectLst/>
        </p:spPr>
        <p:txBody>
          <a:bodyPr>
            <a:spAutoFit/>
          </a:bodyPr>
          <a:lstStyle/>
          <a:p>
            <a:pPr>
              <a:spcBef>
                <a:spcPct val="50000"/>
              </a:spcBef>
              <a:defRPr/>
            </a:pPr>
            <a:r>
              <a:rPr lang="en-US">
                <a:effectLst>
                  <a:outerShdw blurRad="38100" dist="38100" dir="2700000" algn="tl">
                    <a:srgbClr val="C0C0C0"/>
                  </a:outerShdw>
                </a:effectLst>
              </a:rPr>
              <a:t>Contains 1250 calories with a 48/11/42 percent protein/carbohydrate/fat content.</a:t>
            </a:r>
          </a:p>
        </p:txBody>
      </p:sp>
    </p:spTree>
  </p:cSld>
  <p:clrMapOvr>
    <a:masterClrMapping/>
  </p:clrMapOvr>
  <p:transition>
    <p:fade thruBlk="1"/>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62" name="Rectangle 2"/>
          <p:cNvSpPr>
            <a:spLocks noGrp="1" noChangeArrowheads="1"/>
          </p:cNvSpPr>
          <p:nvPr>
            <p:ph type="title"/>
          </p:nvPr>
        </p:nvSpPr>
        <p:spPr/>
        <p:txBody>
          <a:bodyPr/>
          <a:lstStyle/>
          <a:p>
            <a:pPr eaLnBrk="1" hangingPunct="1">
              <a:defRPr/>
            </a:pPr>
            <a:r>
              <a:rPr lang="en-US" smtClean="0"/>
              <a:t>Deficient Fire Food</a:t>
            </a:r>
          </a:p>
        </p:txBody>
      </p:sp>
      <p:sp>
        <p:nvSpPr>
          <p:cNvPr id="450563" name="Rectangle 3"/>
          <p:cNvSpPr>
            <a:spLocks noGrp="1" noChangeArrowheads="1"/>
          </p:cNvSpPr>
          <p:nvPr>
            <p:ph type="body" sz="half" idx="1"/>
          </p:nvPr>
        </p:nvSpPr>
        <p:spPr>
          <a:xfrm>
            <a:off x="965200" y="1155700"/>
            <a:ext cx="3889375" cy="4356100"/>
          </a:xfrm>
        </p:spPr>
        <p:txBody>
          <a:bodyPr/>
          <a:lstStyle/>
          <a:p>
            <a:pPr marL="0" indent="0" eaLnBrk="1" hangingPunct="1">
              <a:defRPr/>
            </a:pPr>
            <a:r>
              <a:rPr lang="en-US" sz="2800" smtClean="0"/>
              <a:t>4 oz chicken heart</a:t>
            </a:r>
          </a:p>
          <a:p>
            <a:pPr marL="1828800" lvl="4" indent="0" eaLnBrk="1" hangingPunct="1">
              <a:defRPr/>
            </a:pPr>
            <a:endParaRPr lang="en-US" sz="1800" smtClean="0"/>
          </a:p>
          <a:p>
            <a:pPr marL="0" indent="0" eaLnBrk="1" hangingPunct="1">
              <a:defRPr/>
            </a:pPr>
            <a:r>
              <a:rPr lang="en-US" sz="2800" smtClean="0"/>
              <a:t>4 oz chicken</a:t>
            </a:r>
          </a:p>
          <a:p>
            <a:pPr marL="1828800" lvl="4" indent="0" eaLnBrk="1" hangingPunct="1">
              <a:defRPr/>
            </a:pPr>
            <a:endParaRPr lang="en-US" sz="1800" smtClean="0"/>
          </a:p>
          <a:p>
            <a:pPr marL="0" indent="0" eaLnBrk="1" hangingPunct="1">
              <a:defRPr/>
            </a:pPr>
            <a:r>
              <a:rPr lang="en-US" sz="2800" smtClean="0"/>
              <a:t>4 oz lamb</a:t>
            </a:r>
          </a:p>
          <a:p>
            <a:pPr marL="1828800" lvl="4" indent="0" eaLnBrk="1" hangingPunct="1">
              <a:defRPr/>
            </a:pPr>
            <a:endParaRPr lang="en-US" sz="1800" smtClean="0"/>
          </a:p>
          <a:p>
            <a:pPr marL="0" indent="0" eaLnBrk="1" hangingPunct="1">
              <a:defRPr/>
            </a:pPr>
            <a:r>
              <a:rPr lang="en-US" sz="2800" smtClean="0"/>
              <a:t>1/8 t cayenne</a:t>
            </a:r>
          </a:p>
          <a:p>
            <a:pPr marL="1828800" lvl="4" indent="0" eaLnBrk="1" hangingPunct="1">
              <a:defRPr/>
            </a:pPr>
            <a:endParaRPr lang="en-US" sz="1800" smtClean="0"/>
          </a:p>
          <a:p>
            <a:pPr marL="0" indent="0" eaLnBrk="1" hangingPunct="1">
              <a:defRPr/>
            </a:pPr>
            <a:r>
              <a:rPr lang="en-US" sz="2800" smtClean="0"/>
              <a:t>750 mg calcium</a:t>
            </a:r>
          </a:p>
        </p:txBody>
      </p:sp>
      <p:sp>
        <p:nvSpPr>
          <p:cNvPr id="450564" name="Text Box 4"/>
          <p:cNvSpPr txBox="1">
            <a:spLocks noChangeArrowheads="1"/>
          </p:cNvSpPr>
          <p:nvPr/>
        </p:nvSpPr>
        <p:spPr bwMode="auto">
          <a:xfrm>
            <a:off x="1371600" y="5791200"/>
            <a:ext cx="7543800" cy="822325"/>
          </a:xfrm>
          <a:prstGeom prst="rect">
            <a:avLst/>
          </a:prstGeom>
          <a:noFill/>
          <a:ln w="9525">
            <a:noFill/>
            <a:miter lim="800000"/>
            <a:headEnd/>
            <a:tailEnd/>
          </a:ln>
          <a:effectLst/>
        </p:spPr>
        <p:txBody>
          <a:bodyPr>
            <a:spAutoFit/>
          </a:bodyPr>
          <a:lstStyle/>
          <a:p>
            <a:pPr>
              <a:spcBef>
                <a:spcPct val="50000"/>
              </a:spcBef>
              <a:defRPr/>
            </a:pPr>
            <a:r>
              <a:rPr lang="en-US">
                <a:effectLst>
                  <a:outerShdw blurRad="38100" dist="38100" dir="2700000" algn="tl">
                    <a:srgbClr val="C0C0C0"/>
                  </a:outerShdw>
                </a:effectLst>
              </a:rPr>
              <a:t>Contains 800 calories with a 47/1/52 percent protein/carbohydrate/fat content.</a:t>
            </a:r>
          </a:p>
        </p:txBody>
      </p:sp>
      <p:pic>
        <p:nvPicPr>
          <p:cNvPr id="65541" name="Picture 5" descr="IMGA0296"/>
          <p:cNvPicPr>
            <a:picLocks noChangeAspect="1" noChangeArrowheads="1"/>
          </p:cNvPicPr>
          <p:nvPr/>
        </p:nvPicPr>
        <p:blipFill>
          <a:blip r:embed="rId3" cstate="print"/>
          <a:srcRect/>
          <a:stretch>
            <a:fillRect/>
          </a:stretch>
        </p:blipFill>
        <p:spPr bwMode="auto">
          <a:xfrm>
            <a:off x="4381500" y="1701800"/>
            <a:ext cx="4267200" cy="3200400"/>
          </a:xfrm>
          <a:prstGeom prst="rect">
            <a:avLst/>
          </a:prstGeom>
          <a:noFill/>
          <a:ln w="9525">
            <a:noFill/>
            <a:miter lim="800000"/>
            <a:headEnd/>
            <a:tailEnd/>
          </a:ln>
        </p:spPr>
      </p:pic>
    </p:spTree>
  </p:cSld>
  <p:clrMapOvr>
    <a:masterClrMapping/>
  </p:clrMapOvr>
  <p:transition>
    <p:fade thruBlk="1"/>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586" name="Rectangle 2"/>
          <p:cNvSpPr>
            <a:spLocks noGrp="1" noChangeArrowheads="1"/>
          </p:cNvSpPr>
          <p:nvPr>
            <p:ph type="title"/>
          </p:nvPr>
        </p:nvSpPr>
        <p:spPr/>
        <p:txBody>
          <a:bodyPr/>
          <a:lstStyle/>
          <a:p>
            <a:pPr eaLnBrk="1" hangingPunct="1">
              <a:defRPr/>
            </a:pPr>
            <a:r>
              <a:rPr lang="en-US" smtClean="0"/>
              <a:t>Deficient Earth Food</a:t>
            </a:r>
          </a:p>
        </p:txBody>
      </p:sp>
      <p:sp>
        <p:nvSpPr>
          <p:cNvPr id="451587" name="Rectangle 3"/>
          <p:cNvSpPr>
            <a:spLocks noGrp="1" noChangeArrowheads="1"/>
          </p:cNvSpPr>
          <p:nvPr>
            <p:ph type="body" sz="half" idx="1"/>
          </p:nvPr>
        </p:nvSpPr>
        <p:spPr>
          <a:xfrm>
            <a:off x="1054100" y="1657350"/>
            <a:ext cx="3889375" cy="3530600"/>
          </a:xfrm>
        </p:spPr>
        <p:txBody>
          <a:bodyPr/>
          <a:lstStyle/>
          <a:p>
            <a:pPr marL="0" indent="0" eaLnBrk="1" hangingPunct="1">
              <a:defRPr/>
            </a:pPr>
            <a:r>
              <a:rPr lang="en-US" sz="2800" smtClean="0"/>
              <a:t>1 T fresh ginger</a:t>
            </a:r>
          </a:p>
          <a:p>
            <a:pPr marL="1828800" lvl="4" indent="0" eaLnBrk="1" hangingPunct="1">
              <a:defRPr/>
            </a:pPr>
            <a:endParaRPr lang="en-US" sz="1800" smtClean="0"/>
          </a:p>
          <a:p>
            <a:pPr marL="0" indent="0" eaLnBrk="1" hangingPunct="1">
              <a:defRPr/>
            </a:pPr>
            <a:r>
              <a:rPr lang="en-US" sz="2800" smtClean="0"/>
              <a:t>4 oz ground beef</a:t>
            </a:r>
          </a:p>
          <a:p>
            <a:pPr marL="1828800" lvl="4" indent="0" eaLnBrk="1" hangingPunct="1">
              <a:defRPr/>
            </a:pPr>
            <a:endParaRPr lang="en-US" sz="1800" smtClean="0"/>
          </a:p>
          <a:p>
            <a:pPr marL="0" indent="0" eaLnBrk="1" hangingPunct="1">
              <a:defRPr/>
            </a:pPr>
            <a:r>
              <a:rPr lang="en-US" sz="2800" smtClean="0"/>
              <a:t>4 oz sweat bread</a:t>
            </a:r>
          </a:p>
          <a:p>
            <a:pPr marL="1828800" lvl="4" indent="0" eaLnBrk="1" hangingPunct="1">
              <a:defRPr/>
            </a:pPr>
            <a:endParaRPr lang="en-US" sz="1800" smtClean="0"/>
          </a:p>
          <a:p>
            <a:pPr marL="0" indent="0" eaLnBrk="1" hangingPunct="1">
              <a:defRPr/>
            </a:pPr>
            <a:r>
              <a:rPr lang="en-US" sz="2800" smtClean="0"/>
              <a:t>750 mg calcium</a:t>
            </a:r>
          </a:p>
        </p:txBody>
      </p:sp>
      <p:sp>
        <p:nvSpPr>
          <p:cNvPr id="451588" name="Text Box 4"/>
          <p:cNvSpPr txBox="1">
            <a:spLocks noChangeArrowheads="1"/>
          </p:cNvSpPr>
          <p:nvPr/>
        </p:nvSpPr>
        <p:spPr bwMode="auto">
          <a:xfrm>
            <a:off x="1371600" y="5791200"/>
            <a:ext cx="7543800" cy="822325"/>
          </a:xfrm>
          <a:prstGeom prst="rect">
            <a:avLst/>
          </a:prstGeom>
          <a:noFill/>
          <a:ln w="9525">
            <a:noFill/>
            <a:miter lim="800000"/>
            <a:headEnd/>
            <a:tailEnd/>
          </a:ln>
          <a:effectLst/>
        </p:spPr>
        <p:txBody>
          <a:bodyPr>
            <a:spAutoFit/>
          </a:bodyPr>
          <a:lstStyle/>
          <a:p>
            <a:pPr>
              <a:spcBef>
                <a:spcPct val="50000"/>
              </a:spcBef>
              <a:defRPr/>
            </a:pPr>
            <a:r>
              <a:rPr lang="en-US">
                <a:effectLst>
                  <a:outerShdw blurRad="38100" dist="38100" dir="2700000" algn="tl">
                    <a:srgbClr val="C0C0C0"/>
                  </a:outerShdw>
                </a:effectLst>
              </a:rPr>
              <a:t>Contains 665 calories with a 34/1/65 percent protein/carbohydrate/fat content.</a:t>
            </a:r>
          </a:p>
        </p:txBody>
      </p:sp>
      <p:pic>
        <p:nvPicPr>
          <p:cNvPr id="66565" name="Picture 5" descr="IMGA0168"/>
          <p:cNvPicPr>
            <a:picLocks noChangeAspect="1" noChangeArrowheads="1"/>
          </p:cNvPicPr>
          <p:nvPr>
            <p:ph sz="half" idx="2"/>
          </p:nvPr>
        </p:nvPicPr>
        <p:blipFill>
          <a:blip r:embed="rId3" cstate="print"/>
          <a:srcRect t="5051"/>
          <a:stretch>
            <a:fillRect/>
          </a:stretch>
        </p:blipFill>
        <p:spPr>
          <a:xfrm>
            <a:off x="4876800" y="1244600"/>
            <a:ext cx="3394075" cy="4297363"/>
          </a:xfrm>
          <a:noFill/>
        </p:spPr>
      </p:pic>
    </p:spTree>
  </p:cSld>
  <p:clrMapOvr>
    <a:masterClrMapping/>
  </p:clrMapOvr>
  <p:transition>
    <p:fade thruBlk="1"/>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610" name="Rectangle 2"/>
          <p:cNvSpPr>
            <a:spLocks noGrp="1" noChangeArrowheads="1"/>
          </p:cNvSpPr>
          <p:nvPr>
            <p:ph type="title"/>
          </p:nvPr>
        </p:nvSpPr>
        <p:spPr/>
        <p:txBody>
          <a:bodyPr/>
          <a:lstStyle/>
          <a:p>
            <a:pPr eaLnBrk="1" hangingPunct="1">
              <a:defRPr/>
            </a:pPr>
            <a:r>
              <a:rPr lang="en-US" smtClean="0"/>
              <a:t>Deficient Metal Food</a:t>
            </a:r>
          </a:p>
        </p:txBody>
      </p:sp>
      <p:sp>
        <p:nvSpPr>
          <p:cNvPr id="452611" name="Rectangle 3"/>
          <p:cNvSpPr>
            <a:spLocks noGrp="1" noChangeArrowheads="1"/>
          </p:cNvSpPr>
          <p:nvPr>
            <p:ph type="body" sz="half" idx="1"/>
          </p:nvPr>
        </p:nvSpPr>
        <p:spPr>
          <a:xfrm>
            <a:off x="1054100" y="1657350"/>
            <a:ext cx="3889375" cy="3451225"/>
          </a:xfrm>
        </p:spPr>
        <p:txBody>
          <a:bodyPr/>
          <a:lstStyle/>
          <a:p>
            <a:pPr marL="0" indent="0" eaLnBrk="1" hangingPunct="1">
              <a:defRPr/>
            </a:pPr>
            <a:r>
              <a:rPr lang="en-US" sz="2800" smtClean="0"/>
              <a:t>8 oz rice</a:t>
            </a:r>
          </a:p>
          <a:p>
            <a:pPr marL="1828800" lvl="4" indent="0" eaLnBrk="1" hangingPunct="1">
              <a:defRPr/>
            </a:pPr>
            <a:endParaRPr lang="en-US" sz="1800" smtClean="0"/>
          </a:p>
          <a:p>
            <a:pPr marL="0" indent="0" eaLnBrk="1" hangingPunct="1">
              <a:defRPr/>
            </a:pPr>
            <a:r>
              <a:rPr lang="en-US" sz="2800" smtClean="0"/>
              <a:t>4 chicken egg</a:t>
            </a:r>
          </a:p>
          <a:p>
            <a:pPr marL="1828800" lvl="4" indent="0" eaLnBrk="1" hangingPunct="1">
              <a:defRPr/>
            </a:pPr>
            <a:endParaRPr lang="en-US" sz="1800" smtClean="0"/>
          </a:p>
          <a:p>
            <a:pPr marL="0" indent="0" eaLnBrk="1" hangingPunct="1">
              <a:defRPr/>
            </a:pPr>
            <a:r>
              <a:rPr lang="en-US" sz="2800" smtClean="0"/>
              <a:t>4 oz egg plant</a:t>
            </a:r>
          </a:p>
          <a:p>
            <a:pPr marL="1828800" lvl="4" indent="0" eaLnBrk="1" hangingPunct="1">
              <a:defRPr/>
            </a:pPr>
            <a:endParaRPr lang="en-US" sz="1800" smtClean="0"/>
          </a:p>
          <a:p>
            <a:pPr marL="0" indent="0" eaLnBrk="1" hangingPunct="1">
              <a:defRPr/>
            </a:pPr>
            <a:r>
              <a:rPr lang="en-US" sz="2800" smtClean="0"/>
              <a:t>600 mg calcium</a:t>
            </a:r>
          </a:p>
        </p:txBody>
      </p:sp>
      <p:sp>
        <p:nvSpPr>
          <p:cNvPr id="452612" name="Text Box 4"/>
          <p:cNvSpPr txBox="1">
            <a:spLocks noChangeArrowheads="1"/>
          </p:cNvSpPr>
          <p:nvPr/>
        </p:nvSpPr>
        <p:spPr bwMode="auto">
          <a:xfrm>
            <a:off x="1371600" y="5791200"/>
            <a:ext cx="7543800" cy="822325"/>
          </a:xfrm>
          <a:prstGeom prst="rect">
            <a:avLst/>
          </a:prstGeom>
          <a:noFill/>
          <a:ln w="9525">
            <a:noFill/>
            <a:miter lim="800000"/>
            <a:headEnd/>
            <a:tailEnd/>
          </a:ln>
          <a:effectLst/>
        </p:spPr>
        <p:txBody>
          <a:bodyPr>
            <a:spAutoFit/>
          </a:bodyPr>
          <a:lstStyle/>
          <a:p>
            <a:pPr>
              <a:spcBef>
                <a:spcPct val="50000"/>
              </a:spcBef>
              <a:defRPr/>
            </a:pPr>
            <a:r>
              <a:rPr lang="en-US">
                <a:effectLst>
                  <a:outerShdw blurRad="38100" dist="38100" dir="2700000" algn="tl">
                    <a:srgbClr val="C0C0C0"/>
                  </a:outerShdw>
                </a:effectLst>
              </a:rPr>
              <a:t>Contains 650 calories with a 20/36/44 percent protein/carbohydrate/fat content.</a:t>
            </a:r>
          </a:p>
        </p:txBody>
      </p:sp>
      <p:pic>
        <p:nvPicPr>
          <p:cNvPr id="67589" name="Picture 5" descr="IMGA0244"/>
          <p:cNvPicPr>
            <a:picLocks noChangeAspect="1" noChangeArrowheads="1"/>
          </p:cNvPicPr>
          <p:nvPr>
            <p:ph sz="half" idx="2"/>
          </p:nvPr>
        </p:nvPicPr>
        <p:blipFill>
          <a:blip r:embed="rId3" cstate="print"/>
          <a:srcRect/>
          <a:stretch>
            <a:fillRect/>
          </a:stretch>
        </p:blipFill>
        <p:spPr>
          <a:xfrm>
            <a:off x="4832350" y="1395413"/>
            <a:ext cx="3887788" cy="3621087"/>
          </a:xfrm>
          <a:noFill/>
        </p:spPr>
      </p:pic>
    </p:spTree>
  </p:cSld>
  <p:clrMapOvr>
    <a:masterClrMapping/>
  </p:clrMapOvr>
  <p:transition>
    <p:fade thruBlk="1"/>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634" name="Rectangle 2"/>
          <p:cNvSpPr>
            <a:spLocks noGrp="1" noChangeArrowheads="1"/>
          </p:cNvSpPr>
          <p:nvPr>
            <p:ph type="title"/>
          </p:nvPr>
        </p:nvSpPr>
        <p:spPr/>
        <p:txBody>
          <a:bodyPr/>
          <a:lstStyle/>
          <a:p>
            <a:pPr eaLnBrk="1" hangingPunct="1">
              <a:defRPr/>
            </a:pPr>
            <a:r>
              <a:rPr lang="en-US" smtClean="0"/>
              <a:t>Deficient Water Food</a:t>
            </a:r>
          </a:p>
        </p:txBody>
      </p:sp>
      <p:sp>
        <p:nvSpPr>
          <p:cNvPr id="453635" name="Rectangle 3"/>
          <p:cNvSpPr>
            <a:spLocks noGrp="1" noChangeArrowheads="1"/>
          </p:cNvSpPr>
          <p:nvPr>
            <p:ph type="body" sz="half" idx="1"/>
          </p:nvPr>
        </p:nvSpPr>
        <p:spPr>
          <a:xfrm>
            <a:off x="1028700" y="1581150"/>
            <a:ext cx="3889375" cy="3546475"/>
          </a:xfrm>
        </p:spPr>
        <p:txBody>
          <a:bodyPr/>
          <a:lstStyle/>
          <a:p>
            <a:pPr marL="0" indent="0" eaLnBrk="1" hangingPunct="1">
              <a:defRPr/>
            </a:pPr>
            <a:r>
              <a:rPr lang="en-US" sz="2800" smtClean="0"/>
              <a:t>2 oz bamboo shoots</a:t>
            </a:r>
          </a:p>
          <a:p>
            <a:pPr marL="1828800" lvl="4" indent="0" eaLnBrk="1" hangingPunct="1">
              <a:defRPr/>
            </a:pPr>
            <a:endParaRPr lang="en-US" sz="1800" smtClean="0"/>
          </a:p>
          <a:p>
            <a:pPr marL="0" indent="0" eaLnBrk="1" hangingPunct="1">
              <a:defRPr/>
            </a:pPr>
            <a:r>
              <a:rPr lang="en-US" sz="2800" smtClean="0"/>
              <a:t>4 oz pork</a:t>
            </a:r>
          </a:p>
          <a:p>
            <a:pPr marL="1828800" lvl="4" indent="0" eaLnBrk="1" hangingPunct="1">
              <a:defRPr/>
            </a:pPr>
            <a:endParaRPr lang="en-US" sz="1800" smtClean="0"/>
          </a:p>
          <a:p>
            <a:pPr marL="0" indent="0" eaLnBrk="1" hangingPunct="1">
              <a:defRPr/>
            </a:pPr>
            <a:r>
              <a:rPr lang="en-US" sz="2800" smtClean="0"/>
              <a:t>4 oz duck</a:t>
            </a:r>
          </a:p>
          <a:p>
            <a:pPr marL="1828800" lvl="4" indent="0" eaLnBrk="1" hangingPunct="1">
              <a:defRPr/>
            </a:pPr>
            <a:endParaRPr lang="en-US" sz="1800" smtClean="0"/>
          </a:p>
          <a:p>
            <a:pPr marL="0" indent="0" eaLnBrk="1" hangingPunct="1">
              <a:defRPr/>
            </a:pPr>
            <a:r>
              <a:rPr lang="en-US" sz="2800" smtClean="0"/>
              <a:t>600 mg calcium</a:t>
            </a:r>
          </a:p>
        </p:txBody>
      </p:sp>
      <p:sp>
        <p:nvSpPr>
          <p:cNvPr id="453636" name="Text Box 4"/>
          <p:cNvSpPr txBox="1">
            <a:spLocks noChangeArrowheads="1"/>
          </p:cNvSpPr>
          <p:nvPr/>
        </p:nvSpPr>
        <p:spPr bwMode="auto">
          <a:xfrm>
            <a:off x="1371600" y="5791200"/>
            <a:ext cx="7543800" cy="822325"/>
          </a:xfrm>
          <a:prstGeom prst="rect">
            <a:avLst/>
          </a:prstGeom>
          <a:noFill/>
          <a:ln w="9525">
            <a:noFill/>
            <a:miter lim="800000"/>
            <a:headEnd/>
            <a:tailEnd/>
          </a:ln>
          <a:effectLst/>
        </p:spPr>
        <p:txBody>
          <a:bodyPr>
            <a:spAutoFit/>
          </a:bodyPr>
          <a:lstStyle/>
          <a:p>
            <a:pPr>
              <a:spcBef>
                <a:spcPct val="50000"/>
              </a:spcBef>
              <a:defRPr/>
            </a:pPr>
            <a:r>
              <a:rPr lang="en-US">
                <a:effectLst>
                  <a:outerShdw blurRad="38100" dist="38100" dir="2700000" algn="tl">
                    <a:srgbClr val="C0C0C0"/>
                  </a:outerShdw>
                </a:effectLst>
              </a:rPr>
              <a:t>Contains 572 calories with a 42/1/57 percent protein/carbohydrate/fat content.</a:t>
            </a:r>
          </a:p>
        </p:txBody>
      </p:sp>
      <p:pic>
        <p:nvPicPr>
          <p:cNvPr id="68613" name="Picture 5" descr="IMGA0339"/>
          <p:cNvPicPr>
            <a:picLocks noChangeAspect="1" noChangeArrowheads="1"/>
          </p:cNvPicPr>
          <p:nvPr>
            <p:ph sz="half" idx="2"/>
          </p:nvPr>
        </p:nvPicPr>
        <p:blipFill>
          <a:blip r:embed="rId3" cstate="print"/>
          <a:srcRect/>
          <a:stretch>
            <a:fillRect/>
          </a:stretch>
        </p:blipFill>
        <p:spPr>
          <a:xfrm>
            <a:off x="4940300" y="1524000"/>
            <a:ext cx="3889375" cy="3621088"/>
          </a:xfrm>
          <a:noFill/>
        </p:spPr>
      </p:pic>
    </p:spTree>
  </p:cSld>
  <p:clrMapOvr>
    <a:masterClrMapping/>
  </p:clrMapOvr>
  <p:transition>
    <p:fade thruBlk="1"/>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658" name="Rectangle 2"/>
          <p:cNvSpPr>
            <a:spLocks noGrp="1" noChangeArrowheads="1"/>
          </p:cNvSpPr>
          <p:nvPr>
            <p:ph type="title"/>
          </p:nvPr>
        </p:nvSpPr>
        <p:spPr/>
        <p:txBody>
          <a:bodyPr/>
          <a:lstStyle/>
          <a:p>
            <a:pPr eaLnBrk="1" hangingPunct="1">
              <a:defRPr/>
            </a:pPr>
            <a:r>
              <a:rPr lang="en-US" smtClean="0"/>
              <a:t>Deficient Wood Food</a:t>
            </a:r>
          </a:p>
        </p:txBody>
      </p:sp>
      <p:sp>
        <p:nvSpPr>
          <p:cNvPr id="454659" name="Rectangle 3"/>
          <p:cNvSpPr>
            <a:spLocks noGrp="1" noChangeArrowheads="1"/>
          </p:cNvSpPr>
          <p:nvPr>
            <p:ph type="body" sz="half" idx="1"/>
          </p:nvPr>
        </p:nvSpPr>
        <p:spPr>
          <a:xfrm>
            <a:off x="1003300" y="1631950"/>
            <a:ext cx="3889375" cy="3530600"/>
          </a:xfrm>
        </p:spPr>
        <p:txBody>
          <a:bodyPr/>
          <a:lstStyle/>
          <a:p>
            <a:pPr marL="0" indent="0" eaLnBrk="1" hangingPunct="1">
              <a:defRPr/>
            </a:pPr>
            <a:r>
              <a:rPr lang="de-DE" sz="2800" smtClean="0"/>
              <a:t>3 oz chicken liver</a:t>
            </a:r>
          </a:p>
          <a:p>
            <a:pPr marL="1828800" lvl="4" indent="0" eaLnBrk="1" hangingPunct="1">
              <a:defRPr/>
            </a:pPr>
            <a:endParaRPr lang="de-DE" sz="1800" smtClean="0"/>
          </a:p>
          <a:p>
            <a:pPr marL="0" indent="0" eaLnBrk="1" hangingPunct="1">
              <a:defRPr/>
            </a:pPr>
            <a:r>
              <a:rPr lang="de-DE" sz="2800" smtClean="0"/>
              <a:t>1/2 c asparagus</a:t>
            </a:r>
          </a:p>
          <a:p>
            <a:pPr marL="1828800" lvl="4" indent="0" eaLnBrk="1" hangingPunct="1">
              <a:defRPr/>
            </a:pPr>
            <a:endParaRPr lang="de-DE" sz="1800" smtClean="0"/>
          </a:p>
          <a:p>
            <a:pPr marL="0" indent="0" eaLnBrk="1" hangingPunct="1">
              <a:defRPr/>
            </a:pPr>
            <a:r>
              <a:rPr lang="de-DE" sz="2800" smtClean="0"/>
              <a:t>4 oz chicken</a:t>
            </a:r>
          </a:p>
          <a:p>
            <a:pPr marL="1828800" lvl="4" indent="0" eaLnBrk="1" hangingPunct="1">
              <a:defRPr/>
            </a:pPr>
            <a:endParaRPr lang="de-DE" sz="1800" smtClean="0"/>
          </a:p>
          <a:p>
            <a:pPr marL="0" indent="0" eaLnBrk="1" hangingPunct="1">
              <a:defRPr/>
            </a:pPr>
            <a:r>
              <a:rPr lang="en-US" sz="2800" smtClean="0"/>
              <a:t>600 mg calcium</a:t>
            </a:r>
          </a:p>
        </p:txBody>
      </p:sp>
      <p:sp>
        <p:nvSpPr>
          <p:cNvPr id="454660" name="Text Box 4"/>
          <p:cNvSpPr txBox="1">
            <a:spLocks noChangeArrowheads="1"/>
          </p:cNvSpPr>
          <p:nvPr/>
        </p:nvSpPr>
        <p:spPr bwMode="auto">
          <a:xfrm>
            <a:off x="1371600" y="5791200"/>
            <a:ext cx="7543800" cy="822325"/>
          </a:xfrm>
          <a:prstGeom prst="rect">
            <a:avLst/>
          </a:prstGeom>
          <a:noFill/>
          <a:ln w="9525">
            <a:noFill/>
            <a:miter lim="800000"/>
            <a:headEnd/>
            <a:tailEnd/>
          </a:ln>
          <a:effectLst/>
        </p:spPr>
        <p:txBody>
          <a:bodyPr>
            <a:spAutoFit/>
          </a:bodyPr>
          <a:lstStyle/>
          <a:p>
            <a:pPr>
              <a:spcBef>
                <a:spcPct val="50000"/>
              </a:spcBef>
              <a:defRPr/>
            </a:pPr>
            <a:r>
              <a:rPr lang="en-US">
                <a:effectLst>
                  <a:outerShdw blurRad="38100" dist="38100" dir="2700000" algn="tl">
                    <a:srgbClr val="C0C0C0"/>
                  </a:outerShdw>
                </a:effectLst>
              </a:rPr>
              <a:t>Contains 356 calories with a 61/6/33 percent protein/carbohydrate/fat content.</a:t>
            </a:r>
          </a:p>
        </p:txBody>
      </p:sp>
      <p:pic>
        <p:nvPicPr>
          <p:cNvPr id="69637" name="Picture 5" descr="IMGA0329"/>
          <p:cNvPicPr>
            <a:picLocks noChangeAspect="1" noChangeArrowheads="1"/>
          </p:cNvPicPr>
          <p:nvPr>
            <p:ph sz="half" idx="2"/>
          </p:nvPr>
        </p:nvPicPr>
        <p:blipFill>
          <a:blip r:embed="rId3" cstate="print"/>
          <a:srcRect/>
          <a:stretch>
            <a:fillRect/>
          </a:stretch>
        </p:blipFill>
        <p:spPr>
          <a:xfrm>
            <a:off x="4953000" y="1384300"/>
            <a:ext cx="3028950" cy="4038600"/>
          </a:xfrm>
          <a:noFill/>
        </p:spPr>
      </p:pic>
    </p:spTree>
  </p:cSld>
  <p:clrMapOvr>
    <a:masterClrMapping/>
  </p:clrMapOvr>
  <p:transition>
    <p:fade thruBlk="1"/>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682" name="Rectangle 2"/>
          <p:cNvSpPr>
            <a:spLocks noGrp="1" noChangeArrowheads="1"/>
          </p:cNvSpPr>
          <p:nvPr>
            <p:ph type="title"/>
          </p:nvPr>
        </p:nvSpPr>
        <p:spPr/>
        <p:txBody>
          <a:bodyPr/>
          <a:lstStyle/>
          <a:p>
            <a:pPr eaLnBrk="1" hangingPunct="1">
              <a:defRPr/>
            </a:pPr>
            <a:r>
              <a:rPr lang="en-US" smtClean="0"/>
              <a:t>Qi Tonic Food</a:t>
            </a:r>
          </a:p>
        </p:txBody>
      </p:sp>
      <p:sp>
        <p:nvSpPr>
          <p:cNvPr id="455683" name="Rectangle 3"/>
          <p:cNvSpPr>
            <a:spLocks noGrp="1" noChangeArrowheads="1"/>
          </p:cNvSpPr>
          <p:nvPr>
            <p:ph type="body" sz="half" idx="1"/>
          </p:nvPr>
        </p:nvSpPr>
        <p:spPr>
          <a:xfrm>
            <a:off x="1066800" y="1704975"/>
            <a:ext cx="3889375" cy="3551238"/>
          </a:xfrm>
        </p:spPr>
        <p:txBody>
          <a:bodyPr/>
          <a:lstStyle/>
          <a:p>
            <a:pPr marL="0" indent="0" eaLnBrk="1" hangingPunct="1">
              <a:defRPr/>
            </a:pPr>
            <a:r>
              <a:rPr lang="en-US" smtClean="0"/>
              <a:t>4 oz ground beef</a:t>
            </a:r>
          </a:p>
          <a:p>
            <a:pPr marL="0" indent="0" eaLnBrk="1" hangingPunct="1">
              <a:defRPr/>
            </a:pPr>
            <a:endParaRPr lang="en-US" smtClean="0"/>
          </a:p>
          <a:p>
            <a:pPr marL="0" indent="0" eaLnBrk="1" hangingPunct="1">
              <a:defRPr/>
            </a:pPr>
            <a:r>
              <a:rPr lang="en-US" smtClean="0"/>
              <a:t>4 oz beef liver</a:t>
            </a:r>
          </a:p>
          <a:p>
            <a:pPr marL="0" indent="0" eaLnBrk="1" hangingPunct="1">
              <a:defRPr/>
            </a:pPr>
            <a:endParaRPr lang="en-US" smtClean="0"/>
          </a:p>
          <a:p>
            <a:pPr marL="0" indent="0" eaLnBrk="1" hangingPunct="1">
              <a:defRPr/>
            </a:pPr>
            <a:r>
              <a:rPr lang="en-US" smtClean="0"/>
              <a:t>1 T olive oil</a:t>
            </a:r>
          </a:p>
          <a:p>
            <a:pPr marL="0" indent="0" eaLnBrk="1" hangingPunct="1">
              <a:defRPr/>
            </a:pPr>
            <a:endParaRPr lang="en-US" smtClean="0"/>
          </a:p>
        </p:txBody>
      </p:sp>
      <p:sp>
        <p:nvSpPr>
          <p:cNvPr id="455684" name="Rectangle 4"/>
          <p:cNvSpPr>
            <a:spLocks noGrp="1" noChangeArrowheads="1"/>
          </p:cNvSpPr>
          <p:nvPr>
            <p:ph type="body" sz="half" idx="2"/>
          </p:nvPr>
        </p:nvSpPr>
        <p:spPr>
          <a:xfrm>
            <a:off x="5102225" y="1704975"/>
            <a:ext cx="3889375" cy="3551238"/>
          </a:xfrm>
        </p:spPr>
        <p:txBody>
          <a:bodyPr/>
          <a:lstStyle/>
          <a:p>
            <a:pPr marL="0" indent="0" eaLnBrk="1" hangingPunct="1">
              <a:defRPr/>
            </a:pPr>
            <a:r>
              <a:rPr lang="en-US" smtClean="0"/>
              <a:t>1/4 cup spinach</a:t>
            </a:r>
          </a:p>
          <a:p>
            <a:pPr marL="0" indent="0" eaLnBrk="1" hangingPunct="1">
              <a:defRPr/>
            </a:pPr>
            <a:endParaRPr lang="en-US" smtClean="0"/>
          </a:p>
          <a:p>
            <a:pPr marL="0" indent="0" eaLnBrk="1" hangingPunct="1">
              <a:defRPr/>
            </a:pPr>
            <a:r>
              <a:rPr lang="en-US" smtClean="0"/>
              <a:t>3 oz string beans</a:t>
            </a:r>
          </a:p>
          <a:p>
            <a:pPr marL="0" indent="0" eaLnBrk="1" hangingPunct="1">
              <a:defRPr/>
            </a:pPr>
            <a:endParaRPr lang="en-US" smtClean="0"/>
          </a:p>
          <a:p>
            <a:pPr marL="0" indent="0" eaLnBrk="1" hangingPunct="1">
              <a:defRPr/>
            </a:pPr>
            <a:r>
              <a:rPr lang="en-US" smtClean="0"/>
              <a:t>1000 mg calcium</a:t>
            </a:r>
          </a:p>
        </p:txBody>
      </p:sp>
      <p:sp>
        <p:nvSpPr>
          <p:cNvPr id="455685" name="Text Box 5"/>
          <p:cNvSpPr txBox="1">
            <a:spLocks noChangeArrowheads="1"/>
          </p:cNvSpPr>
          <p:nvPr/>
        </p:nvSpPr>
        <p:spPr bwMode="auto">
          <a:xfrm>
            <a:off x="1371600" y="5791200"/>
            <a:ext cx="7543800" cy="822325"/>
          </a:xfrm>
          <a:prstGeom prst="rect">
            <a:avLst/>
          </a:prstGeom>
          <a:noFill/>
          <a:ln w="9525">
            <a:noFill/>
            <a:miter lim="800000"/>
            <a:headEnd/>
            <a:tailEnd/>
          </a:ln>
          <a:effectLst/>
        </p:spPr>
        <p:txBody>
          <a:bodyPr>
            <a:spAutoFit/>
          </a:bodyPr>
          <a:lstStyle/>
          <a:p>
            <a:pPr>
              <a:spcBef>
                <a:spcPct val="50000"/>
              </a:spcBef>
              <a:defRPr/>
            </a:pPr>
            <a:r>
              <a:rPr lang="en-US">
                <a:effectLst>
                  <a:outerShdw blurRad="38100" dist="38100" dir="2700000" algn="tl">
                    <a:srgbClr val="C0C0C0"/>
                  </a:outerShdw>
                </a:effectLst>
              </a:rPr>
              <a:t>Contains 704 calories with a 37/10/53 percent protein/carbohydrate/fat content.</a:t>
            </a:r>
          </a:p>
        </p:txBody>
      </p:sp>
    </p:spTree>
  </p:cSld>
  <p:clrMapOvr>
    <a:masterClrMapping/>
  </p:clrMapOvr>
  <p:transition>
    <p:fade thruBlk="1"/>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706" name="Rectangle 2"/>
          <p:cNvSpPr>
            <a:spLocks noGrp="1" noChangeArrowheads="1"/>
          </p:cNvSpPr>
          <p:nvPr>
            <p:ph type="title"/>
          </p:nvPr>
        </p:nvSpPr>
        <p:spPr/>
        <p:txBody>
          <a:bodyPr/>
          <a:lstStyle/>
          <a:p>
            <a:pPr eaLnBrk="1" hangingPunct="1">
              <a:defRPr/>
            </a:pPr>
            <a:r>
              <a:rPr lang="en-US" smtClean="0"/>
              <a:t>Yang Tonic Food</a:t>
            </a:r>
          </a:p>
        </p:txBody>
      </p:sp>
      <p:sp>
        <p:nvSpPr>
          <p:cNvPr id="456707" name="Rectangle 3"/>
          <p:cNvSpPr>
            <a:spLocks noGrp="1" noChangeArrowheads="1"/>
          </p:cNvSpPr>
          <p:nvPr>
            <p:ph type="body" sz="half" idx="1"/>
          </p:nvPr>
        </p:nvSpPr>
        <p:spPr>
          <a:xfrm>
            <a:off x="1066800" y="1704975"/>
            <a:ext cx="3889375" cy="3497263"/>
          </a:xfrm>
        </p:spPr>
        <p:txBody>
          <a:bodyPr/>
          <a:lstStyle/>
          <a:p>
            <a:pPr marL="0" indent="0" eaLnBrk="1" hangingPunct="1">
              <a:defRPr/>
            </a:pPr>
            <a:r>
              <a:rPr lang="en-US" smtClean="0"/>
              <a:t>4 oz lamb kidney</a:t>
            </a:r>
          </a:p>
          <a:p>
            <a:pPr marL="0" indent="0" eaLnBrk="1" hangingPunct="1">
              <a:defRPr/>
            </a:pPr>
            <a:endParaRPr lang="en-US" smtClean="0"/>
          </a:p>
          <a:p>
            <a:pPr marL="0" indent="0" eaLnBrk="1" hangingPunct="1">
              <a:defRPr/>
            </a:pPr>
            <a:r>
              <a:rPr lang="en-US" smtClean="0"/>
              <a:t>1 T olive oil</a:t>
            </a:r>
          </a:p>
          <a:p>
            <a:pPr marL="0" indent="0" eaLnBrk="1" hangingPunct="1">
              <a:defRPr/>
            </a:pPr>
            <a:endParaRPr lang="en-US" smtClean="0"/>
          </a:p>
          <a:p>
            <a:pPr marL="0" indent="0" eaLnBrk="1" hangingPunct="1">
              <a:defRPr/>
            </a:pPr>
            <a:r>
              <a:rPr lang="en-US" smtClean="0"/>
              <a:t>1/4 t cinnamon</a:t>
            </a:r>
          </a:p>
        </p:txBody>
      </p:sp>
      <p:sp>
        <p:nvSpPr>
          <p:cNvPr id="456708" name="Rectangle 4"/>
          <p:cNvSpPr>
            <a:spLocks noGrp="1" noChangeArrowheads="1"/>
          </p:cNvSpPr>
          <p:nvPr>
            <p:ph type="body" sz="half" idx="2"/>
          </p:nvPr>
        </p:nvSpPr>
        <p:spPr>
          <a:xfrm>
            <a:off x="5102225" y="1704975"/>
            <a:ext cx="3889375" cy="3497263"/>
          </a:xfrm>
        </p:spPr>
        <p:txBody>
          <a:bodyPr/>
          <a:lstStyle/>
          <a:p>
            <a:pPr marL="0" indent="0" eaLnBrk="1" hangingPunct="1">
              <a:defRPr/>
            </a:pPr>
            <a:r>
              <a:rPr lang="en-US" smtClean="0"/>
              <a:t>1/2 t fennel</a:t>
            </a:r>
          </a:p>
          <a:p>
            <a:pPr marL="0" indent="0" eaLnBrk="1" hangingPunct="1">
              <a:defRPr/>
            </a:pPr>
            <a:endParaRPr lang="en-US" smtClean="0"/>
          </a:p>
          <a:p>
            <a:pPr marL="0" indent="0" eaLnBrk="1" hangingPunct="1">
              <a:defRPr/>
            </a:pPr>
            <a:r>
              <a:rPr lang="en-US" smtClean="0"/>
              <a:t>1/4 cup red pepper</a:t>
            </a:r>
          </a:p>
          <a:p>
            <a:pPr marL="0" indent="0" eaLnBrk="1" hangingPunct="1">
              <a:defRPr/>
            </a:pPr>
            <a:endParaRPr lang="en-US" smtClean="0"/>
          </a:p>
          <a:p>
            <a:pPr marL="0" indent="0" eaLnBrk="1" hangingPunct="1">
              <a:defRPr/>
            </a:pPr>
            <a:r>
              <a:rPr lang="en-US" smtClean="0"/>
              <a:t>400 mg calcium</a:t>
            </a:r>
          </a:p>
        </p:txBody>
      </p:sp>
      <p:sp>
        <p:nvSpPr>
          <p:cNvPr id="456709" name="Text Box 5"/>
          <p:cNvSpPr txBox="1">
            <a:spLocks noChangeArrowheads="1"/>
          </p:cNvSpPr>
          <p:nvPr/>
        </p:nvSpPr>
        <p:spPr bwMode="auto">
          <a:xfrm>
            <a:off x="1371600" y="5791200"/>
            <a:ext cx="7543800" cy="822325"/>
          </a:xfrm>
          <a:prstGeom prst="rect">
            <a:avLst/>
          </a:prstGeom>
          <a:noFill/>
          <a:ln w="9525">
            <a:noFill/>
            <a:miter lim="800000"/>
            <a:headEnd/>
            <a:tailEnd/>
          </a:ln>
          <a:effectLst/>
        </p:spPr>
        <p:txBody>
          <a:bodyPr>
            <a:spAutoFit/>
          </a:bodyPr>
          <a:lstStyle/>
          <a:p>
            <a:pPr>
              <a:spcBef>
                <a:spcPct val="50000"/>
              </a:spcBef>
              <a:defRPr/>
            </a:pPr>
            <a:r>
              <a:rPr lang="en-US">
                <a:effectLst>
                  <a:outerShdw blurRad="38100" dist="38100" dir="2700000" algn="tl">
                    <a:srgbClr val="C0C0C0"/>
                  </a:outerShdw>
                </a:effectLst>
              </a:rPr>
              <a:t>Contains 290 calories with a 38/6/56 percent protein/carbohydrate/fat content.</a:t>
            </a:r>
          </a:p>
        </p:txBody>
      </p:sp>
    </p:spTree>
  </p:cSld>
  <p:clrMapOvr>
    <a:masterClrMapping/>
  </p:clrMapOvr>
  <p:transition>
    <p:fade thruBlk="1"/>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30" name="Rectangle 2"/>
          <p:cNvSpPr>
            <a:spLocks noGrp="1" noChangeArrowheads="1"/>
          </p:cNvSpPr>
          <p:nvPr>
            <p:ph type="title"/>
          </p:nvPr>
        </p:nvSpPr>
        <p:spPr/>
        <p:txBody>
          <a:bodyPr/>
          <a:lstStyle/>
          <a:p>
            <a:pPr eaLnBrk="1" hangingPunct="1">
              <a:defRPr/>
            </a:pPr>
            <a:r>
              <a:rPr lang="en-US" smtClean="0"/>
              <a:t>Yin Tonic Food</a:t>
            </a:r>
          </a:p>
        </p:txBody>
      </p:sp>
      <p:sp>
        <p:nvSpPr>
          <p:cNvPr id="457731" name="Rectangle 3"/>
          <p:cNvSpPr>
            <a:spLocks noGrp="1" noChangeArrowheads="1"/>
          </p:cNvSpPr>
          <p:nvPr>
            <p:ph type="body" sz="half" idx="1"/>
          </p:nvPr>
        </p:nvSpPr>
        <p:spPr>
          <a:xfrm>
            <a:off x="1066800" y="1612900"/>
            <a:ext cx="3889375" cy="3462338"/>
          </a:xfrm>
        </p:spPr>
        <p:txBody>
          <a:bodyPr/>
          <a:lstStyle/>
          <a:p>
            <a:pPr marL="0" indent="0" eaLnBrk="1" hangingPunct="1">
              <a:defRPr/>
            </a:pPr>
            <a:r>
              <a:rPr lang="en-US" smtClean="0"/>
              <a:t>4 eggs</a:t>
            </a:r>
          </a:p>
          <a:p>
            <a:pPr marL="0" indent="0" eaLnBrk="1" hangingPunct="1">
              <a:defRPr/>
            </a:pPr>
            <a:endParaRPr lang="en-US" smtClean="0"/>
          </a:p>
          <a:p>
            <a:pPr marL="0" indent="0" eaLnBrk="1" hangingPunct="1">
              <a:defRPr/>
            </a:pPr>
            <a:r>
              <a:rPr lang="en-US" smtClean="0"/>
              <a:t>2 oz chicken liver</a:t>
            </a:r>
          </a:p>
          <a:p>
            <a:pPr marL="0" indent="0" eaLnBrk="1" hangingPunct="1">
              <a:defRPr/>
            </a:pPr>
            <a:endParaRPr lang="en-US" smtClean="0"/>
          </a:p>
          <a:p>
            <a:pPr marL="0" indent="0" eaLnBrk="1" hangingPunct="1">
              <a:defRPr/>
            </a:pPr>
            <a:r>
              <a:rPr lang="en-US" smtClean="0"/>
              <a:t>1 T olive oil</a:t>
            </a:r>
          </a:p>
        </p:txBody>
      </p:sp>
      <p:sp>
        <p:nvSpPr>
          <p:cNvPr id="457732" name="Rectangle 4"/>
          <p:cNvSpPr>
            <a:spLocks noGrp="1" noChangeArrowheads="1"/>
          </p:cNvSpPr>
          <p:nvPr>
            <p:ph type="body" sz="half" idx="2"/>
          </p:nvPr>
        </p:nvSpPr>
        <p:spPr>
          <a:xfrm>
            <a:off x="5102225" y="1612900"/>
            <a:ext cx="3889375" cy="3462338"/>
          </a:xfrm>
        </p:spPr>
        <p:txBody>
          <a:bodyPr/>
          <a:lstStyle/>
          <a:p>
            <a:pPr marL="0" indent="0" eaLnBrk="1" hangingPunct="1">
              <a:defRPr/>
            </a:pPr>
            <a:r>
              <a:rPr lang="en-US" smtClean="0"/>
              <a:t>4 oz cheddar cheese</a:t>
            </a:r>
          </a:p>
          <a:p>
            <a:pPr marL="0" indent="0" eaLnBrk="1" hangingPunct="1">
              <a:defRPr/>
            </a:pPr>
            <a:endParaRPr lang="en-US" smtClean="0"/>
          </a:p>
          <a:p>
            <a:pPr marL="0" indent="0" eaLnBrk="1" hangingPunct="1">
              <a:defRPr/>
            </a:pPr>
            <a:r>
              <a:rPr lang="en-US" smtClean="0"/>
              <a:t>4 oz firm tofu</a:t>
            </a:r>
          </a:p>
          <a:p>
            <a:pPr marL="0" indent="0" eaLnBrk="1" hangingPunct="1">
              <a:defRPr/>
            </a:pPr>
            <a:endParaRPr lang="en-US" smtClean="0"/>
          </a:p>
          <a:p>
            <a:pPr marL="0" indent="0" eaLnBrk="1" hangingPunct="1">
              <a:defRPr/>
            </a:pPr>
            <a:r>
              <a:rPr lang="en-US" smtClean="0"/>
              <a:t>500 mg calcium</a:t>
            </a:r>
          </a:p>
        </p:txBody>
      </p:sp>
      <p:sp>
        <p:nvSpPr>
          <p:cNvPr id="457733" name="Text Box 5"/>
          <p:cNvSpPr txBox="1">
            <a:spLocks noChangeArrowheads="1"/>
          </p:cNvSpPr>
          <p:nvPr/>
        </p:nvSpPr>
        <p:spPr bwMode="auto">
          <a:xfrm>
            <a:off x="1371600" y="5791200"/>
            <a:ext cx="7543800" cy="822325"/>
          </a:xfrm>
          <a:prstGeom prst="rect">
            <a:avLst/>
          </a:prstGeom>
          <a:noFill/>
          <a:ln w="9525">
            <a:noFill/>
            <a:miter lim="800000"/>
            <a:headEnd/>
            <a:tailEnd/>
          </a:ln>
          <a:effectLst/>
        </p:spPr>
        <p:txBody>
          <a:bodyPr>
            <a:spAutoFit/>
          </a:bodyPr>
          <a:lstStyle/>
          <a:p>
            <a:pPr>
              <a:spcBef>
                <a:spcPct val="50000"/>
              </a:spcBef>
              <a:defRPr/>
            </a:pPr>
            <a:r>
              <a:rPr lang="en-US">
                <a:effectLst>
                  <a:outerShdw blurRad="38100" dist="38100" dir="2700000" algn="tl">
                    <a:srgbClr val="C0C0C0"/>
                  </a:outerShdw>
                </a:effectLst>
              </a:rPr>
              <a:t>Contains 1225 calories with a 27/3/70 percent protein/carbohydrate/fat content.</a:t>
            </a:r>
          </a:p>
        </p:txBody>
      </p:sp>
    </p:spTree>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4" name="Rectangle 2"/>
          <p:cNvSpPr>
            <a:spLocks noGrp="1" noChangeArrowheads="1"/>
          </p:cNvSpPr>
          <p:nvPr>
            <p:ph type="title"/>
          </p:nvPr>
        </p:nvSpPr>
        <p:spPr/>
        <p:txBody>
          <a:bodyPr/>
          <a:lstStyle/>
          <a:p>
            <a:pPr eaLnBrk="1" hangingPunct="1">
              <a:defRPr/>
            </a:pPr>
            <a:r>
              <a:rPr lang="en-US" altLang="zh-CN" smtClean="0">
                <a:ea typeface="宋体" pitchFamily="2" charset="-122"/>
              </a:rPr>
              <a:t>Food and Herb Properties</a:t>
            </a:r>
          </a:p>
        </p:txBody>
      </p:sp>
      <p:sp>
        <p:nvSpPr>
          <p:cNvPr id="407555" name="Rectangle 3"/>
          <p:cNvSpPr>
            <a:spLocks noGrp="1" noChangeArrowheads="1"/>
          </p:cNvSpPr>
          <p:nvPr>
            <p:ph type="body" idx="1"/>
          </p:nvPr>
        </p:nvSpPr>
        <p:spPr>
          <a:xfrm>
            <a:off x="1401073" y="1931599"/>
            <a:ext cx="6345447" cy="4025900"/>
          </a:xfrm>
        </p:spPr>
        <p:txBody>
          <a:bodyPr/>
          <a:lstStyle/>
          <a:p>
            <a:pPr eaLnBrk="1" hangingPunct="1">
              <a:defRPr/>
            </a:pPr>
            <a:r>
              <a:rPr lang="en-US" altLang="zh-CN" i="1" dirty="0" smtClean="0">
                <a:ea typeface="宋体" pitchFamily="2" charset="-122"/>
              </a:rPr>
              <a:t>Xing</a:t>
            </a:r>
            <a:r>
              <a:rPr lang="en-US" altLang="zh-CN" dirty="0" smtClean="0">
                <a:ea typeface="宋体" pitchFamily="2" charset="-122"/>
              </a:rPr>
              <a:t> or Thermal Nature or </a:t>
            </a:r>
            <a:r>
              <a:rPr lang="en-US" altLang="zh-CN" dirty="0" smtClean="0">
                <a:ea typeface="宋体" pitchFamily="2" charset="-122"/>
              </a:rPr>
              <a:t>Temperature</a:t>
            </a:r>
          </a:p>
          <a:p>
            <a:pPr lvl="4" eaLnBrk="1" hangingPunct="1">
              <a:defRPr/>
            </a:pPr>
            <a:endParaRPr lang="en-US" altLang="zh-CN" dirty="0" smtClean="0">
              <a:ea typeface="宋体" pitchFamily="2" charset="-122"/>
            </a:endParaRPr>
          </a:p>
          <a:p>
            <a:pPr lvl="1" eaLnBrk="1" hangingPunct="1">
              <a:defRPr/>
            </a:pPr>
            <a:r>
              <a:rPr lang="en-US" altLang="zh-CN" dirty="0" smtClean="0">
                <a:ea typeface="宋体" pitchFamily="2" charset="-122"/>
              </a:rPr>
              <a:t>Cold such as Seaweed</a:t>
            </a:r>
          </a:p>
          <a:p>
            <a:pPr lvl="1" eaLnBrk="1" hangingPunct="1">
              <a:defRPr/>
            </a:pPr>
            <a:r>
              <a:rPr lang="en-US" altLang="zh-CN" dirty="0" smtClean="0">
                <a:ea typeface="宋体" pitchFamily="2" charset="-122"/>
              </a:rPr>
              <a:t>Cool such as Rabbit</a:t>
            </a:r>
          </a:p>
          <a:p>
            <a:pPr lvl="1" eaLnBrk="1" hangingPunct="1">
              <a:defRPr/>
            </a:pPr>
            <a:r>
              <a:rPr lang="en-US" altLang="zh-CN" dirty="0" smtClean="0">
                <a:ea typeface="宋体" pitchFamily="2" charset="-122"/>
              </a:rPr>
              <a:t>Neutral such as Rice</a:t>
            </a:r>
          </a:p>
          <a:p>
            <a:pPr lvl="1" eaLnBrk="1" hangingPunct="1">
              <a:defRPr/>
            </a:pPr>
            <a:r>
              <a:rPr lang="en-US" altLang="zh-CN" dirty="0" smtClean="0">
                <a:ea typeface="宋体" pitchFamily="2" charset="-122"/>
              </a:rPr>
              <a:t>Warm such as Chicken</a:t>
            </a:r>
          </a:p>
          <a:p>
            <a:pPr lvl="1" eaLnBrk="1" hangingPunct="1">
              <a:defRPr/>
            </a:pPr>
            <a:r>
              <a:rPr lang="en-US" altLang="zh-CN" dirty="0" smtClean="0">
                <a:ea typeface="宋体" pitchFamily="2" charset="-122"/>
              </a:rPr>
              <a:t>Hot such as Lamb</a:t>
            </a:r>
          </a:p>
        </p:txBody>
      </p:sp>
    </p:spTree>
  </p:cSld>
  <p:clrMapOvr>
    <a:masterClrMapping/>
  </p:clrMapOvr>
  <p:transition>
    <p:fade thruBlk="1"/>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4" name="Rectangle 2"/>
          <p:cNvSpPr>
            <a:spLocks noGrp="1" noChangeArrowheads="1"/>
          </p:cNvSpPr>
          <p:nvPr>
            <p:ph type="title"/>
          </p:nvPr>
        </p:nvSpPr>
        <p:spPr/>
        <p:txBody>
          <a:bodyPr/>
          <a:lstStyle/>
          <a:p>
            <a:pPr eaLnBrk="1" hangingPunct="1">
              <a:defRPr/>
            </a:pPr>
            <a:r>
              <a:rPr lang="en-US" smtClean="0"/>
              <a:t>Blood Tonic Food</a:t>
            </a:r>
          </a:p>
        </p:txBody>
      </p:sp>
      <p:sp>
        <p:nvSpPr>
          <p:cNvPr id="458755" name="Rectangle 3"/>
          <p:cNvSpPr>
            <a:spLocks noGrp="1" noChangeArrowheads="1"/>
          </p:cNvSpPr>
          <p:nvPr>
            <p:ph type="body" sz="half" idx="1"/>
          </p:nvPr>
        </p:nvSpPr>
        <p:spPr>
          <a:xfrm>
            <a:off x="1066800" y="1704975"/>
            <a:ext cx="3889375" cy="3551238"/>
          </a:xfrm>
        </p:spPr>
        <p:txBody>
          <a:bodyPr/>
          <a:lstStyle/>
          <a:p>
            <a:pPr marL="0" indent="0" eaLnBrk="1" hangingPunct="1">
              <a:defRPr/>
            </a:pPr>
            <a:r>
              <a:rPr lang="en-US" smtClean="0"/>
              <a:t>4 oz ground beef</a:t>
            </a:r>
          </a:p>
          <a:p>
            <a:pPr marL="0" indent="0" eaLnBrk="1" hangingPunct="1">
              <a:defRPr/>
            </a:pPr>
            <a:endParaRPr lang="en-US" smtClean="0"/>
          </a:p>
          <a:p>
            <a:pPr marL="0" indent="0" eaLnBrk="1" hangingPunct="1">
              <a:defRPr/>
            </a:pPr>
            <a:r>
              <a:rPr lang="en-US" smtClean="0"/>
              <a:t>4 eggs</a:t>
            </a:r>
          </a:p>
          <a:p>
            <a:pPr marL="0" indent="0" eaLnBrk="1" hangingPunct="1">
              <a:defRPr/>
            </a:pPr>
            <a:endParaRPr lang="en-US" smtClean="0"/>
          </a:p>
          <a:p>
            <a:pPr marL="0" indent="0" eaLnBrk="1" hangingPunct="1">
              <a:defRPr/>
            </a:pPr>
            <a:r>
              <a:rPr lang="en-US" smtClean="0"/>
              <a:t>1 T olive oil</a:t>
            </a:r>
          </a:p>
          <a:p>
            <a:pPr marL="0" indent="0" eaLnBrk="1" hangingPunct="1">
              <a:defRPr/>
            </a:pPr>
            <a:endParaRPr lang="en-US" smtClean="0"/>
          </a:p>
        </p:txBody>
      </p:sp>
      <p:sp>
        <p:nvSpPr>
          <p:cNvPr id="458756" name="Rectangle 4"/>
          <p:cNvSpPr>
            <a:spLocks noGrp="1" noChangeArrowheads="1"/>
          </p:cNvSpPr>
          <p:nvPr>
            <p:ph type="body" sz="half" idx="2"/>
          </p:nvPr>
        </p:nvSpPr>
        <p:spPr>
          <a:xfrm>
            <a:off x="5102225" y="1704975"/>
            <a:ext cx="3889375" cy="3551238"/>
          </a:xfrm>
        </p:spPr>
        <p:txBody>
          <a:bodyPr/>
          <a:lstStyle/>
          <a:p>
            <a:pPr marL="0" indent="0" eaLnBrk="1" hangingPunct="1">
              <a:defRPr/>
            </a:pPr>
            <a:r>
              <a:rPr lang="en-US" smtClean="0"/>
              <a:t>2 oz seaweed</a:t>
            </a:r>
          </a:p>
          <a:p>
            <a:pPr marL="0" indent="0" eaLnBrk="1" hangingPunct="1">
              <a:defRPr/>
            </a:pPr>
            <a:endParaRPr lang="en-US" smtClean="0"/>
          </a:p>
          <a:p>
            <a:pPr marL="0" indent="0" eaLnBrk="1" hangingPunct="1">
              <a:defRPr/>
            </a:pPr>
            <a:r>
              <a:rPr lang="en-US" smtClean="0"/>
              <a:t>500 mg calcium</a:t>
            </a:r>
          </a:p>
          <a:p>
            <a:pPr marL="0" indent="0" eaLnBrk="1" hangingPunct="1">
              <a:defRPr/>
            </a:pPr>
            <a:endParaRPr lang="en-US" smtClean="0"/>
          </a:p>
        </p:txBody>
      </p:sp>
      <p:sp>
        <p:nvSpPr>
          <p:cNvPr id="458757" name="Text Box 5"/>
          <p:cNvSpPr txBox="1">
            <a:spLocks noChangeArrowheads="1"/>
          </p:cNvSpPr>
          <p:nvPr/>
        </p:nvSpPr>
        <p:spPr bwMode="auto">
          <a:xfrm>
            <a:off x="1371600" y="5730875"/>
            <a:ext cx="7543800" cy="822325"/>
          </a:xfrm>
          <a:prstGeom prst="rect">
            <a:avLst/>
          </a:prstGeom>
          <a:noFill/>
          <a:ln w="9525">
            <a:noFill/>
            <a:miter lim="800000"/>
            <a:headEnd/>
            <a:tailEnd/>
          </a:ln>
          <a:effectLst/>
        </p:spPr>
        <p:txBody>
          <a:bodyPr>
            <a:spAutoFit/>
          </a:bodyPr>
          <a:lstStyle/>
          <a:p>
            <a:pPr>
              <a:spcBef>
                <a:spcPct val="50000"/>
              </a:spcBef>
              <a:defRPr/>
            </a:pPr>
            <a:r>
              <a:rPr lang="en-US">
                <a:effectLst>
                  <a:outerShdw blurRad="38100" dist="38100" dir="2700000" algn="tl">
                    <a:srgbClr val="C0C0C0"/>
                  </a:outerShdw>
                </a:effectLst>
              </a:rPr>
              <a:t>Contains 958 calories with a 25/20/55 percent protein/carbohydrate/fat content.</a:t>
            </a:r>
          </a:p>
        </p:txBody>
      </p:sp>
    </p:spTree>
  </p:cSld>
  <p:clrMapOvr>
    <a:masterClrMapping/>
  </p:clrMapOvr>
  <p:transition>
    <p:fade thruBlk="1"/>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778" name="Rectangle 2"/>
          <p:cNvSpPr>
            <a:spLocks noGrp="1" noChangeArrowheads="1"/>
          </p:cNvSpPr>
          <p:nvPr>
            <p:ph type="title"/>
          </p:nvPr>
        </p:nvSpPr>
        <p:spPr/>
        <p:txBody>
          <a:bodyPr/>
          <a:lstStyle/>
          <a:p>
            <a:pPr eaLnBrk="1" hangingPunct="1">
              <a:defRPr/>
            </a:pPr>
            <a:r>
              <a:rPr lang="en-US" smtClean="0"/>
              <a:t>To Use TCVM Food</a:t>
            </a:r>
          </a:p>
        </p:txBody>
      </p:sp>
      <p:sp>
        <p:nvSpPr>
          <p:cNvPr id="459779" name="Rectangle 3"/>
          <p:cNvSpPr>
            <a:spLocks noGrp="1" noChangeArrowheads="1"/>
          </p:cNvSpPr>
          <p:nvPr>
            <p:ph type="body" sz="half" idx="1"/>
          </p:nvPr>
        </p:nvSpPr>
        <p:spPr>
          <a:xfrm>
            <a:off x="1066800" y="1066800"/>
            <a:ext cx="3889375" cy="5410200"/>
          </a:xfrm>
        </p:spPr>
        <p:txBody>
          <a:bodyPr/>
          <a:lstStyle/>
          <a:p>
            <a:pPr marL="0" indent="0" eaLnBrk="1" hangingPunct="1">
              <a:defRPr/>
            </a:pPr>
            <a:r>
              <a:rPr lang="en-US" sz="2400" smtClean="0"/>
              <a:t>Use 50% of diet as base food</a:t>
            </a:r>
          </a:p>
          <a:p>
            <a:pPr marL="0" indent="0" eaLnBrk="1" hangingPunct="1">
              <a:defRPr/>
            </a:pPr>
            <a:endParaRPr lang="en-US" sz="2400" smtClean="0"/>
          </a:p>
          <a:p>
            <a:pPr marL="0" indent="0" eaLnBrk="1" hangingPunct="1">
              <a:defRPr/>
            </a:pPr>
            <a:endParaRPr lang="en-US" sz="2400" smtClean="0"/>
          </a:p>
          <a:p>
            <a:pPr marL="0" indent="0" eaLnBrk="1" hangingPunct="1">
              <a:defRPr/>
            </a:pPr>
            <a:r>
              <a:rPr lang="en-US" sz="2400" smtClean="0"/>
              <a:t>Add 25% for any deficiency</a:t>
            </a:r>
          </a:p>
          <a:p>
            <a:pPr marL="457200" lvl="1" indent="0" eaLnBrk="1" hangingPunct="1">
              <a:defRPr/>
            </a:pPr>
            <a:r>
              <a:rPr lang="en-US" sz="2000" smtClean="0"/>
              <a:t>Fire</a:t>
            </a:r>
          </a:p>
          <a:p>
            <a:pPr marL="457200" lvl="1" indent="0" eaLnBrk="1" hangingPunct="1">
              <a:defRPr/>
            </a:pPr>
            <a:r>
              <a:rPr lang="en-US" sz="2000" smtClean="0"/>
              <a:t>Earth</a:t>
            </a:r>
          </a:p>
          <a:p>
            <a:pPr marL="457200" lvl="1" indent="0" eaLnBrk="1" hangingPunct="1">
              <a:defRPr/>
            </a:pPr>
            <a:r>
              <a:rPr lang="en-US" sz="2000" smtClean="0"/>
              <a:t>Metal</a:t>
            </a:r>
          </a:p>
          <a:p>
            <a:pPr marL="457200" lvl="1" indent="0" eaLnBrk="1" hangingPunct="1">
              <a:defRPr/>
            </a:pPr>
            <a:r>
              <a:rPr lang="en-US" sz="2000" smtClean="0"/>
              <a:t>Water</a:t>
            </a:r>
          </a:p>
          <a:p>
            <a:pPr marL="457200" lvl="1" indent="0" eaLnBrk="1" hangingPunct="1">
              <a:defRPr/>
            </a:pPr>
            <a:r>
              <a:rPr lang="en-US" sz="2000" smtClean="0"/>
              <a:t>Wood</a:t>
            </a:r>
          </a:p>
        </p:txBody>
      </p:sp>
      <p:sp>
        <p:nvSpPr>
          <p:cNvPr id="459780" name="Rectangle 4"/>
          <p:cNvSpPr>
            <a:spLocks noGrp="1" noChangeArrowheads="1"/>
          </p:cNvSpPr>
          <p:nvPr>
            <p:ph type="body" sz="half" idx="2"/>
          </p:nvPr>
        </p:nvSpPr>
        <p:spPr>
          <a:xfrm>
            <a:off x="4648200" y="1600200"/>
            <a:ext cx="4038600" cy="4953000"/>
          </a:xfrm>
        </p:spPr>
        <p:txBody>
          <a:bodyPr/>
          <a:lstStyle/>
          <a:p>
            <a:pPr marL="0" indent="0" eaLnBrk="1" hangingPunct="1">
              <a:defRPr/>
            </a:pPr>
            <a:r>
              <a:rPr lang="en-US" sz="2400" smtClean="0"/>
              <a:t>Add 25% of Grandparent for excess</a:t>
            </a:r>
          </a:p>
          <a:p>
            <a:pPr marL="1828800" lvl="4" indent="0" eaLnBrk="1" hangingPunct="1">
              <a:defRPr/>
            </a:pPr>
            <a:endParaRPr lang="en-US" sz="1600" smtClean="0"/>
          </a:p>
          <a:p>
            <a:pPr marL="0" indent="0" eaLnBrk="1" hangingPunct="1">
              <a:defRPr/>
            </a:pPr>
            <a:r>
              <a:rPr lang="en-US" sz="2400" smtClean="0"/>
              <a:t>Add 25 % of Grandchild if balanced</a:t>
            </a:r>
          </a:p>
          <a:p>
            <a:pPr marL="0" indent="0" eaLnBrk="1" hangingPunct="1">
              <a:defRPr/>
            </a:pPr>
            <a:endParaRPr lang="en-US" sz="2400" smtClean="0"/>
          </a:p>
          <a:p>
            <a:pPr marL="0" indent="0" eaLnBrk="1" hangingPunct="1">
              <a:defRPr/>
            </a:pPr>
            <a:endParaRPr lang="en-US" sz="2400" smtClean="0"/>
          </a:p>
          <a:p>
            <a:pPr marL="0" indent="0" eaLnBrk="1" hangingPunct="1">
              <a:defRPr/>
            </a:pPr>
            <a:r>
              <a:rPr lang="en-US" sz="2400" smtClean="0"/>
              <a:t>Add 25% tonic</a:t>
            </a:r>
          </a:p>
          <a:p>
            <a:pPr marL="457200" lvl="1" indent="0" eaLnBrk="1" hangingPunct="1">
              <a:defRPr/>
            </a:pPr>
            <a:r>
              <a:rPr lang="en-US" sz="2000" smtClean="0"/>
              <a:t>Qi</a:t>
            </a:r>
          </a:p>
          <a:p>
            <a:pPr marL="457200" lvl="1" indent="0" eaLnBrk="1" hangingPunct="1">
              <a:defRPr/>
            </a:pPr>
            <a:r>
              <a:rPr lang="en-US" sz="2000" smtClean="0"/>
              <a:t>Yang</a:t>
            </a:r>
          </a:p>
          <a:p>
            <a:pPr marL="457200" lvl="1" indent="0" eaLnBrk="1" hangingPunct="1">
              <a:defRPr/>
            </a:pPr>
            <a:r>
              <a:rPr lang="en-US" sz="2000" smtClean="0"/>
              <a:t>Yin</a:t>
            </a:r>
          </a:p>
          <a:p>
            <a:pPr marL="457200" lvl="1" indent="0" eaLnBrk="1" hangingPunct="1">
              <a:defRPr/>
            </a:pPr>
            <a:r>
              <a:rPr lang="en-US" sz="2000" smtClean="0"/>
              <a:t>Blood</a:t>
            </a:r>
          </a:p>
        </p:txBody>
      </p:sp>
      <p:sp>
        <p:nvSpPr>
          <p:cNvPr id="459781" name="Oval 5"/>
          <p:cNvSpPr>
            <a:spLocks noChangeArrowheads="1"/>
          </p:cNvSpPr>
          <p:nvPr/>
        </p:nvSpPr>
        <p:spPr bwMode="auto">
          <a:xfrm rot="-1149610">
            <a:off x="357188" y="2119313"/>
            <a:ext cx="7735887" cy="2032000"/>
          </a:xfrm>
          <a:prstGeom prst="ellipse">
            <a:avLst/>
          </a:prstGeom>
          <a:noFill/>
          <a:ln w="9525">
            <a:solidFill>
              <a:schemeClr val="tx1"/>
            </a:solidFill>
            <a:prstDash val="dash"/>
            <a:round/>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Tree>
  </p:cSld>
  <p:clrMapOvr>
    <a:masterClrMapping/>
  </p:clrMapOvr>
  <p:transition>
    <p:fade thruBlk="1"/>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eaLnBrk="1" hangingPunct="1">
              <a:defRPr/>
            </a:pPr>
            <a:r>
              <a:rPr lang="en-US" dirty="0" smtClean="0"/>
              <a:t>Stagnation Food</a:t>
            </a:r>
          </a:p>
        </p:txBody>
      </p:sp>
      <p:sp>
        <p:nvSpPr>
          <p:cNvPr id="78851" name="Rectangle 3"/>
          <p:cNvSpPr>
            <a:spLocks noGrp="1" noChangeArrowheads="1"/>
          </p:cNvSpPr>
          <p:nvPr>
            <p:ph type="body" sz="half" idx="1"/>
          </p:nvPr>
        </p:nvSpPr>
        <p:spPr>
          <a:xfrm>
            <a:off x="622300" y="1206500"/>
            <a:ext cx="4038600" cy="2971800"/>
          </a:xfrm>
        </p:spPr>
        <p:txBody>
          <a:bodyPr/>
          <a:lstStyle/>
          <a:p>
            <a:pPr eaLnBrk="1" hangingPunct="1">
              <a:defRPr/>
            </a:pPr>
            <a:r>
              <a:rPr lang="en-US" dirty="0" smtClean="0"/>
              <a:t>4 oz ground beef</a:t>
            </a:r>
          </a:p>
          <a:p>
            <a:pPr lvl="4" eaLnBrk="1" hangingPunct="1">
              <a:defRPr/>
            </a:pPr>
            <a:endParaRPr lang="en-US" dirty="0" smtClean="0"/>
          </a:p>
          <a:p>
            <a:pPr eaLnBrk="1" hangingPunct="1">
              <a:defRPr/>
            </a:pPr>
            <a:r>
              <a:rPr lang="en-US" dirty="0" smtClean="0"/>
              <a:t>½ t cardamom</a:t>
            </a:r>
          </a:p>
          <a:p>
            <a:pPr lvl="4" eaLnBrk="1" hangingPunct="1">
              <a:defRPr/>
            </a:pPr>
            <a:endParaRPr lang="en-US" dirty="0" smtClean="0"/>
          </a:p>
          <a:p>
            <a:pPr eaLnBrk="1" hangingPunct="1">
              <a:defRPr/>
            </a:pPr>
            <a:r>
              <a:rPr lang="en-US" dirty="0" smtClean="0"/>
              <a:t>½ t basil</a:t>
            </a:r>
          </a:p>
          <a:p>
            <a:pPr lvl="4" eaLnBrk="1" hangingPunct="1">
              <a:defRPr/>
            </a:pPr>
            <a:endParaRPr lang="en-US" dirty="0" smtClean="0"/>
          </a:p>
          <a:p>
            <a:pPr eaLnBrk="1" hangingPunct="1">
              <a:defRPr/>
            </a:pPr>
            <a:r>
              <a:rPr lang="en-US" dirty="0" smtClean="0"/>
              <a:t>¼ t cloves</a:t>
            </a:r>
          </a:p>
          <a:p>
            <a:pPr lvl="4" eaLnBrk="1" hangingPunct="1">
              <a:defRPr/>
            </a:pPr>
            <a:endParaRPr lang="en-US" dirty="0" smtClean="0"/>
          </a:p>
          <a:p>
            <a:pPr eaLnBrk="1" hangingPunct="1">
              <a:defRPr/>
            </a:pPr>
            <a:r>
              <a:rPr lang="en-US" dirty="0" smtClean="0"/>
              <a:t>0.1 t cayenne</a:t>
            </a:r>
          </a:p>
        </p:txBody>
      </p:sp>
      <p:sp>
        <p:nvSpPr>
          <p:cNvPr id="78852" name="Rectangle 4"/>
          <p:cNvSpPr>
            <a:spLocks noGrp="1" noChangeArrowheads="1"/>
          </p:cNvSpPr>
          <p:nvPr>
            <p:ph type="body" sz="half" idx="2"/>
          </p:nvPr>
        </p:nvSpPr>
        <p:spPr>
          <a:xfrm>
            <a:off x="4432300" y="1206500"/>
            <a:ext cx="4419600" cy="2971800"/>
          </a:xfrm>
        </p:spPr>
        <p:txBody>
          <a:bodyPr/>
          <a:lstStyle/>
          <a:p>
            <a:pPr eaLnBrk="1" hangingPunct="1">
              <a:defRPr/>
            </a:pPr>
            <a:r>
              <a:rPr lang="en-US" dirty="0" smtClean="0"/>
              <a:t>2 oz seaweed</a:t>
            </a:r>
          </a:p>
          <a:p>
            <a:pPr lvl="4" eaLnBrk="1" hangingPunct="1">
              <a:defRPr/>
            </a:pPr>
            <a:endParaRPr lang="en-US" dirty="0" smtClean="0"/>
          </a:p>
          <a:p>
            <a:pPr eaLnBrk="1" hangingPunct="1">
              <a:defRPr/>
            </a:pPr>
            <a:r>
              <a:rPr lang="en-US" dirty="0" smtClean="0"/>
              <a:t>1 oz carrot</a:t>
            </a:r>
          </a:p>
          <a:p>
            <a:pPr lvl="4" eaLnBrk="1" hangingPunct="1">
              <a:defRPr/>
            </a:pPr>
            <a:endParaRPr lang="en-US" dirty="0" smtClean="0"/>
          </a:p>
          <a:p>
            <a:pPr eaLnBrk="1" hangingPunct="1">
              <a:defRPr/>
            </a:pPr>
            <a:r>
              <a:rPr lang="en-US" dirty="0" smtClean="0"/>
              <a:t>½ t turmeric</a:t>
            </a:r>
          </a:p>
          <a:p>
            <a:pPr lvl="4" eaLnBrk="1" hangingPunct="1">
              <a:defRPr/>
            </a:pPr>
            <a:endParaRPr lang="en-US" dirty="0" smtClean="0"/>
          </a:p>
          <a:p>
            <a:pPr eaLnBrk="1" hangingPunct="1">
              <a:defRPr/>
            </a:pPr>
            <a:r>
              <a:rPr lang="en-US" dirty="0" smtClean="0"/>
              <a:t>1 T apple cider vinegar</a:t>
            </a:r>
          </a:p>
          <a:p>
            <a:pPr lvl="4" eaLnBrk="1" hangingPunct="1">
              <a:defRPr/>
            </a:pPr>
            <a:endParaRPr lang="en-US" dirty="0" smtClean="0"/>
          </a:p>
          <a:p>
            <a:pPr eaLnBrk="1" hangingPunct="1">
              <a:defRPr/>
            </a:pPr>
            <a:r>
              <a:rPr lang="en-US" dirty="0" smtClean="0"/>
              <a:t>250 mg calcium</a:t>
            </a:r>
          </a:p>
          <a:p>
            <a:pPr eaLnBrk="1" hangingPunct="1">
              <a:defRPr/>
            </a:pPr>
            <a:endParaRPr lang="en-US" dirty="0" smtClean="0"/>
          </a:p>
        </p:txBody>
      </p:sp>
      <p:sp>
        <p:nvSpPr>
          <p:cNvPr id="78853" name="Text Box 5"/>
          <p:cNvSpPr txBox="1">
            <a:spLocks noChangeArrowheads="1"/>
          </p:cNvSpPr>
          <p:nvPr/>
        </p:nvSpPr>
        <p:spPr bwMode="auto">
          <a:xfrm>
            <a:off x="1371600" y="5730875"/>
            <a:ext cx="7543800" cy="830263"/>
          </a:xfrm>
          <a:prstGeom prst="rect">
            <a:avLst/>
          </a:prstGeom>
          <a:noFill/>
          <a:ln w="9525">
            <a:noFill/>
            <a:miter lim="800000"/>
            <a:headEnd/>
            <a:tailEnd/>
          </a:ln>
          <a:effectLst/>
        </p:spPr>
        <p:txBody>
          <a:bodyPr>
            <a:spAutoFit/>
          </a:bodyPr>
          <a:lstStyle/>
          <a:p>
            <a:pPr>
              <a:spcBef>
                <a:spcPct val="50000"/>
              </a:spcBef>
              <a:defRPr/>
            </a:pPr>
            <a:r>
              <a:rPr lang="en-US" dirty="0">
                <a:effectLst>
                  <a:outerShdw blurRad="38100" dist="38100" dir="2700000" algn="tl">
                    <a:srgbClr val="000000"/>
                  </a:outerShdw>
                </a:effectLst>
              </a:rPr>
              <a:t>Contains 335 calories with a 37/5/58 percent protein/carbohydrate/fat content.</a:t>
            </a:r>
          </a:p>
        </p:txBody>
      </p:sp>
    </p:spTree>
  </p:cSld>
  <p:clrMapOvr>
    <a:masterClrMapping/>
  </p:clrMapOvr>
  <p:transition>
    <p:fade thruBlk="1"/>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eaLnBrk="1" hangingPunct="1">
              <a:defRPr/>
            </a:pPr>
            <a:r>
              <a:rPr lang="en-US" dirty="0" smtClean="0"/>
              <a:t>Damp Elimination Food</a:t>
            </a:r>
          </a:p>
        </p:txBody>
      </p:sp>
      <p:sp>
        <p:nvSpPr>
          <p:cNvPr id="78851" name="Rectangle 3"/>
          <p:cNvSpPr>
            <a:spLocks noGrp="1" noChangeArrowheads="1"/>
          </p:cNvSpPr>
          <p:nvPr>
            <p:ph type="body" sz="half" idx="1"/>
          </p:nvPr>
        </p:nvSpPr>
        <p:spPr>
          <a:xfrm>
            <a:off x="457200" y="1231900"/>
            <a:ext cx="4038600" cy="2971800"/>
          </a:xfrm>
        </p:spPr>
        <p:txBody>
          <a:bodyPr/>
          <a:lstStyle/>
          <a:p>
            <a:pPr eaLnBrk="1" hangingPunct="1">
              <a:defRPr/>
            </a:pPr>
            <a:r>
              <a:rPr lang="en-US" dirty="0" smtClean="0"/>
              <a:t>3 oz mackerel</a:t>
            </a:r>
          </a:p>
          <a:p>
            <a:pPr lvl="4" eaLnBrk="1" hangingPunct="1">
              <a:defRPr/>
            </a:pPr>
            <a:endParaRPr lang="en-US" dirty="0" smtClean="0"/>
          </a:p>
          <a:p>
            <a:pPr eaLnBrk="1" hangingPunct="1">
              <a:defRPr/>
            </a:pPr>
            <a:r>
              <a:rPr lang="en-US" dirty="0" smtClean="0"/>
              <a:t>2 oz pumpkin</a:t>
            </a:r>
          </a:p>
          <a:p>
            <a:pPr lvl="4" eaLnBrk="1" hangingPunct="1">
              <a:defRPr/>
            </a:pPr>
            <a:endParaRPr lang="en-US" dirty="0" smtClean="0"/>
          </a:p>
          <a:p>
            <a:pPr eaLnBrk="1" hangingPunct="1">
              <a:defRPr/>
            </a:pPr>
            <a:r>
              <a:rPr lang="en-US" dirty="0" smtClean="0"/>
              <a:t>2 oz Rutabaga</a:t>
            </a:r>
          </a:p>
          <a:p>
            <a:pPr lvl="4" eaLnBrk="1" hangingPunct="1">
              <a:defRPr/>
            </a:pPr>
            <a:endParaRPr lang="en-US" dirty="0" smtClean="0"/>
          </a:p>
          <a:p>
            <a:pPr eaLnBrk="1" hangingPunct="1">
              <a:defRPr/>
            </a:pPr>
            <a:r>
              <a:rPr lang="en-US" dirty="0" smtClean="0"/>
              <a:t>2 oz turnip</a:t>
            </a:r>
          </a:p>
          <a:p>
            <a:pPr lvl="4" eaLnBrk="1" hangingPunct="1">
              <a:defRPr/>
            </a:pPr>
            <a:endParaRPr lang="en-US" dirty="0" smtClean="0"/>
          </a:p>
          <a:p>
            <a:pPr eaLnBrk="1" hangingPunct="1">
              <a:defRPr/>
            </a:pPr>
            <a:r>
              <a:rPr lang="en-US" dirty="0" smtClean="0"/>
              <a:t>3 oz mushroom</a:t>
            </a:r>
          </a:p>
          <a:p>
            <a:pPr eaLnBrk="1" hangingPunct="1">
              <a:defRPr/>
            </a:pPr>
            <a:endParaRPr lang="en-US" dirty="0" smtClean="0"/>
          </a:p>
        </p:txBody>
      </p:sp>
      <p:sp>
        <p:nvSpPr>
          <p:cNvPr id="78852" name="Rectangle 4"/>
          <p:cNvSpPr>
            <a:spLocks noGrp="1" noChangeArrowheads="1"/>
          </p:cNvSpPr>
          <p:nvPr>
            <p:ph type="body" sz="half" idx="2"/>
          </p:nvPr>
        </p:nvSpPr>
        <p:spPr>
          <a:xfrm>
            <a:off x="4495800" y="1231900"/>
            <a:ext cx="4419600" cy="2971800"/>
          </a:xfrm>
        </p:spPr>
        <p:txBody>
          <a:bodyPr/>
          <a:lstStyle/>
          <a:p>
            <a:pPr eaLnBrk="1" hangingPunct="1">
              <a:defRPr/>
            </a:pPr>
            <a:r>
              <a:rPr lang="en-US" dirty="0" smtClean="0"/>
              <a:t>1 T parsley</a:t>
            </a:r>
          </a:p>
          <a:p>
            <a:pPr lvl="4" eaLnBrk="1" hangingPunct="1">
              <a:defRPr/>
            </a:pPr>
            <a:endParaRPr lang="en-US" dirty="0" smtClean="0"/>
          </a:p>
          <a:p>
            <a:pPr eaLnBrk="1" hangingPunct="1">
              <a:defRPr/>
            </a:pPr>
            <a:r>
              <a:rPr lang="en-US" dirty="0" smtClean="0"/>
              <a:t>1 t coriander</a:t>
            </a:r>
          </a:p>
          <a:p>
            <a:pPr lvl="4" eaLnBrk="1" hangingPunct="1">
              <a:defRPr/>
            </a:pPr>
            <a:endParaRPr lang="en-US" dirty="0" smtClean="0"/>
          </a:p>
          <a:p>
            <a:pPr eaLnBrk="1" hangingPunct="1">
              <a:defRPr/>
            </a:pPr>
            <a:r>
              <a:rPr lang="en-US" dirty="0" smtClean="0"/>
              <a:t>2 oz kidney beans</a:t>
            </a:r>
          </a:p>
          <a:p>
            <a:pPr lvl="4" eaLnBrk="1" hangingPunct="1">
              <a:defRPr/>
            </a:pPr>
            <a:endParaRPr lang="en-US" dirty="0" smtClean="0"/>
          </a:p>
          <a:p>
            <a:pPr eaLnBrk="1" hangingPunct="1">
              <a:defRPr/>
            </a:pPr>
            <a:r>
              <a:rPr lang="en-US" dirty="0" smtClean="0"/>
              <a:t>¼ cup turnip greens</a:t>
            </a:r>
          </a:p>
          <a:p>
            <a:pPr lvl="4" eaLnBrk="1" hangingPunct="1">
              <a:defRPr/>
            </a:pPr>
            <a:endParaRPr lang="en-US" dirty="0" smtClean="0"/>
          </a:p>
          <a:p>
            <a:pPr eaLnBrk="1" hangingPunct="1">
              <a:defRPr/>
            </a:pPr>
            <a:r>
              <a:rPr lang="en-US" dirty="0" smtClean="0"/>
              <a:t>600 mg calcium</a:t>
            </a:r>
          </a:p>
          <a:p>
            <a:pPr eaLnBrk="1" hangingPunct="1">
              <a:defRPr/>
            </a:pPr>
            <a:endParaRPr lang="en-US" dirty="0" smtClean="0"/>
          </a:p>
        </p:txBody>
      </p:sp>
      <p:sp>
        <p:nvSpPr>
          <p:cNvPr id="78853" name="Text Box 5"/>
          <p:cNvSpPr txBox="1">
            <a:spLocks noChangeArrowheads="1"/>
          </p:cNvSpPr>
          <p:nvPr/>
        </p:nvSpPr>
        <p:spPr bwMode="auto">
          <a:xfrm>
            <a:off x="1371600" y="5730875"/>
            <a:ext cx="7543800" cy="830263"/>
          </a:xfrm>
          <a:prstGeom prst="rect">
            <a:avLst/>
          </a:prstGeom>
          <a:noFill/>
          <a:ln w="9525">
            <a:noFill/>
            <a:miter lim="800000"/>
            <a:headEnd/>
            <a:tailEnd/>
          </a:ln>
          <a:effectLst/>
        </p:spPr>
        <p:txBody>
          <a:bodyPr>
            <a:spAutoFit/>
          </a:bodyPr>
          <a:lstStyle/>
          <a:p>
            <a:pPr>
              <a:spcBef>
                <a:spcPct val="50000"/>
              </a:spcBef>
              <a:defRPr/>
            </a:pPr>
            <a:r>
              <a:rPr lang="en-US" dirty="0">
                <a:effectLst>
                  <a:outerShdw blurRad="38100" dist="38100" dir="2700000" algn="tl">
                    <a:srgbClr val="000000"/>
                  </a:outerShdw>
                </a:effectLst>
              </a:rPr>
              <a:t>Contains 395 calories with a 31/33/36 percent protein/carbohydrate/fat content.</a:t>
            </a:r>
          </a:p>
        </p:txBody>
      </p:sp>
    </p:spTree>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8" name="Rectangle 2"/>
          <p:cNvSpPr>
            <a:spLocks noGrp="1" noChangeArrowheads="1"/>
          </p:cNvSpPr>
          <p:nvPr>
            <p:ph type="title"/>
          </p:nvPr>
        </p:nvSpPr>
        <p:spPr/>
        <p:txBody>
          <a:bodyPr/>
          <a:lstStyle/>
          <a:p>
            <a:pPr eaLnBrk="1" hangingPunct="1">
              <a:defRPr/>
            </a:pPr>
            <a:r>
              <a:rPr lang="en-US" altLang="zh-CN" smtClean="0">
                <a:ea typeface="宋体" pitchFamily="2" charset="-122"/>
              </a:rPr>
              <a:t>Food and Herb Properties</a:t>
            </a:r>
          </a:p>
        </p:txBody>
      </p:sp>
      <p:sp>
        <p:nvSpPr>
          <p:cNvPr id="408579" name="Rectangle 3"/>
          <p:cNvSpPr>
            <a:spLocks noGrp="1" noChangeArrowheads="1"/>
          </p:cNvSpPr>
          <p:nvPr>
            <p:ph type="body" idx="1"/>
          </p:nvPr>
        </p:nvSpPr>
        <p:spPr>
          <a:xfrm>
            <a:off x="762000" y="1536700"/>
            <a:ext cx="7924800" cy="4724400"/>
          </a:xfrm>
        </p:spPr>
        <p:txBody>
          <a:bodyPr/>
          <a:lstStyle/>
          <a:p>
            <a:pPr eaLnBrk="1" hangingPunct="1">
              <a:lnSpc>
                <a:spcPct val="90000"/>
              </a:lnSpc>
              <a:defRPr/>
            </a:pPr>
            <a:r>
              <a:rPr lang="en-US" altLang="zh-CN" sz="2800" smtClean="0">
                <a:ea typeface="宋体" pitchFamily="2" charset="-122"/>
              </a:rPr>
              <a:t>Flavor </a:t>
            </a:r>
          </a:p>
          <a:p>
            <a:pPr lvl="1" eaLnBrk="1" hangingPunct="1">
              <a:lnSpc>
                <a:spcPct val="90000"/>
              </a:lnSpc>
              <a:defRPr/>
            </a:pPr>
            <a:r>
              <a:rPr lang="en-US" altLang="zh-CN" sz="2400" smtClean="0">
                <a:ea typeface="宋体" pitchFamily="2" charset="-122"/>
              </a:rPr>
              <a:t>Sweet benefits SP/ST and strengthens, moistens and tonifies deficiency</a:t>
            </a:r>
          </a:p>
          <a:p>
            <a:pPr lvl="1" eaLnBrk="1" hangingPunct="1">
              <a:lnSpc>
                <a:spcPct val="90000"/>
              </a:lnSpc>
              <a:defRPr/>
            </a:pPr>
            <a:r>
              <a:rPr lang="en-US" altLang="zh-CN" sz="2400" smtClean="0">
                <a:ea typeface="宋体" pitchFamily="2" charset="-122"/>
              </a:rPr>
              <a:t>Pungent benefits LU/LI and disperses stagnation and promotes flow</a:t>
            </a:r>
          </a:p>
          <a:p>
            <a:pPr lvl="1" eaLnBrk="1" hangingPunct="1">
              <a:lnSpc>
                <a:spcPct val="90000"/>
              </a:lnSpc>
              <a:defRPr/>
            </a:pPr>
            <a:r>
              <a:rPr lang="en-US" altLang="zh-CN" sz="2400" smtClean="0">
                <a:ea typeface="宋体" pitchFamily="2" charset="-122"/>
              </a:rPr>
              <a:t>Salty benefits KI/BL and moistens, softens and detoxifies</a:t>
            </a:r>
          </a:p>
          <a:p>
            <a:pPr lvl="1" eaLnBrk="1" hangingPunct="1">
              <a:lnSpc>
                <a:spcPct val="90000"/>
              </a:lnSpc>
              <a:defRPr/>
            </a:pPr>
            <a:r>
              <a:rPr lang="en-US" altLang="zh-CN" sz="2400" smtClean="0">
                <a:ea typeface="宋体" pitchFamily="2" charset="-122"/>
              </a:rPr>
              <a:t>Sour benefits LIV/GB and stimulates absorption and contraction</a:t>
            </a:r>
          </a:p>
          <a:p>
            <a:pPr lvl="1" eaLnBrk="1" hangingPunct="1">
              <a:lnSpc>
                <a:spcPct val="90000"/>
              </a:lnSpc>
              <a:defRPr/>
            </a:pPr>
            <a:r>
              <a:rPr lang="en-US" altLang="zh-CN" sz="2400" smtClean="0">
                <a:ea typeface="宋体" pitchFamily="2" charset="-122"/>
              </a:rPr>
              <a:t>Bitter benefits HT/SI and drains and counteracts Dampness</a:t>
            </a:r>
          </a:p>
          <a:p>
            <a:pPr lvl="1" eaLnBrk="1" hangingPunct="1">
              <a:lnSpc>
                <a:spcPct val="90000"/>
              </a:lnSpc>
              <a:defRPr/>
            </a:pPr>
            <a:r>
              <a:rPr lang="en-US" altLang="zh-CN" sz="2400" smtClean="0">
                <a:ea typeface="宋体" pitchFamily="2" charset="-122"/>
              </a:rPr>
              <a:t>Bland  is the 6</a:t>
            </a:r>
            <a:r>
              <a:rPr lang="en-US" altLang="zh-CN" sz="2400" baseline="30000" smtClean="0">
                <a:ea typeface="宋体" pitchFamily="2" charset="-122"/>
              </a:rPr>
              <a:t>th</a:t>
            </a:r>
            <a:r>
              <a:rPr lang="en-US" altLang="zh-CN" sz="2400" smtClean="0">
                <a:ea typeface="宋体" pitchFamily="2" charset="-122"/>
              </a:rPr>
              <a:t> Flavor that drains dampness</a:t>
            </a:r>
          </a:p>
        </p:txBody>
      </p:sp>
    </p:spTree>
  </p:cSld>
  <p:clrMapOvr>
    <a:masterClrMapping/>
  </p:clrMapOvr>
  <p:transition>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Rectangle 2"/>
          <p:cNvSpPr>
            <a:spLocks noGrp="1" noChangeArrowheads="1"/>
          </p:cNvSpPr>
          <p:nvPr>
            <p:ph type="title"/>
          </p:nvPr>
        </p:nvSpPr>
        <p:spPr/>
        <p:txBody>
          <a:bodyPr/>
          <a:lstStyle/>
          <a:p>
            <a:pPr eaLnBrk="1" hangingPunct="1">
              <a:defRPr/>
            </a:pPr>
            <a:r>
              <a:rPr lang="en-US" altLang="zh-CN" sz="3600" smtClean="0">
                <a:ea typeface="宋体" pitchFamily="2" charset="-122"/>
              </a:rPr>
              <a:t>TCVM Food Therapy: A Note on the Sweet Flavor</a:t>
            </a:r>
          </a:p>
        </p:txBody>
      </p:sp>
      <p:sp>
        <p:nvSpPr>
          <p:cNvPr id="409603" name="Rectangle 3"/>
          <p:cNvSpPr>
            <a:spLocks noGrp="1" noChangeArrowheads="1"/>
          </p:cNvSpPr>
          <p:nvPr>
            <p:ph type="body" idx="1"/>
          </p:nvPr>
        </p:nvSpPr>
        <p:spPr>
          <a:xfrm>
            <a:off x="762000" y="1562100"/>
            <a:ext cx="7924800" cy="4800600"/>
          </a:xfrm>
        </p:spPr>
        <p:txBody>
          <a:bodyPr/>
          <a:lstStyle/>
          <a:p>
            <a:pPr eaLnBrk="1" hangingPunct="1">
              <a:defRPr/>
            </a:pPr>
            <a:r>
              <a:rPr lang="zh-CN" altLang="en-US" smtClean="0">
                <a:latin typeface="Garamond"/>
                <a:ea typeface="宋体" pitchFamily="2" charset="-122"/>
              </a:rPr>
              <a:t>“</a:t>
            </a:r>
            <a:r>
              <a:rPr lang="en-US" altLang="zh-CN" smtClean="0">
                <a:ea typeface="宋体" pitchFamily="2" charset="-122"/>
              </a:rPr>
              <a:t>Sweet</a:t>
            </a:r>
            <a:r>
              <a:rPr lang="en-US" altLang="zh-CN" smtClean="0">
                <a:latin typeface="Garamond"/>
                <a:ea typeface="宋体" pitchFamily="2" charset="-122"/>
              </a:rPr>
              <a:t>”</a:t>
            </a:r>
            <a:r>
              <a:rPr lang="en-US" altLang="zh-CN" smtClean="0">
                <a:ea typeface="宋体" pitchFamily="2" charset="-122"/>
              </a:rPr>
              <a:t> enters the Spleen and Stomach and engenders Qi and Blood</a:t>
            </a:r>
          </a:p>
          <a:p>
            <a:pPr eaLnBrk="1" hangingPunct="1">
              <a:defRPr/>
            </a:pPr>
            <a:r>
              <a:rPr lang="en-US" altLang="zh-CN" smtClean="0">
                <a:ea typeface="宋体" pitchFamily="2" charset="-122"/>
              </a:rPr>
              <a:t>TCVM </a:t>
            </a:r>
            <a:r>
              <a:rPr lang="en-US" altLang="zh-CN" smtClean="0">
                <a:latin typeface="Garamond"/>
                <a:ea typeface="宋体" pitchFamily="2" charset="-122"/>
              </a:rPr>
              <a:t>“</a:t>
            </a:r>
            <a:r>
              <a:rPr lang="en-US" altLang="zh-CN" smtClean="0">
                <a:ea typeface="宋体" pitchFamily="2" charset="-122"/>
              </a:rPr>
              <a:t>Sweet</a:t>
            </a:r>
            <a:r>
              <a:rPr lang="en-US" altLang="zh-CN" smtClean="0">
                <a:latin typeface="Garamond"/>
                <a:ea typeface="宋体" pitchFamily="2" charset="-122"/>
              </a:rPr>
              <a:t>”</a:t>
            </a:r>
            <a:r>
              <a:rPr lang="en-US" altLang="zh-CN" smtClean="0">
                <a:ea typeface="宋体" pitchFamily="2" charset="-122"/>
              </a:rPr>
              <a:t> is a property of many foods</a:t>
            </a:r>
          </a:p>
          <a:p>
            <a:pPr lvl="1" eaLnBrk="1" hangingPunct="1">
              <a:defRPr/>
            </a:pPr>
            <a:r>
              <a:rPr lang="en-US" altLang="zh-CN" smtClean="0">
                <a:ea typeface="宋体" pitchFamily="2" charset="-122"/>
              </a:rPr>
              <a:t>This should be obvious since we eat to make Qi and Blood</a:t>
            </a:r>
          </a:p>
          <a:p>
            <a:pPr eaLnBrk="1" hangingPunct="1">
              <a:defRPr/>
            </a:pPr>
            <a:r>
              <a:rPr lang="en-US" altLang="zh-CN" smtClean="0">
                <a:ea typeface="宋体" pitchFamily="2" charset="-122"/>
              </a:rPr>
              <a:t>But modern </a:t>
            </a:r>
            <a:r>
              <a:rPr lang="en-US" altLang="zh-CN" smtClean="0">
                <a:latin typeface="Garamond"/>
                <a:ea typeface="宋体" pitchFamily="2" charset="-122"/>
              </a:rPr>
              <a:t>“</a:t>
            </a:r>
            <a:r>
              <a:rPr lang="en-US" altLang="zh-CN" smtClean="0">
                <a:ea typeface="宋体" pitchFamily="2" charset="-122"/>
              </a:rPr>
              <a:t>Sweet</a:t>
            </a:r>
            <a:r>
              <a:rPr lang="en-US" altLang="zh-CN" smtClean="0">
                <a:latin typeface="Garamond"/>
                <a:ea typeface="宋体" pitchFamily="2" charset="-122"/>
              </a:rPr>
              <a:t>”</a:t>
            </a:r>
            <a:r>
              <a:rPr lang="en-US" altLang="zh-CN" smtClean="0">
                <a:ea typeface="宋体" pitchFamily="2" charset="-122"/>
              </a:rPr>
              <a:t> is an historical anomaly of refinement and excess availability of simple carbohydrates</a:t>
            </a:r>
          </a:p>
        </p:txBody>
      </p:sp>
    </p:spTree>
  </p:cSld>
  <p:clrMapOvr>
    <a:masterClrMapping/>
  </p:clrMapOvr>
  <p:transition>
    <p:fade thruBlk="1"/>
  </p:transition>
  <p:timing>
    <p:tnLst>
      <p:par>
        <p:cTn id="1" dur="indefinite" restart="never" nodeType="tmRoot"/>
      </p:par>
    </p:tnLst>
  </p:timing>
</p:sld>
</file>

<file path=ppt/theme/theme1.xml><?xml version="1.0" encoding="utf-8"?>
<a:theme xmlns:a="http://schemas.openxmlformats.org/drawingml/2006/main" name="01090025">
  <a:themeElements>
    <a:clrScheme name="01090025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01090025">
      <a:majorFont>
        <a:latin typeface="Impact"/>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lnDef>
  </a:objectDefaults>
  <a:extraClrSchemeLst>
    <a:extraClrScheme>
      <a:clrScheme name="01090025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01090025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01090025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01090025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01090025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01090025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01090025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01090025</Template>
  <TotalTime>1273</TotalTime>
  <Words>3228</Words>
  <Application>Microsoft Office PowerPoint</Application>
  <PresentationFormat>On-screen Show (4:3)</PresentationFormat>
  <Paragraphs>627</Paragraphs>
  <Slides>73</Slides>
  <Notes>73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73</vt:i4>
      </vt:variant>
    </vt:vector>
  </HeadingPairs>
  <TitlesOfParts>
    <vt:vector size="78" baseType="lpstr">
      <vt:lpstr>Arial</vt:lpstr>
      <vt:lpstr>Impact</vt:lpstr>
      <vt:lpstr>宋体</vt:lpstr>
      <vt:lpstr>Garamond</vt:lpstr>
      <vt:lpstr>01090025</vt:lpstr>
      <vt:lpstr>TCVM Food Therapy for Gastrointestinal Disorders</vt:lpstr>
      <vt:lpstr>Introduction</vt:lpstr>
      <vt:lpstr>Cooking Pot and Science</vt:lpstr>
      <vt:lpstr>Cooking Pot and Science</vt:lpstr>
      <vt:lpstr>Cooking Pot</vt:lpstr>
      <vt:lpstr>Introduction to Food Therapy</vt:lpstr>
      <vt:lpstr>Food and Herb Properties</vt:lpstr>
      <vt:lpstr>Food and Herb Properties</vt:lpstr>
      <vt:lpstr>TCVM Food Therapy: A Note on the Sweet Flavor</vt:lpstr>
      <vt:lpstr>TCVM Food Therapy: A Note on the Sweet Flavor</vt:lpstr>
      <vt:lpstr>Basic Food Properties: Introduction</vt:lpstr>
      <vt:lpstr>Basic Food Properties: Qi Tonics</vt:lpstr>
      <vt:lpstr>Advanced Food Properties: Introduction to Regulation</vt:lpstr>
      <vt:lpstr>Advanced Food Properties: Qi Circulation</vt:lpstr>
      <vt:lpstr>Advanced Food Properties: Damp</vt:lpstr>
      <vt:lpstr>Bian Zheng or Pattern Differentiation</vt:lpstr>
      <vt:lpstr>Bian Zheng or Pattern Differentiation: Basic</vt:lpstr>
      <vt:lpstr>Bian Zheng or Pattern Differentiation: Basic</vt:lpstr>
      <vt:lpstr>Bian Zheng or Pattern Differentiation: Advanced</vt:lpstr>
      <vt:lpstr>Spleen Qi  Deficiency: Introduction</vt:lpstr>
      <vt:lpstr>Bian Zheng and Herbal Formula</vt:lpstr>
      <vt:lpstr>Si Jun Zi Tang  and Food Therapy</vt:lpstr>
      <vt:lpstr>Si Jun Zi Tang  and Food Therapy</vt:lpstr>
      <vt:lpstr>Si Jun Zi Tang  Food</vt:lpstr>
      <vt:lpstr>Si Jun Zi Tang  Food</vt:lpstr>
      <vt:lpstr>Si Jun Zi Tang  Food</vt:lpstr>
      <vt:lpstr>Si Jun Zi Tang  Food</vt:lpstr>
      <vt:lpstr>Si Jun Zi Tang  Food</vt:lpstr>
      <vt:lpstr>Si Jun Zi Tang  Food</vt:lpstr>
      <vt:lpstr>Si Jun Zi Tang  Food</vt:lpstr>
      <vt:lpstr>Si Jun Zi Tang  Food</vt:lpstr>
      <vt:lpstr>Si Jun Zi Tang  Food</vt:lpstr>
      <vt:lpstr>Si Jun Zi Tang  Food</vt:lpstr>
      <vt:lpstr>Spleen Qi Deficiency with Damp</vt:lpstr>
      <vt:lpstr>Shen Ling Bai Zhu San Ginseng, Poria, and Atractylodes Powder</vt:lpstr>
      <vt:lpstr>Shen Ling Bai Zhu San  Food Therapy</vt:lpstr>
      <vt:lpstr>Shen Ling Bai Zhu San  Food</vt:lpstr>
      <vt:lpstr>Spleen Yang  Deficiency: Introduction</vt:lpstr>
      <vt:lpstr>Spleen Yang  Deficiency: Herbal Formula</vt:lpstr>
      <vt:lpstr>Spleen Yang Deficiency:  Li zhong wan </vt:lpstr>
      <vt:lpstr>Spleen Yang Deficiency:  Li zhong wan</vt:lpstr>
      <vt:lpstr>Spleen Yang Deficiency  Food Therapy</vt:lpstr>
      <vt:lpstr>Li zhong wan Food</vt:lpstr>
      <vt:lpstr>Stomach Heat</vt:lpstr>
      <vt:lpstr>Bai Hu Tang White Tiger Decoction</vt:lpstr>
      <vt:lpstr>Bai Hu Tang  Food Therapy</vt:lpstr>
      <vt:lpstr>Bai Hu Tang Food</vt:lpstr>
      <vt:lpstr>Food and Qi Stagnation</vt:lpstr>
      <vt:lpstr>Yue Ju Wan Escape Restraint Pill</vt:lpstr>
      <vt:lpstr>Yue Ju Wan Food Therapy</vt:lpstr>
      <vt:lpstr>Yue Ju Wan Food</vt:lpstr>
      <vt:lpstr>Megacolon: Dryness due to Heat</vt:lpstr>
      <vt:lpstr>Ma Zi Ren Wan  Hemp Seed Pill</vt:lpstr>
      <vt:lpstr>Ma Zi Ren Wan  Food Therapy</vt:lpstr>
      <vt:lpstr>Ma Zi Ren Wan Food</vt:lpstr>
      <vt:lpstr>Historical TCM Example of “Food as Medicine”</vt:lpstr>
      <vt:lpstr>Geriatrics and Food Therapy</vt:lpstr>
      <vt:lpstr>Geriatrics, Processing and Xing</vt:lpstr>
      <vt:lpstr>Conclusion</vt:lpstr>
      <vt:lpstr>Another Way for TCVM Feeding</vt:lpstr>
      <vt:lpstr>Base TCVM Diet for Dogs</vt:lpstr>
      <vt:lpstr>Deficient Fire Food</vt:lpstr>
      <vt:lpstr>Deficient Earth Food</vt:lpstr>
      <vt:lpstr>Deficient Metal Food</vt:lpstr>
      <vt:lpstr>Deficient Water Food</vt:lpstr>
      <vt:lpstr>Deficient Wood Food</vt:lpstr>
      <vt:lpstr>Qi Tonic Food</vt:lpstr>
      <vt:lpstr>Yang Tonic Food</vt:lpstr>
      <vt:lpstr>Yin Tonic Food</vt:lpstr>
      <vt:lpstr>Blood Tonic Food</vt:lpstr>
      <vt:lpstr>To Use TCVM Food</vt:lpstr>
      <vt:lpstr>Stagnation Food</vt:lpstr>
      <vt:lpstr>Damp Elimination Food</vt:lpstr>
    </vt:vector>
  </TitlesOfParts>
  <Company>Home 4070-2670</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GI-TCVM_Diet</dc:title>
  <dc:creator>Roger Clemmons</dc:creator>
  <cp:lastModifiedBy>R.M. Clemmons, DVM, PhD</cp:lastModifiedBy>
  <cp:revision>73</cp:revision>
  <dcterms:created xsi:type="dcterms:W3CDTF">2006-04-22T23:00:08Z</dcterms:created>
  <dcterms:modified xsi:type="dcterms:W3CDTF">2013-03-01T01:56:25Z</dcterms:modified>
</cp:coreProperties>
</file>