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81"/>
  </p:notesMasterIdLst>
  <p:sldIdLst>
    <p:sldId id="548" r:id="rId2"/>
    <p:sldId id="549" r:id="rId3"/>
    <p:sldId id="550" r:id="rId4"/>
    <p:sldId id="551" r:id="rId5"/>
    <p:sldId id="552" r:id="rId6"/>
    <p:sldId id="553" r:id="rId7"/>
    <p:sldId id="554" r:id="rId8"/>
    <p:sldId id="555" r:id="rId9"/>
    <p:sldId id="556" r:id="rId10"/>
    <p:sldId id="557" r:id="rId11"/>
    <p:sldId id="558" r:id="rId12"/>
    <p:sldId id="559" r:id="rId13"/>
    <p:sldId id="560" r:id="rId14"/>
    <p:sldId id="621" r:id="rId15"/>
    <p:sldId id="620" r:id="rId16"/>
    <p:sldId id="625" r:id="rId17"/>
    <p:sldId id="561" r:id="rId18"/>
    <p:sldId id="562" r:id="rId19"/>
    <p:sldId id="563" r:id="rId20"/>
    <p:sldId id="564" r:id="rId21"/>
    <p:sldId id="565" r:id="rId22"/>
    <p:sldId id="622" r:id="rId23"/>
    <p:sldId id="626" r:id="rId24"/>
    <p:sldId id="566" r:id="rId25"/>
    <p:sldId id="567" r:id="rId26"/>
    <p:sldId id="568" r:id="rId27"/>
    <p:sldId id="569" r:id="rId28"/>
    <p:sldId id="570" r:id="rId29"/>
    <p:sldId id="571" r:id="rId30"/>
    <p:sldId id="572" r:id="rId31"/>
    <p:sldId id="573" r:id="rId32"/>
    <p:sldId id="574" r:id="rId33"/>
    <p:sldId id="575" r:id="rId34"/>
    <p:sldId id="576" r:id="rId35"/>
    <p:sldId id="577" r:id="rId36"/>
    <p:sldId id="578" r:id="rId37"/>
    <p:sldId id="579" r:id="rId38"/>
    <p:sldId id="623" r:id="rId39"/>
    <p:sldId id="580" r:id="rId40"/>
    <p:sldId id="581" r:id="rId41"/>
    <p:sldId id="582" r:id="rId42"/>
    <p:sldId id="583" r:id="rId43"/>
    <p:sldId id="584" r:id="rId44"/>
    <p:sldId id="585" r:id="rId45"/>
    <p:sldId id="586" r:id="rId46"/>
    <p:sldId id="587" r:id="rId47"/>
    <p:sldId id="588" r:id="rId48"/>
    <p:sldId id="624" r:id="rId49"/>
    <p:sldId id="589" r:id="rId50"/>
    <p:sldId id="590" r:id="rId51"/>
    <p:sldId id="591" r:id="rId52"/>
    <p:sldId id="592" r:id="rId53"/>
    <p:sldId id="593" r:id="rId54"/>
    <p:sldId id="594" r:id="rId55"/>
    <p:sldId id="595" r:id="rId56"/>
    <p:sldId id="596" r:id="rId57"/>
    <p:sldId id="597" r:id="rId58"/>
    <p:sldId id="598" r:id="rId59"/>
    <p:sldId id="599" r:id="rId60"/>
    <p:sldId id="600" r:id="rId61"/>
    <p:sldId id="601" r:id="rId62"/>
    <p:sldId id="602" r:id="rId63"/>
    <p:sldId id="603" r:id="rId64"/>
    <p:sldId id="604" r:id="rId65"/>
    <p:sldId id="605" r:id="rId66"/>
    <p:sldId id="606" r:id="rId67"/>
    <p:sldId id="607" r:id="rId68"/>
    <p:sldId id="608" r:id="rId69"/>
    <p:sldId id="609" r:id="rId70"/>
    <p:sldId id="610" r:id="rId71"/>
    <p:sldId id="611" r:id="rId72"/>
    <p:sldId id="612" r:id="rId73"/>
    <p:sldId id="613" r:id="rId74"/>
    <p:sldId id="614" r:id="rId75"/>
    <p:sldId id="615" r:id="rId76"/>
    <p:sldId id="616" r:id="rId77"/>
    <p:sldId id="617" r:id="rId78"/>
    <p:sldId id="618" r:id="rId79"/>
    <p:sldId id="619" r:id="rId8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6C3"/>
    <a:srgbClr val="1AAB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7" autoAdjust="0"/>
  </p:normalViewPr>
  <p:slideViewPr>
    <p:cSldViewPr snapToGrid="0">
      <p:cViewPr>
        <p:scale>
          <a:sx n="46" d="100"/>
          <a:sy n="46" d="100"/>
        </p:scale>
        <p:origin x="-930"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defRPr>
            </a:lvl1pPr>
          </a:lstStyle>
          <a:p>
            <a:pPr>
              <a:defRPr/>
            </a:pPr>
            <a:endParaRPr lang="en-US"/>
          </a:p>
        </p:txBody>
      </p:sp>
      <p:sp>
        <p:nvSpPr>
          <p:cNvPr id="168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defRPr>
            </a:lvl1pPr>
          </a:lstStyle>
          <a:p>
            <a:pPr>
              <a:defRPr/>
            </a:pPr>
            <a:endParaRPr lang="en-US"/>
          </a:p>
        </p:txBody>
      </p:sp>
      <p:sp>
        <p:nvSpPr>
          <p:cNvPr id="819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8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defRPr>
            </a:lvl1pPr>
          </a:lstStyle>
          <a:p>
            <a:pPr>
              <a:defRPr/>
            </a:pPr>
            <a:endParaRPr lang="en-US"/>
          </a:p>
        </p:txBody>
      </p:sp>
      <p:sp>
        <p:nvSpPr>
          <p:cNvPr id="168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defRPr>
            </a:lvl1pPr>
          </a:lstStyle>
          <a:p>
            <a:pPr>
              <a:defRPr/>
            </a:pPr>
            <a:fld id="{C804019F-649A-4998-885E-27C6266E26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26ED968-4292-42CB-87CC-7CA87E4E2DDE}" type="slidenum">
              <a:rPr lang="en-US" smtClean="0"/>
              <a:pPr/>
              <a:t>1</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9E2B1D3-83A7-4298-B3B0-8230E39707F7}" type="slidenum">
              <a:rPr lang="en-US" smtClean="0"/>
              <a:pPr/>
              <a:t>10</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628DD5B-8155-44C5-9501-39744978B736}" type="slidenum">
              <a:rPr lang="en-US" smtClean="0"/>
              <a:pPr/>
              <a:t>11</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2659465-77B3-4231-9487-097C4B636762}" type="slidenum">
              <a:rPr lang="en-US" smtClean="0"/>
              <a:pPr/>
              <a:t>12</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F3CC2D1-3FB3-4A99-8DF1-8A26B5BF4D09}" type="slidenum">
              <a:rPr lang="en-US" smtClean="0"/>
              <a:pPr/>
              <a:t>13</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33CEC2E-FA58-49D6-AF7C-EECFDEB1B8DD}" type="slidenum">
              <a:rPr lang="en-US" smtClean="0"/>
              <a:pPr/>
              <a:t>17</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2435EC9-7A68-4C49-8712-73DACA7A42B8}" type="slidenum">
              <a:rPr lang="en-US" smtClean="0"/>
              <a:pPr/>
              <a:t>18</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49D29F4-0784-48C9-8E04-4883D0F7ACAF}" type="slidenum">
              <a:rPr lang="en-US" smtClean="0"/>
              <a:pPr/>
              <a:t>19</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4D3907D-2039-48E8-BFA7-CCB758921130}" type="slidenum">
              <a:rPr lang="en-US" smtClean="0"/>
              <a:pPr/>
              <a:t>20</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8B195AD-6F13-4DC8-AA93-5743B8B33215}" type="slidenum">
              <a:rPr lang="en-US" smtClean="0"/>
              <a:pPr/>
              <a:t>21</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8CB9175-FE4F-4ECB-9AA1-6580B280E89A}" type="slidenum">
              <a:rPr lang="en-US" smtClean="0"/>
              <a:pPr/>
              <a:t>2</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B33EFD06-08E3-439E-9AB5-45659D97EE1D}"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DFBB2B5-A230-48F6-AD4B-0FBBFB5FF968}" type="slidenum">
              <a:rPr lang="en-US" smtClean="0"/>
              <a:pPr/>
              <a:t>24</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B27F2AF-C127-463A-BE27-9456C457B7B4}" type="slidenum">
              <a:rPr lang="en-US" smtClean="0"/>
              <a:pPr/>
              <a:t>25</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750FC21-5A79-4395-A50C-0E7981574108}" type="slidenum">
              <a:rPr lang="en-US" smtClean="0"/>
              <a:pPr/>
              <a:t>26</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3EDE698-28D0-4A0E-A00D-0AE7F4A172C2}" type="slidenum">
              <a:rPr lang="en-US" smtClean="0"/>
              <a:pPr/>
              <a:t>27</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B3ABD9-27D2-4CE1-AB39-4EF412BDEDB8}" type="slidenum">
              <a:rPr lang="en-US" smtClean="0"/>
              <a:pPr/>
              <a:t>28</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94BA502-824F-4D70-82E8-D3B677B7A469}" type="slidenum">
              <a:rPr lang="en-US" smtClean="0"/>
              <a:pPr/>
              <a:t>29</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6FAFFCB-B6C1-4D4A-96F1-3D75AFF388B5}" type="slidenum">
              <a:rPr lang="en-US" smtClean="0"/>
              <a:pPr/>
              <a:t>30</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CF14153-E182-4129-B241-009F842C7FCF}" type="slidenum">
              <a:rPr lang="en-US" smtClean="0"/>
              <a:pPr/>
              <a:t>31</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18F1040-266C-43FA-9563-F54438ADABE0}" type="slidenum">
              <a:rPr lang="en-US" smtClean="0"/>
              <a:pPr/>
              <a:t>32</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7804A76-9B49-4098-9E06-8AC23C72269E}" type="slidenum">
              <a:rPr lang="en-US" smtClean="0"/>
              <a:pPr/>
              <a:t>3</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0C4A259-2468-4A87-B1CA-14D6F44454EC}" type="slidenum">
              <a:rPr lang="en-US" smtClean="0"/>
              <a:pPr/>
              <a:t>33</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2516AEE-342B-486D-910D-529A4C89A293}" type="slidenum">
              <a:rPr lang="en-US" smtClean="0"/>
              <a:pPr/>
              <a:t>34</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8060B93-A195-47BB-A1F9-88D062CB4B23}" type="slidenum">
              <a:rPr lang="en-US" smtClean="0"/>
              <a:pPr/>
              <a:t>35</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4F6DF17-94C7-4751-A97D-EED6BBF10A7E}" type="slidenum">
              <a:rPr lang="en-US" smtClean="0"/>
              <a:pPr/>
              <a:t>36</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6B337BF-7714-4894-AC3D-D3632C7619BD}" type="slidenum">
              <a:rPr lang="en-US" smtClean="0"/>
              <a:pPr/>
              <a:t>37</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DBB9873-9039-4BB4-B97B-D5B3B7DF8228}" type="slidenum">
              <a:rPr lang="en-US" smtClean="0"/>
              <a:pPr/>
              <a:t>39</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85DECB8-D1D4-40CA-BC06-01F4076C9FD8}" type="slidenum">
              <a:rPr lang="en-US" smtClean="0"/>
              <a:pPr/>
              <a:t>40</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2793C58-CFC4-4AA0-A289-9DB9C0EF3243}" type="slidenum">
              <a:rPr lang="en-US" smtClean="0"/>
              <a:pPr/>
              <a:t>41</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2DE5CF5-E6A7-44B9-A5D7-D8A90EF4670A}" type="slidenum">
              <a:rPr lang="en-US" smtClean="0"/>
              <a:pPr/>
              <a:t>42</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18592B1-BB5D-4DB2-9119-4ACC14DA4F04}" type="slidenum">
              <a:rPr lang="en-US" smtClean="0"/>
              <a:pPr/>
              <a:t>43</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4BC2FB0-52C8-4ECF-A298-ADD21924888A}" type="slidenum">
              <a:rPr lang="en-US" smtClean="0"/>
              <a:pPr/>
              <a:t>4</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064242E-B225-430E-B03F-2155538CE170}" type="slidenum">
              <a:rPr lang="en-US" smtClean="0"/>
              <a:pPr/>
              <a:t>44</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C92CDFB-32ED-40E9-A502-DF92DF107135}" type="slidenum">
              <a:rPr lang="en-US" smtClean="0"/>
              <a:pPr/>
              <a:t>45</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7669D71-526B-4142-990A-9826D305F482}" type="slidenum">
              <a:rPr lang="en-US" smtClean="0"/>
              <a:pPr/>
              <a:t>46</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8C7758-6D73-41D9-B030-6AE7FF426B49}" type="slidenum">
              <a:rPr lang="en-US" smtClean="0"/>
              <a:pPr/>
              <a:t>47</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BAE9CD0-EBC0-4F90-A8EC-01A8D131FA10}" type="slidenum">
              <a:rPr lang="en-US" smtClean="0"/>
              <a:pPr/>
              <a:t>49</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3AEB94C-6950-45C3-9115-16E72D03E2E4}" type="slidenum">
              <a:rPr lang="en-US" smtClean="0"/>
              <a:pPr/>
              <a:t>50</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993B218-8858-4D7B-BDB3-47AB87DD126A}" type="slidenum">
              <a:rPr lang="en-US" smtClean="0"/>
              <a:pPr/>
              <a:t>51</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2084B02-7CAF-4310-B532-3C4BF7A75D62}" type="slidenum">
              <a:rPr lang="en-US" smtClean="0"/>
              <a:pPr/>
              <a:t>52</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B675766-EB05-4C4E-A1A1-2B53BB257389}" type="slidenum">
              <a:rPr lang="en-US" smtClean="0"/>
              <a:pPr/>
              <a:t>53</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46E082F-B42F-42FB-A239-DFFBADCC7DF3}" type="slidenum">
              <a:rPr lang="en-US" smtClean="0"/>
              <a:pPr/>
              <a:t>54</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BB59181-42CC-47D0-965E-E1E50E8A9975}" type="slidenum">
              <a:rPr lang="en-US" smtClean="0"/>
              <a:pPr/>
              <a:t>5</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7F5A3C2-42EB-43AD-B7B0-5266CCD51FB3}" type="slidenum">
              <a:rPr lang="en-US" smtClean="0"/>
              <a:pPr/>
              <a:t>55</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D60CBC2-88DF-435E-801E-45B489F8D7FF}" type="slidenum">
              <a:rPr lang="en-US" smtClean="0"/>
              <a:pPr/>
              <a:t>56</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EB3329C-414C-41BB-A536-14AF65EE44A0}" type="slidenum">
              <a:rPr lang="en-US" smtClean="0"/>
              <a:pPr/>
              <a:t>57</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FC139A3-C5F4-47FA-86B9-80A30ED7EFF3}" type="slidenum">
              <a:rPr lang="en-US" smtClean="0"/>
              <a:pPr/>
              <a:t>58</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6E268AB-82DD-459D-A919-979A0D59D8A1}" type="slidenum">
              <a:rPr lang="en-US" smtClean="0"/>
              <a:pPr/>
              <a:t>59</a:t>
            </a:fld>
            <a:endParaRPr lang="en-US"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DE7A5F3-5B41-4EDB-8CC4-8B0876E41506}" type="slidenum">
              <a:rPr lang="en-US" smtClean="0"/>
              <a:pPr/>
              <a:t>60</a:t>
            </a:fld>
            <a:endParaRPr lang="en-US"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CFEA061-3C75-4A4E-88FE-402868153B80}" type="slidenum">
              <a:rPr lang="en-US" smtClean="0"/>
              <a:pPr/>
              <a:t>61</a:t>
            </a:fld>
            <a:endParaRPr lang="en-US"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BC48EF0-7FFA-410D-98CE-1B3D25F2A5EA}" type="slidenum">
              <a:rPr lang="en-US" smtClean="0"/>
              <a:pPr/>
              <a:t>62</a:t>
            </a:fld>
            <a:endParaRPr lang="en-US"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E0BAC9A-8BBE-4DA3-ABAC-ECCEBADF6B0B}" type="slidenum">
              <a:rPr lang="en-US" smtClean="0"/>
              <a:pPr/>
              <a:t>63</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163874B-C88A-4146-98F9-27B1C97F24FE}" type="slidenum">
              <a:rPr lang="en-US" smtClean="0"/>
              <a:pPr/>
              <a:t>64</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B649B4A-697C-4BF6-875A-38FBF4DC0F1B}" type="slidenum">
              <a:rPr lang="en-US" smtClean="0"/>
              <a:pPr/>
              <a:t>6</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EDBCB01-8E1D-4A56-9563-216661FE923D}" type="slidenum">
              <a:rPr lang="en-US" smtClean="0"/>
              <a:pPr/>
              <a:t>65</a:t>
            </a:fld>
            <a:endParaRPr lang="en-US"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346BAF4-E6E0-42E2-88B9-5C913E29764F}" type="slidenum">
              <a:rPr lang="en-US" smtClean="0"/>
              <a:pPr/>
              <a:t>66</a:t>
            </a:fld>
            <a:endParaRPr lang="en-US"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045F36A-19A4-4864-B72D-60254145E8B9}" type="slidenum">
              <a:rPr lang="en-US" smtClean="0"/>
              <a:pPr/>
              <a:t>67</a:t>
            </a:fld>
            <a:endParaRPr lang="en-US"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C664132-17C2-4A65-A637-05A80C84929F}" type="slidenum">
              <a:rPr lang="en-US" smtClean="0"/>
              <a:pPr/>
              <a:t>68</a:t>
            </a:fld>
            <a:endParaRPr lang="en-US"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FE4AB28-CD16-4431-A3C8-5F004623300B}" type="slidenum">
              <a:rPr lang="en-US" smtClean="0"/>
              <a:pPr/>
              <a:t>69</a:t>
            </a:fld>
            <a:endParaRPr lang="en-US"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3CE7519-C676-40A9-A4B8-D5412C9086FB}" type="slidenum">
              <a:rPr lang="en-US" smtClean="0"/>
              <a:pPr/>
              <a:t>70</a:t>
            </a:fld>
            <a:endParaRPr lang="en-US"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5EB576F-0264-4BF5-97D1-BA72D170836B}" type="slidenum">
              <a:rPr lang="en-US" smtClean="0"/>
              <a:pPr/>
              <a:t>71</a:t>
            </a:fld>
            <a:endParaRPr lang="en-US"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1B8D401-32F1-4EB7-A972-0CD7EDD7787B}" type="slidenum">
              <a:rPr lang="en-US" smtClean="0"/>
              <a:pPr/>
              <a:t>72</a:t>
            </a:fld>
            <a:endParaRPr lang="en-US"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3738ECC8-8F63-4710-BAA4-66335CE91EA9}" type="slidenum">
              <a:rPr lang="en-US" smtClean="0"/>
              <a:pPr/>
              <a:t>73</a:t>
            </a:fld>
            <a:endParaRPr lang="en-US"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C245BC8D-7FD8-448A-B0B5-749E83FE739A}" type="slidenum">
              <a:rPr lang="en-US" smtClean="0"/>
              <a:pPr/>
              <a:t>74</a:t>
            </a:fld>
            <a:endParaRPr lang="en-US"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10497F4-0E81-48C8-BE34-8BD336BB2B9C}" type="slidenum">
              <a:rPr lang="en-US" smtClean="0"/>
              <a:pPr/>
              <a:t>7</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8D9C707-BC00-445C-B934-02F6AC4FB943}" type="slidenum">
              <a:rPr lang="en-US" smtClean="0"/>
              <a:pPr/>
              <a:t>75</a:t>
            </a:fld>
            <a:endParaRPr lang="en-US"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4F9B582A-4E92-405F-B75B-26FB7ACB376A}" type="slidenum">
              <a:rPr lang="en-US" smtClean="0"/>
              <a:pPr/>
              <a:t>76</a:t>
            </a:fld>
            <a:endParaRPr lang="en-US"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B3927DA6-09D1-4E2B-8357-0A43114C9FCC}" type="slidenum">
              <a:rPr lang="en-US" smtClean="0"/>
              <a:pPr/>
              <a:t>77</a:t>
            </a:fld>
            <a:endParaRPr lang="en-US"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AB084E8-DA00-4818-A380-B94713B7F264}" type="slidenum">
              <a:rPr lang="en-US" smtClean="0"/>
              <a:pPr/>
              <a:t>78</a:t>
            </a:fld>
            <a:endParaRPr lang="en-US"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9140B5E-3099-4DAB-BA09-F4785B54211F}" type="slidenum">
              <a:rPr lang="en-US" smtClean="0"/>
              <a:pPr/>
              <a:t>79</a:t>
            </a:fld>
            <a:endParaRPr lang="en-US"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3CA290A-33CF-4F45-BF72-F636B7AFED0E}" type="slidenum">
              <a:rPr lang="en-US" smtClean="0"/>
              <a:pPr/>
              <a:t>8</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C12EA9B-4C71-452C-A58E-58EAA9ABA83C}" type="slidenum">
              <a:rPr lang="en-US" smtClean="0"/>
              <a:pPr/>
              <a:t>9</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team-vetmed-logo-3-trans"/>
          <p:cNvPicPr>
            <a:picLocks noChangeAspect="1" noChangeArrowheads="1"/>
          </p:cNvPicPr>
          <p:nvPr userDrawn="1"/>
        </p:nvPicPr>
        <p:blipFill>
          <a:blip r:embed="rId3" cstate="print"/>
          <a:srcRect/>
          <a:stretch>
            <a:fillRect/>
          </a:stretch>
        </p:blipFill>
        <p:spPr bwMode="auto">
          <a:xfrm>
            <a:off x="8077200" y="152400"/>
            <a:ext cx="898525" cy="898525"/>
          </a:xfrm>
          <a:prstGeom prst="rect">
            <a:avLst/>
          </a:prstGeom>
          <a:noFill/>
          <a:ln w="9525">
            <a:noFill/>
            <a:miter lim="800000"/>
            <a:headEnd/>
            <a:tailEnd/>
          </a:ln>
        </p:spPr>
      </p:pic>
      <p:pic>
        <p:nvPicPr>
          <p:cNvPr id="5" name="Picture 8" descr="USPHS_Logo"/>
          <p:cNvPicPr>
            <a:picLocks noChangeAspect="1" noChangeArrowheads="1"/>
          </p:cNvPicPr>
          <p:nvPr userDrawn="1"/>
        </p:nvPicPr>
        <p:blipFill>
          <a:blip r:embed="rId4" cstate="print"/>
          <a:srcRect/>
          <a:stretch>
            <a:fillRect/>
          </a:stretch>
        </p:blipFill>
        <p:spPr bwMode="auto">
          <a:xfrm>
            <a:off x="152400" y="152400"/>
            <a:ext cx="847725" cy="847725"/>
          </a:xfrm>
          <a:prstGeom prst="rect">
            <a:avLst/>
          </a:prstGeom>
          <a:noFill/>
          <a:ln w="9525">
            <a:noFill/>
            <a:miter lim="800000"/>
            <a:headEnd/>
            <a:tailEnd/>
          </a:ln>
        </p:spPr>
      </p:pic>
      <p:pic>
        <p:nvPicPr>
          <p:cNvPr id="6" name="Picture 9" descr="team-vetmed-gator-trans"/>
          <p:cNvPicPr>
            <a:picLocks noChangeAspect="1" noChangeArrowheads="1"/>
          </p:cNvPicPr>
          <p:nvPr userDrawn="1"/>
        </p:nvPicPr>
        <p:blipFill>
          <a:blip r:embed="rId5" cstate="print"/>
          <a:srcRect/>
          <a:stretch>
            <a:fillRect/>
          </a:stretch>
        </p:blipFill>
        <p:spPr bwMode="auto">
          <a:xfrm>
            <a:off x="8077200" y="5715000"/>
            <a:ext cx="909638" cy="931863"/>
          </a:xfrm>
          <a:prstGeom prst="rect">
            <a:avLst/>
          </a:prstGeom>
          <a:noFill/>
          <a:ln w="9525">
            <a:noFill/>
            <a:miter lim="800000"/>
            <a:headEnd/>
            <a:tailEnd/>
          </a:ln>
        </p:spPr>
      </p:pic>
      <p:sp>
        <p:nvSpPr>
          <p:cNvPr id="107522" name="Rectangle 2"/>
          <p:cNvSpPr>
            <a:spLocks noGrp="1" noChangeArrowheads="1"/>
          </p:cNvSpPr>
          <p:nvPr>
            <p:ph type="ctrTitle"/>
          </p:nvPr>
        </p:nvSpPr>
        <p:spPr>
          <a:xfrm>
            <a:off x="0" y="2514600"/>
            <a:ext cx="9144000" cy="914400"/>
          </a:xfrm>
        </p:spPr>
        <p:txBody>
          <a:bodyPr/>
          <a:lstStyle>
            <a:lvl1pPr>
              <a:defRPr sz="4800"/>
            </a:lvl1pPr>
          </a:lstStyle>
          <a:p>
            <a:r>
              <a:rPr lang="en-US"/>
              <a:t>Click to edit Master title style</a:t>
            </a:r>
          </a:p>
        </p:txBody>
      </p:sp>
      <p:sp>
        <p:nvSpPr>
          <p:cNvPr id="107523"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400800" y="6629400"/>
            <a:ext cx="1905000" cy="228600"/>
          </a:xfrm>
        </p:spPr>
        <p:txBody>
          <a:bodyPr/>
          <a:lstStyle>
            <a:lvl1pPr>
              <a:defRPr/>
            </a:lvl1pPr>
          </a:lstStyle>
          <a:p>
            <a:pPr>
              <a:defRPr/>
            </a:pPr>
            <a:fld id="{D160F4B5-4F53-4EB1-AF81-1A4531E5D778}"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7F76F-4163-4C53-8D49-6AD7CCEAF282}"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B636C4-7FB9-4155-B10C-F65648B9680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D415A1-4E3C-4C66-A7C4-149E3634F769}"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9372F8-A6BB-4737-9B92-DB1F993A588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066800"/>
            <a:ext cx="3886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22B932-896D-473F-8742-D5EF2A1409E1}"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7ACF1C-344C-4177-A304-F7276AEFB02A}"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92EA35-058E-46E3-B31E-457FE1AF0AF4}"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31A658-6B62-41D5-99FC-151F2DD707C3}"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E89F2B-B825-4C21-BF1E-59409C1D7CB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003A78-31A0-4FF8-9132-110DC29D518D}"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bwMode="auto">
          <a:xfrm>
            <a:off x="1066800" y="1066800"/>
            <a:ext cx="7924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99" name="Rectangle 3"/>
          <p:cNvSpPr>
            <a:spLocks noGrp="1" noChangeArrowheads="1"/>
          </p:cNvSpPr>
          <p:nvPr>
            <p:ph type="title"/>
          </p:nvPr>
        </p:nvSpPr>
        <p:spPr bwMode="auto">
          <a:xfrm>
            <a:off x="0" y="1524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500"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defRPr>
            </a:lvl1pPr>
          </a:lstStyle>
          <a:p>
            <a:pPr>
              <a:defRPr/>
            </a:pPr>
            <a:endParaRPr lang="en-US"/>
          </a:p>
        </p:txBody>
      </p:sp>
      <p:sp>
        <p:nvSpPr>
          <p:cNvPr id="106501"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defRPr>
            </a:lvl1pPr>
          </a:lstStyle>
          <a:p>
            <a:pPr>
              <a:defRPr/>
            </a:pPr>
            <a:endParaRPr lang="en-US"/>
          </a:p>
        </p:txBody>
      </p:sp>
      <p:sp>
        <p:nvSpPr>
          <p:cNvPr id="106502"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defRPr>
            </a:lvl1pPr>
          </a:lstStyle>
          <a:p>
            <a:pPr>
              <a:defRPr/>
            </a:pPr>
            <a:fld id="{9612AAE5-7369-44A2-8EFC-2A2695034A4E}" type="slidenum">
              <a:rPr lang="en-US"/>
              <a:pPr>
                <a:defRPr/>
              </a:pPr>
              <a:t>‹#›</a:t>
            </a:fld>
            <a:endParaRPr lang="en-US"/>
          </a:p>
        </p:txBody>
      </p:sp>
      <p:pic>
        <p:nvPicPr>
          <p:cNvPr id="1031" name="Picture 9" descr="team-vetmed-gator-trans"/>
          <p:cNvPicPr>
            <a:picLocks noChangeAspect="1" noChangeArrowheads="1"/>
          </p:cNvPicPr>
          <p:nvPr userDrawn="1"/>
        </p:nvPicPr>
        <p:blipFill>
          <a:blip r:embed="rId14" cstate="print"/>
          <a:srcRect/>
          <a:stretch>
            <a:fillRect/>
          </a:stretch>
        </p:blipFill>
        <p:spPr bwMode="auto">
          <a:xfrm>
            <a:off x="8077200" y="5715000"/>
            <a:ext cx="909638" cy="931863"/>
          </a:xfrm>
          <a:prstGeom prst="rect">
            <a:avLst/>
          </a:prstGeom>
          <a:noFill/>
          <a:ln w="9525">
            <a:noFill/>
            <a:miter lim="800000"/>
            <a:headEnd/>
            <a:tailEnd/>
          </a:ln>
        </p:spPr>
      </p:pic>
      <p:pic>
        <p:nvPicPr>
          <p:cNvPr id="1032" name="Picture 10" descr="team-vetmed-logo-3-trans"/>
          <p:cNvPicPr>
            <a:picLocks noChangeAspect="1" noChangeArrowheads="1"/>
          </p:cNvPicPr>
          <p:nvPr userDrawn="1"/>
        </p:nvPicPr>
        <p:blipFill>
          <a:blip r:embed="rId15" cstate="print"/>
          <a:srcRect/>
          <a:stretch>
            <a:fillRect/>
          </a:stretch>
        </p:blipFill>
        <p:spPr bwMode="auto">
          <a:xfrm>
            <a:off x="182563" y="5711825"/>
            <a:ext cx="898525"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fade thruBlk="1"/>
  </p:transition>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Impact"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a:xfrm>
            <a:off x="1219200" y="2514600"/>
            <a:ext cx="6489700" cy="2159000"/>
          </a:xfrm>
        </p:spPr>
        <p:txBody>
          <a:bodyPr/>
          <a:lstStyle/>
          <a:p>
            <a:pPr eaLnBrk="1" hangingPunct="1">
              <a:defRPr/>
            </a:pPr>
            <a:r>
              <a:rPr lang="en-US" sz="4400" smtClean="0"/>
              <a:t>How to Support Endocrine Disorders with TCVM Food Therapy</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z="3600" b="0" smtClean="0"/>
              <a:t>Yin Deficiency with Liver Yang Rising</a:t>
            </a:r>
          </a:p>
        </p:txBody>
      </p:sp>
      <p:sp>
        <p:nvSpPr>
          <p:cNvPr id="536579" name="Rectangle 3"/>
          <p:cNvSpPr>
            <a:spLocks noGrp="1" noChangeArrowheads="1"/>
          </p:cNvSpPr>
          <p:nvPr>
            <p:ph type="body" idx="1"/>
          </p:nvPr>
        </p:nvSpPr>
        <p:spPr>
          <a:xfrm>
            <a:off x="901700" y="1079500"/>
            <a:ext cx="7924800" cy="5410200"/>
          </a:xfrm>
        </p:spPr>
        <p:txBody>
          <a:bodyPr/>
          <a:lstStyle/>
          <a:p>
            <a:pPr eaLnBrk="1" hangingPunct="1">
              <a:lnSpc>
                <a:spcPct val="80000"/>
              </a:lnSpc>
              <a:defRPr/>
            </a:pPr>
            <a:r>
              <a:rPr lang="en-US" sz="2400" i="1" smtClean="0"/>
              <a:t>Zhi Bai Di Huang Wan</a:t>
            </a:r>
            <a:r>
              <a:rPr lang="en-US" sz="2400" smtClean="0"/>
              <a:t>, Anemarrhena, Phellodendron and Rehmannia Pill</a:t>
            </a:r>
          </a:p>
          <a:p>
            <a:pPr lvl="1" eaLnBrk="1" hangingPunct="1">
              <a:lnSpc>
                <a:spcPct val="80000"/>
              </a:lnSpc>
              <a:defRPr/>
            </a:pPr>
            <a:r>
              <a:rPr lang="en-US" sz="2000" smtClean="0"/>
              <a:t>Huang bai, Phellodendron</a:t>
            </a:r>
          </a:p>
          <a:p>
            <a:pPr lvl="1" eaLnBrk="1" hangingPunct="1">
              <a:lnSpc>
                <a:spcPct val="80000"/>
              </a:lnSpc>
              <a:defRPr/>
            </a:pPr>
            <a:r>
              <a:rPr lang="en-US" sz="2000" smtClean="0"/>
              <a:t>Zhi mu, Anemarrhena</a:t>
            </a:r>
          </a:p>
          <a:p>
            <a:pPr lvl="1" eaLnBrk="1" hangingPunct="1">
              <a:lnSpc>
                <a:spcPct val="80000"/>
              </a:lnSpc>
              <a:defRPr/>
            </a:pPr>
            <a:r>
              <a:rPr lang="en-US" sz="2000" smtClean="0"/>
              <a:t>Sheng di huang, uncooked Rehmannia</a:t>
            </a:r>
          </a:p>
          <a:p>
            <a:pPr lvl="1" eaLnBrk="1" hangingPunct="1">
              <a:lnSpc>
                <a:spcPct val="80000"/>
              </a:lnSpc>
              <a:defRPr/>
            </a:pPr>
            <a:r>
              <a:rPr lang="en-US" sz="2000" smtClean="0"/>
              <a:t>Shan yao, Dioscorea</a:t>
            </a:r>
          </a:p>
          <a:p>
            <a:pPr lvl="1" eaLnBrk="1" hangingPunct="1">
              <a:lnSpc>
                <a:spcPct val="80000"/>
              </a:lnSpc>
              <a:defRPr/>
            </a:pPr>
            <a:r>
              <a:rPr lang="en-US" sz="2000" smtClean="0"/>
              <a:t>Shan zhu yu, Cornus</a:t>
            </a:r>
          </a:p>
          <a:p>
            <a:pPr lvl="1" eaLnBrk="1" hangingPunct="1">
              <a:lnSpc>
                <a:spcPct val="80000"/>
              </a:lnSpc>
              <a:defRPr/>
            </a:pPr>
            <a:r>
              <a:rPr lang="en-US" sz="2000" smtClean="0"/>
              <a:t>Mu dan pi, Paeony root bark</a:t>
            </a:r>
          </a:p>
          <a:p>
            <a:pPr lvl="1" eaLnBrk="1" hangingPunct="1">
              <a:lnSpc>
                <a:spcPct val="80000"/>
              </a:lnSpc>
              <a:defRPr/>
            </a:pPr>
            <a:r>
              <a:rPr lang="en-US" sz="2000" smtClean="0"/>
              <a:t>Ze xie, Alisma</a:t>
            </a:r>
          </a:p>
          <a:p>
            <a:pPr lvl="1" eaLnBrk="1" hangingPunct="1">
              <a:lnSpc>
                <a:spcPct val="80000"/>
              </a:lnSpc>
              <a:defRPr/>
            </a:pPr>
            <a:r>
              <a:rPr lang="en-US" sz="2000" smtClean="0"/>
              <a:t>Fu ling, Poria</a:t>
            </a:r>
          </a:p>
          <a:p>
            <a:pPr lvl="4" eaLnBrk="1" hangingPunct="1">
              <a:lnSpc>
                <a:spcPct val="80000"/>
              </a:lnSpc>
              <a:defRPr/>
            </a:pPr>
            <a:endParaRPr lang="en-US" sz="1600" smtClean="0"/>
          </a:p>
          <a:p>
            <a:pPr eaLnBrk="1" hangingPunct="1">
              <a:lnSpc>
                <a:spcPct val="80000"/>
              </a:lnSpc>
              <a:defRPr/>
            </a:pPr>
            <a:r>
              <a:rPr lang="en-US" sz="2400" smtClean="0"/>
              <a:t>Modify with Gou Teng, Uncaria, to clear Liver Heat and pacify Liver Yang</a:t>
            </a:r>
          </a:p>
          <a:p>
            <a:pPr lvl="4" eaLnBrk="1" hangingPunct="1">
              <a:lnSpc>
                <a:spcPct val="80000"/>
              </a:lnSpc>
              <a:defRPr/>
            </a:pPr>
            <a:endParaRPr lang="en-US" sz="1600" smtClean="0"/>
          </a:p>
          <a:p>
            <a:pPr eaLnBrk="1" hangingPunct="1">
              <a:lnSpc>
                <a:spcPct val="80000"/>
              </a:lnSpc>
              <a:defRPr/>
            </a:pPr>
            <a:r>
              <a:rPr lang="en-US" sz="2400" smtClean="0"/>
              <a:t>Functions: Nourish Liver and Kidney Yin, reduce deficient Fire, clear Liver Heat and pacify Liver Yang</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defRPr/>
            </a:pPr>
            <a:r>
              <a:rPr lang="en-US" sz="2800" i="1" smtClean="0"/>
              <a:t>Zhi Bai Di Huang Wan</a:t>
            </a:r>
            <a:r>
              <a:rPr lang="en-US" sz="2800" smtClean="0"/>
              <a:t>, Anemarrhena, Phellodendron and Rehmannia Pill</a:t>
            </a:r>
          </a:p>
        </p:txBody>
      </p:sp>
      <p:sp>
        <p:nvSpPr>
          <p:cNvPr id="538627" name="Rectangle 3"/>
          <p:cNvSpPr>
            <a:spLocks noGrp="1" noChangeArrowheads="1"/>
          </p:cNvSpPr>
          <p:nvPr>
            <p:ph type="body" idx="1"/>
          </p:nvPr>
        </p:nvSpPr>
        <p:spPr>
          <a:xfrm>
            <a:off x="876300" y="1092200"/>
            <a:ext cx="7924800" cy="5410200"/>
          </a:xfrm>
        </p:spPr>
        <p:txBody>
          <a:bodyPr/>
          <a:lstStyle/>
          <a:p>
            <a:pPr eaLnBrk="1" hangingPunct="1">
              <a:defRPr/>
            </a:pPr>
            <a:r>
              <a:rPr lang="en-US" sz="2400" i="1" smtClean="0"/>
              <a:t>Zhi Mu </a:t>
            </a:r>
            <a:r>
              <a:rPr lang="en-US" sz="2400" smtClean="0"/>
              <a:t>Anemarrhena clears Heat, nourishes Yin and moistens dryness</a:t>
            </a:r>
          </a:p>
          <a:p>
            <a:pPr lvl="4" eaLnBrk="1" hangingPunct="1">
              <a:defRPr/>
            </a:pPr>
            <a:endParaRPr lang="en-US" sz="1600" smtClean="0"/>
          </a:p>
          <a:p>
            <a:pPr eaLnBrk="1" hangingPunct="1">
              <a:defRPr/>
            </a:pPr>
            <a:r>
              <a:rPr lang="en-US" sz="2400" i="1" smtClean="0"/>
              <a:t>Huang Bai</a:t>
            </a:r>
            <a:r>
              <a:rPr lang="en-US" sz="2400" smtClean="0"/>
              <a:t> Phellodendron clears Heat, dries Dampness, clears Deficient Heat from Kidney Yin Deficiency</a:t>
            </a:r>
          </a:p>
          <a:p>
            <a:pPr lvl="4" eaLnBrk="1" hangingPunct="1">
              <a:defRPr/>
            </a:pPr>
            <a:endParaRPr lang="en-US" sz="1600" smtClean="0"/>
          </a:p>
          <a:p>
            <a:pPr eaLnBrk="1" hangingPunct="1">
              <a:defRPr/>
            </a:pPr>
            <a:r>
              <a:rPr lang="en-US" sz="2400" i="1" smtClean="0"/>
              <a:t>Shu di huang</a:t>
            </a:r>
            <a:r>
              <a:rPr lang="en-US" sz="2400" smtClean="0"/>
              <a:t> Rehmannia nourishes </a:t>
            </a:r>
            <a:r>
              <a:rPr lang="en-US" sz="2400" i="1" smtClean="0"/>
              <a:t>Yin</a:t>
            </a:r>
            <a:r>
              <a:rPr lang="en-US" sz="2400" smtClean="0"/>
              <a:t> and tonifies the Kidneys and Blood as well as replenishes essence</a:t>
            </a:r>
          </a:p>
          <a:p>
            <a:pPr lvl="4" eaLnBrk="1" hangingPunct="1">
              <a:defRPr/>
            </a:pPr>
            <a:endParaRPr lang="en-US" sz="1600" smtClean="0"/>
          </a:p>
          <a:p>
            <a:pPr eaLnBrk="1" hangingPunct="1">
              <a:defRPr/>
            </a:pPr>
            <a:r>
              <a:rPr lang="en-US" sz="2400" smtClean="0"/>
              <a:t>Two of the deputies, </a:t>
            </a:r>
            <a:r>
              <a:rPr lang="en-US" sz="2400" i="1" smtClean="0"/>
              <a:t>Shan zhu yu</a:t>
            </a:r>
            <a:r>
              <a:rPr lang="en-US" sz="2400" smtClean="0"/>
              <a:t> Cornus and</a:t>
            </a:r>
            <a:r>
              <a:rPr lang="en-US" sz="2400" i="1" smtClean="0"/>
              <a:t> Shan yao</a:t>
            </a:r>
            <a:r>
              <a:rPr lang="en-US" sz="2400" smtClean="0"/>
              <a:t> Dioscorea, tonify the Liver and nourish the Spleen to further benefit the Blood and essence</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pPr eaLnBrk="1" hangingPunct="1">
              <a:defRPr/>
            </a:pPr>
            <a:r>
              <a:rPr lang="en-US" sz="2800" i="1" smtClean="0"/>
              <a:t>Zhi Bai Di Huang Wan</a:t>
            </a:r>
            <a:r>
              <a:rPr lang="en-US" sz="2800" smtClean="0"/>
              <a:t>, Anemarrhena, Phellodendron and Rehmannia Pill</a:t>
            </a:r>
          </a:p>
        </p:txBody>
      </p:sp>
      <p:sp>
        <p:nvSpPr>
          <p:cNvPr id="540675" name="Rectangle 3"/>
          <p:cNvSpPr>
            <a:spLocks noGrp="1" noChangeArrowheads="1"/>
          </p:cNvSpPr>
          <p:nvPr>
            <p:ph type="body" idx="1"/>
          </p:nvPr>
        </p:nvSpPr>
        <p:spPr>
          <a:xfrm>
            <a:off x="774700" y="1397000"/>
            <a:ext cx="7924800" cy="4483100"/>
          </a:xfrm>
        </p:spPr>
        <p:txBody>
          <a:bodyPr/>
          <a:lstStyle/>
          <a:p>
            <a:pPr eaLnBrk="1" hangingPunct="1">
              <a:defRPr/>
            </a:pPr>
            <a:r>
              <a:rPr lang="en-US" sz="2800" smtClean="0"/>
              <a:t>The three assistants are </a:t>
            </a:r>
            <a:r>
              <a:rPr lang="en-US" sz="2800" i="1" smtClean="0"/>
              <a:t>Ze xie</a:t>
            </a:r>
            <a:r>
              <a:rPr lang="en-US" sz="2800" smtClean="0"/>
              <a:t> Alismatis, </a:t>
            </a:r>
            <a:r>
              <a:rPr lang="en-US" sz="2800" i="1" smtClean="0"/>
              <a:t>Fu ling</a:t>
            </a:r>
            <a:r>
              <a:rPr lang="en-US" sz="2800" smtClean="0"/>
              <a:t> Poria and </a:t>
            </a:r>
            <a:r>
              <a:rPr lang="en-US" sz="2800" i="1" smtClean="0"/>
              <a:t>Mu dan pi</a:t>
            </a:r>
            <a:r>
              <a:rPr lang="en-US" sz="2800" smtClean="0"/>
              <a:t> Moutan and their purpose is to regulate the Kidneys, Liver and Spleen</a:t>
            </a:r>
          </a:p>
          <a:p>
            <a:pPr lvl="4" eaLnBrk="1" hangingPunct="1">
              <a:defRPr/>
            </a:pPr>
            <a:endParaRPr lang="en-US" sz="1800" smtClean="0"/>
          </a:p>
          <a:p>
            <a:pPr eaLnBrk="1" hangingPunct="1">
              <a:defRPr/>
            </a:pPr>
            <a:r>
              <a:rPr lang="en-US" sz="2800" i="1" smtClean="0"/>
              <a:t>Ze xie</a:t>
            </a:r>
            <a:r>
              <a:rPr lang="en-US" sz="2800" smtClean="0"/>
              <a:t> unblocks the water pathways, </a:t>
            </a:r>
            <a:r>
              <a:rPr lang="en-US" sz="2800" i="1" smtClean="0"/>
              <a:t>Fu ling </a:t>
            </a:r>
            <a:r>
              <a:rPr lang="en-US" sz="2800" smtClean="0"/>
              <a:t>strengthens the Spleen and mildly drains Damp, and </a:t>
            </a:r>
            <a:r>
              <a:rPr lang="en-US" sz="2800" i="1" smtClean="0"/>
              <a:t>Mu dan pi</a:t>
            </a:r>
            <a:r>
              <a:rPr lang="en-US" sz="2800" smtClean="0"/>
              <a:t> clears Heat and soothes the Liver fire</a:t>
            </a:r>
            <a:r>
              <a:rPr lang="en-US" smtClean="0"/>
              <a:t> </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eaLnBrk="1" hangingPunct="1">
              <a:defRPr/>
            </a:pPr>
            <a:r>
              <a:rPr lang="en-US" sz="3200" b="0" i="1" dirty="0" err="1" smtClean="0"/>
              <a:t>Zhi</a:t>
            </a:r>
            <a:r>
              <a:rPr lang="en-US" sz="3200" b="0" i="1" dirty="0" smtClean="0"/>
              <a:t> </a:t>
            </a:r>
            <a:r>
              <a:rPr lang="en-US" sz="3200" b="0" i="1" dirty="0" err="1" smtClean="0"/>
              <a:t>Bai</a:t>
            </a:r>
            <a:r>
              <a:rPr lang="en-US" sz="3200" b="0" i="1" dirty="0" smtClean="0"/>
              <a:t> Di Huang Wan</a:t>
            </a:r>
            <a:r>
              <a:rPr lang="en-US" sz="3200" b="0" dirty="0" smtClean="0"/>
              <a:t> Food Therapy</a:t>
            </a:r>
            <a:r>
              <a:rPr lang="en-US" sz="3200" dirty="0" smtClean="0"/>
              <a:t> </a:t>
            </a:r>
          </a:p>
        </p:txBody>
      </p:sp>
      <p:sp>
        <p:nvSpPr>
          <p:cNvPr id="542723" name="Rectangle 3"/>
          <p:cNvSpPr>
            <a:spLocks noGrp="1" noChangeArrowheads="1"/>
          </p:cNvSpPr>
          <p:nvPr>
            <p:ph type="body" idx="1"/>
          </p:nvPr>
        </p:nvSpPr>
        <p:spPr>
          <a:xfrm>
            <a:off x="863600" y="1143000"/>
            <a:ext cx="7924800" cy="5410200"/>
          </a:xfrm>
        </p:spPr>
        <p:txBody>
          <a:bodyPr/>
          <a:lstStyle/>
          <a:p>
            <a:pPr eaLnBrk="1" hangingPunct="1">
              <a:defRPr/>
            </a:pPr>
            <a:r>
              <a:rPr lang="en-US" sz="2400" smtClean="0"/>
              <a:t>Barley is cool, sweet and salty and nourishes Yin and Clears Heat</a:t>
            </a:r>
          </a:p>
          <a:p>
            <a:pPr lvl="4" eaLnBrk="1" hangingPunct="1">
              <a:defRPr/>
            </a:pPr>
            <a:endParaRPr lang="en-US" sz="1600" smtClean="0"/>
          </a:p>
          <a:p>
            <a:pPr eaLnBrk="1" hangingPunct="1">
              <a:defRPr/>
            </a:pPr>
            <a:r>
              <a:rPr lang="en-US" sz="2400" smtClean="0"/>
              <a:t>Yam is neutral, sweet and nourishes Yin, Qi and Jing</a:t>
            </a:r>
          </a:p>
          <a:p>
            <a:pPr lvl="4" eaLnBrk="1" hangingPunct="1">
              <a:defRPr/>
            </a:pPr>
            <a:endParaRPr lang="en-US" sz="1600" smtClean="0"/>
          </a:p>
          <a:p>
            <a:pPr eaLnBrk="1" hangingPunct="1">
              <a:defRPr/>
            </a:pPr>
            <a:r>
              <a:rPr lang="en-US" sz="2400" smtClean="0"/>
              <a:t>Beef nourishes Blood and possibly Yin</a:t>
            </a:r>
          </a:p>
          <a:p>
            <a:pPr lvl="4" eaLnBrk="1" hangingPunct="1">
              <a:defRPr/>
            </a:pPr>
            <a:endParaRPr lang="en-US" sz="1600" smtClean="0"/>
          </a:p>
          <a:p>
            <a:pPr eaLnBrk="1" hangingPunct="1">
              <a:defRPr/>
            </a:pPr>
            <a:r>
              <a:rPr lang="en-US" sz="2400" smtClean="0"/>
              <a:t>What nourishes Liver and Blood?</a:t>
            </a:r>
          </a:p>
          <a:p>
            <a:pPr lvl="4" eaLnBrk="1" hangingPunct="1">
              <a:defRPr/>
            </a:pPr>
            <a:endParaRPr lang="en-US" sz="1600" smtClean="0"/>
          </a:p>
          <a:p>
            <a:pPr eaLnBrk="1" hangingPunct="1">
              <a:defRPr/>
            </a:pPr>
            <a:r>
              <a:rPr lang="en-US" sz="2400" smtClean="0"/>
              <a:t>Which foods regulate the Spleen?</a:t>
            </a:r>
          </a:p>
          <a:p>
            <a:pPr lvl="4" eaLnBrk="1" hangingPunct="1">
              <a:defRPr/>
            </a:pPr>
            <a:endParaRPr lang="en-US" sz="1600" smtClean="0"/>
          </a:p>
          <a:p>
            <a:pPr eaLnBrk="1" hangingPunct="1">
              <a:defRPr/>
            </a:pPr>
            <a:r>
              <a:rPr lang="en-US" sz="2400" smtClean="0"/>
              <a:t>Which foods unblock the water pathways?</a:t>
            </a:r>
          </a:p>
          <a:p>
            <a:pPr eaLnBrk="1" hangingPunct="1">
              <a:defRPr/>
            </a:pPr>
            <a:endParaRPr lang="en-US" sz="2400" smtClean="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Food_actions.jpg"/>
          <p:cNvPicPr>
            <a:picLocks noChangeAspect="1"/>
          </p:cNvPicPr>
          <p:nvPr/>
        </p:nvPicPr>
        <p:blipFill>
          <a:blip r:embed="rId2" cstate="print"/>
          <a:srcRect/>
          <a:stretch>
            <a:fillRect/>
          </a:stretch>
        </p:blipFill>
        <p:spPr bwMode="auto">
          <a:xfrm>
            <a:off x="-26988" y="0"/>
            <a:ext cx="9197976" cy="6858000"/>
          </a:xfrm>
          <a:prstGeom prst="rect">
            <a:avLst/>
          </a:prstGeom>
          <a:noFill/>
          <a:ln w="9525">
            <a:noFill/>
            <a:miter lim="800000"/>
            <a:headEnd/>
            <a:tailEnd/>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ood_energy.jpg"/>
          <p:cNvPicPr>
            <a:picLocks noChangeAspect="1"/>
          </p:cNvPicPr>
          <p:nvPr/>
        </p:nvPicPr>
        <p:blipFill>
          <a:blip r:embed="rId2" cstate="print"/>
          <a:srcRect/>
          <a:stretch>
            <a:fillRect/>
          </a:stretch>
        </p:blipFill>
        <p:spPr bwMode="auto">
          <a:xfrm>
            <a:off x="0" y="0"/>
            <a:ext cx="9144000" cy="6908800"/>
          </a:xfrm>
          <a:prstGeom prst="rect">
            <a:avLst/>
          </a:prstGeom>
          <a:noFill/>
          <a:ln w="9525">
            <a:noFill/>
            <a:miter lim="800000"/>
            <a:headEnd/>
            <a:tailEnd/>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0" i="1" dirty="0" err="1" smtClean="0"/>
              <a:t>Zhi</a:t>
            </a:r>
            <a:r>
              <a:rPr lang="en-US" b="0" i="1" dirty="0" smtClean="0"/>
              <a:t> </a:t>
            </a:r>
            <a:r>
              <a:rPr lang="en-US" b="0" i="1" dirty="0" err="1" smtClean="0"/>
              <a:t>Bai</a:t>
            </a:r>
            <a:r>
              <a:rPr lang="en-US" b="0" i="1" dirty="0" smtClean="0"/>
              <a:t> Di Huang Wan</a:t>
            </a:r>
            <a:r>
              <a:rPr lang="en-US" b="0" dirty="0" smtClean="0"/>
              <a:t> </a:t>
            </a:r>
            <a:r>
              <a:rPr lang="en-US" altLang="zh-CN" i="1" dirty="0" smtClean="0">
                <a:ea typeface="宋体" pitchFamily="2" charset="-122"/>
              </a:rPr>
              <a:t>Food</a:t>
            </a:r>
            <a:endParaRPr lang="en-US" dirty="0" smtClean="0"/>
          </a:p>
        </p:txBody>
      </p:sp>
      <p:sp>
        <p:nvSpPr>
          <p:cNvPr id="3" name="Content Placeholder 2"/>
          <p:cNvSpPr>
            <a:spLocks noGrp="1"/>
          </p:cNvSpPr>
          <p:nvPr>
            <p:ph idx="1"/>
          </p:nvPr>
        </p:nvSpPr>
        <p:spPr>
          <a:xfrm>
            <a:off x="1169894" y="1059873"/>
            <a:ext cx="6790765" cy="4464441"/>
          </a:xfrm>
        </p:spPr>
        <p:txBody>
          <a:bodyPr/>
          <a:lstStyle/>
          <a:p>
            <a:pPr eaLnBrk="1" hangingPunct="1">
              <a:defRPr/>
            </a:pPr>
            <a:r>
              <a:rPr lang="en-US" sz="2400" dirty="0" smtClean="0"/>
              <a:t>Barley			</a:t>
            </a:r>
            <a:r>
              <a:rPr lang="en-US" sz="2400" dirty="0" smtClean="0"/>
              <a:t>	</a:t>
            </a:r>
            <a:r>
              <a:rPr lang="en-US" sz="2400" dirty="0" smtClean="0"/>
              <a:t>1 cup</a:t>
            </a:r>
            <a:endParaRPr lang="en-US" sz="2400" dirty="0" smtClean="0"/>
          </a:p>
          <a:p>
            <a:pPr eaLnBrk="1" hangingPunct="1">
              <a:defRPr/>
            </a:pPr>
            <a:r>
              <a:rPr lang="en-US" sz="2400" dirty="0" smtClean="0"/>
              <a:t>Bamboo Shoots	</a:t>
            </a:r>
            <a:r>
              <a:rPr lang="en-US" sz="2400" dirty="0" smtClean="0"/>
              <a:t>		2 oz</a:t>
            </a:r>
          </a:p>
          <a:p>
            <a:pPr eaLnBrk="1" hangingPunct="1">
              <a:defRPr/>
            </a:pPr>
            <a:r>
              <a:rPr lang="en-US" sz="2400" dirty="0" smtClean="0"/>
              <a:t>Mushrooms</a:t>
            </a:r>
            <a:r>
              <a:rPr lang="en-US" sz="2400" dirty="0" smtClean="0"/>
              <a:t>			</a:t>
            </a:r>
            <a:r>
              <a:rPr lang="en-US" sz="2400" dirty="0" smtClean="0"/>
              <a:t>3 </a:t>
            </a:r>
            <a:r>
              <a:rPr lang="en-US" sz="2400" dirty="0" smtClean="0"/>
              <a:t>oz</a:t>
            </a:r>
          </a:p>
          <a:p>
            <a:pPr eaLnBrk="1" hangingPunct="1">
              <a:defRPr/>
            </a:pPr>
            <a:r>
              <a:rPr lang="en-US" sz="2400" dirty="0" smtClean="0"/>
              <a:t>Beef 	</a:t>
            </a:r>
            <a:r>
              <a:rPr lang="en-US" sz="2400" dirty="0" smtClean="0"/>
              <a:t>			</a:t>
            </a:r>
            <a:r>
              <a:rPr lang="en-US" sz="2400" dirty="0" smtClean="0"/>
              <a:t>2 oz</a:t>
            </a:r>
            <a:endParaRPr lang="en-US" sz="2400" dirty="0" smtClean="0"/>
          </a:p>
          <a:p>
            <a:pPr eaLnBrk="1" hangingPunct="1">
              <a:defRPr/>
            </a:pPr>
            <a:r>
              <a:rPr lang="en-US" sz="2400" dirty="0" smtClean="0"/>
              <a:t>Rabbit	</a:t>
            </a:r>
            <a:r>
              <a:rPr lang="en-US" sz="2400" dirty="0" smtClean="0"/>
              <a:t>			</a:t>
            </a:r>
            <a:r>
              <a:rPr lang="en-US" sz="2400" dirty="0" smtClean="0"/>
              <a:t>4 oz</a:t>
            </a:r>
            <a:endParaRPr lang="en-US" sz="2400" dirty="0" smtClean="0"/>
          </a:p>
          <a:p>
            <a:pPr eaLnBrk="1" hangingPunct="1">
              <a:defRPr/>
            </a:pPr>
            <a:r>
              <a:rPr lang="en-US" sz="2400" dirty="0" smtClean="0"/>
              <a:t>Yam	</a:t>
            </a:r>
            <a:r>
              <a:rPr lang="en-US" sz="2400" dirty="0" smtClean="0"/>
              <a:t>			</a:t>
            </a:r>
            <a:r>
              <a:rPr lang="en-US" sz="2400" dirty="0" smtClean="0"/>
              <a:t>½ cup</a:t>
            </a:r>
          </a:p>
          <a:p>
            <a:pPr eaLnBrk="1" hangingPunct="1">
              <a:defRPr/>
            </a:pPr>
            <a:r>
              <a:rPr lang="en-US" sz="2400" dirty="0" smtClean="0"/>
              <a:t>Cherries				2 oz</a:t>
            </a:r>
          </a:p>
          <a:p>
            <a:pPr eaLnBrk="1" hangingPunct="1">
              <a:defRPr/>
            </a:pPr>
            <a:r>
              <a:rPr lang="en-US" sz="2400" dirty="0" smtClean="0"/>
              <a:t>Carrots				½ cup</a:t>
            </a:r>
          </a:p>
          <a:p>
            <a:pPr eaLnBrk="1" hangingPunct="1">
              <a:defRPr/>
            </a:pPr>
            <a:r>
              <a:rPr lang="en-US" sz="2400" dirty="0" smtClean="0"/>
              <a:t>Tomatoes				2 oz</a:t>
            </a:r>
          </a:p>
          <a:p>
            <a:pPr eaLnBrk="1" hangingPunct="1">
              <a:defRPr/>
            </a:pPr>
            <a:r>
              <a:rPr lang="en-US" sz="2400" dirty="0" smtClean="0"/>
              <a:t>Cucumber			2 oz</a:t>
            </a:r>
            <a:endParaRPr lang="en-US" sz="2400" dirty="0" smtClean="0"/>
          </a:p>
          <a:p>
            <a:pPr eaLnBrk="1" hangingPunct="1">
              <a:defRPr/>
            </a:pPr>
            <a:r>
              <a:rPr lang="en-US" sz="2400" dirty="0" smtClean="0"/>
              <a:t>Calcium				6</a:t>
            </a:r>
            <a:r>
              <a:rPr lang="en-US" sz="2400" dirty="0" smtClean="0"/>
              <a:t>00 </a:t>
            </a:r>
            <a:r>
              <a:rPr lang="en-US" sz="2400" dirty="0" smtClean="0"/>
              <a:t>mg</a:t>
            </a:r>
          </a:p>
          <a:p>
            <a:pPr eaLnBrk="1" hangingPunct="1">
              <a:defRPr/>
            </a:pPr>
            <a:endParaRPr lang="en-US" dirty="0" smtClean="0"/>
          </a:p>
        </p:txBody>
      </p:sp>
      <p:sp>
        <p:nvSpPr>
          <p:cNvPr id="5" name="TextBox 4"/>
          <p:cNvSpPr txBox="1"/>
          <p:nvPr/>
        </p:nvSpPr>
        <p:spPr>
          <a:xfrm>
            <a:off x="1997075" y="5913438"/>
            <a:ext cx="4801956"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a:t>
            </a:r>
            <a:r>
              <a:rPr lang="en-US" dirty="0" smtClean="0">
                <a:effectLst>
                  <a:outerShdw blurRad="38100" dist="38100" dir="2700000" algn="tl">
                    <a:srgbClr val="000000">
                      <a:alpha val="43137"/>
                    </a:srgbClr>
                  </a:outerShdw>
                </a:effectLst>
              </a:rPr>
              <a:t>791       </a:t>
            </a:r>
            <a:r>
              <a:rPr lang="en-US" dirty="0">
                <a:effectLst>
                  <a:outerShdw blurRad="38100" dist="38100" dir="2700000" algn="tl">
                    <a:srgbClr val="000000">
                      <a:alpha val="43137"/>
                    </a:srgbClr>
                  </a:outerShdw>
                </a:effectLst>
              </a:rPr>
              <a:t>P-F-C </a:t>
            </a:r>
            <a:r>
              <a:rPr lang="en-US" dirty="0" smtClean="0">
                <a:effectLst>
                  <a:outerShdw blurRad="38100" dist="38100" dir="2700000" algn="tl">
                    <a:srgbClr val="000000">
                      <a:alpha val="43137"/>
                    </a:srgbClr>
                  </a:outerShdw>
                </a:effectLst>
              </a:rPr>
              <a:t>30-24-46 </a:t>
            </a:r>
            <a:endParaRPr lang="en-US"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en-US" b="0" smtClean="0"/>
              <a:t>Yin Deficiency with False Heat</a:t>
            </a:r>
          </a:p>
        </p:txBody>
      </p:sp>
      <p:sp>
        <p:nvSpPr>
          <p:cNvPr id="544771" name="Rectangle 3"/>
          <p:cNvSpPr>
            <a:spLocks noGrp="1" noChangeArrowheads="1"/>
          </p:cNvSpPr>
          <p:nvPr>
            <p:ph type="body" idx="1"/>
          </p:nvPr>
        </p:nvSpPr>
        <p:spPr/>
        <p:txBody>
          <a:bodyPr/>
          <a:lstStyle/>
          <a:p>
            <a:pPr eaLnBrk="1" hangingPunct="1">
              <a:lnSpc>
                <a:spcPct val="80000"/>
              </a:lnSpc>
              <a:defRPr/>
            </a:pPr>
            <a:r>
              <a:rPr lang="en-US" sz="2800" smtClean="0"/>
              <a:t>Common signs</a:t>
            </a:r>
          </a:p>
          <a:p>
            <a:pPr lvl="1" eaLnBrk="1" hangingPunct="1">
              <a:lnSpc>
                <a:spcPct val="80000"/>
              </a:lnSpc>
              <a:defRPr/>
            </a:pPr>
            <a:r>
              <a:rPr lang="en-US" sz="2400" smtClean="0"/>
              <a:t>Polyuria, Polydipsia</a:t>
            </a:r>
          </a:p>
          <a:p>
            <a:pPr lvl="1" eaLnBrk="1" hangingPunct="1">
              <a:lnSpc>
                <a:spcPct val="80000"/>
              </a:lnSpc>
              <a:defRPr/>
            </a:pPr>
            <a:r>
              <a:rPr lang="en-US" sz="2400" smtClean="0"/>
              <a:t>Pendulous abdomen with thin limbs</a:t>
            </a:r>
          </a:p>
          <a:p>
            <a:pPr lvl="1" eaLnBrk="1" hangingPunct="1">
              <a:lnSpc>
                <a:spcPct val="80000"/>
              </a:lnSpc>
              <a:defRPr/>
            </a:pPr>
            <a:r>
              <a:rPr lang="en-US" sz="2400" smtClean="0"/>
              <a:t>Nocturnal irritability</a:t>
            </a:r>
          </a:p>
          <a:p>
            <a:pPr lvl="1" eaLnBrk="1" hangingPunct="1">
              <a:lnSpc>
                <a:spcPct val="80000"/>
              </a:lnSpc>
              <a:defRPr/>
            </a:pPr>
            <a:r>
              <a:rPr lang="en-US" sz="2400" smtClean="0"/>
              <a:t>Dry mouth and throat</a:t>
            </a:r>
          </a:p>
          <a:p>
            <a:pPr lvl="1" eaLnBrk="1" hangingPunct="1">
              <a:lnSpc>
                <a:spcPct val="80000"/>
              </a:lnSpc>
              <a:defRPr/>
            </a:pPr>
            <a:r>
              <a:rPr lang="en-US" sz="2400" smtClean="0"/>
              <a:t>Lumbar and stifle weakness and pain</a:t>
            </a:r>
          </a:p>
          <a:p>
            <a:pPr lvl="1" eaLnBrk="1" hangingPunct="1">
              <a:lnSpc>
                <a:spcPct val="80000"/>
              </a:lnSpc>
              <a:defRPr/>
            </a:pPr>
            <a:r>
              <a:rPr lang="en-US" sz="2400" smtClean="0"/>
              <a:t>Insomnia, profuse dreaming</a:t>
            </a:r>
          </a:p>
          <a:p>
            <a:pPr lvl="1" eaLnBrk="1" hangingPunct="1">
              <a:lnSpc>
                <a:spcPct val="80000"/>
              </a:lnSpc>
              <a:defRPr/>
            </a:pPr>
            <a:r>
              <a:rPr lang="en-US" sz="2400" smtClean="0"/>
              <a:t>Constipation</a:t>
            </a:r>
          </a:p>
          <a:p>
            <a:pPr lvl="1" eaLnBrk="1" hangingPunct="1">
              <a:lnSpc>
                <a:spcPct val="80000"/>
              </a:lnSpc>
              <a:defRPr/>
            </a:pPr>
            <a:r>
              <a:rPr lang="en-US" sz="2400" smtClean="0"/>
              <a:t>Red tongue, especially tip, with little or no coat</a:t>
            </a:r>
          </a:p>
          <a:p>
            <a:pPr lvl="1" eaLnBrk="1" hangingPunct="1">
              <a:lnSpc>
                <a:spcPct val="80000"/>
              </a:lnSpc>
              <a:defRPr/>
            </a:pPr>
            <a:r>
              <a:rPr lang="en-US" sz="2400" smtClean="0"/>
              <a:t>Fine, deep, rapid pulse</a:t>
            </a:r>
          </a:p>
          <a:p>
            <a:pPr lvl="4" eaLnBrk="1" hangingPunct="1">
              <a:lnSpc>
                <a:spcPct val="80000"/>
              </a:lnSpc>
              <a:defRPr/>
            </a:pPr>
            <a:endParaRPr lang="en-US" sz="1800" smtClean="0"/>
          </a:p>
          <a:p>
            <a:pPr eaLnBrk="1" hangingPunct="1">
              <a:lnSpc>
                <a:spcPct val="80000"/>
              </a:lnSpc>
              <a:defRPr/>
            </a:pPr>
            <a:r>
              <a:rPr lang="en-US" sz="2800" smtClean="0"/>
              <a:t>Treatment Principles: Supplement the Kidneys and enrich Yin, clear and drain ministerial Fire</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b="0" smtClean="0"/>
              <a:t>Yin Deficiency with False Heat</a:t>
            </a:r>
          </a:p>
        </p:txBody>
      </p:sp>
      <p:pic>
        <p:nvPicPr>
          <p:cNvPr id="19459" name="Picture 3" descr="DSCF0087"/>
          <p:cNvPicPr>
            <a:picLocks noChangeAspect="1" noChangeArrowheads="1"/>
          </p:cNvPicPr>
          <p:nvPr>
            <p:ph idx="1"/>
          </p:nvPr>
        </p:nvPicPr>
        <p:blipFill>
          <a:blip r:embed="rId3" cstate="print"/>
          <a:srcRect/>
          <a:stretch>
            <a:fillRect/>
          </a:stretch>
        </p:blipFill>
        <p:spPr>
          <a:xfrm>
            <a:off x="2497138" y="1371600"/>
            <a:ext cx="3943350" cy="5257800"/>
          </a:xfr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b="0" smtClean="0"/>
              <a:t>Yin Deficiency with False Heat</a:t>
            </a:r>
          </a:p>
        </p:txBody>
      </p:sp>
      <p:sp>
        <p:nvSpPr>
          <p:cNvPr id="548867" name="Rectangle 3"/>
          <p:cNvSpPr>
            <a:spLocks noGrp="1" noChangeArrowheads="1"/>
          </p:cNvSpPr>
          <p:nvPr>
            <p:ph type="body" idx="1"/>
          </p:nvPr>
        </p:nvSpPr>
        <p:spPr/>
        <p:txBody>
          <a:bodyPr/>
          <a:lstStyle/>
          <a:p>
            <a:pPr eaLnBrk="1" hangingPunct="1">
              <a:lnSpc>
                <a:spcPct val="80000"/>
              </a:lnSpc>
              <a:defRPr/>
            </a:pPr>
            <a:r>
              <a:rPr lang="en-US" sz="2400" smtClean="0"/>
              <a:t>Ophiopogon Powder (A3510)</a:t>
            </a:r>
          </a:p>
          <a:p>
            <a:pPr lvl="1" eaLnBrk="1" hangingPunct="1">
              <a:lnSpc>
                <a:spcPct val="80000"/>
              </a:lnSpc>
              <a:defRPr/>
            </a:pPr>
            <a:r>
              <a:rPr lang="en-US" sz="2000" smtClean="0"/>
              <a:t>Mai men dong, Ophiopogon </a:t>
            </a:r>
          </a:p>
          <a:p>
            <a:pPr lvl="1" eaLnBrk="1" hangingPunct="1">
              <a:lnSpc>
                <a:spcPct val="80000"/>
              </a:lnSpc>
              <a:defRPr/>
            </a:pPr>
            <a:r>
              <a:rPr lang="en-US" sz="2000" smtClean="0"/>
              <a:t>Lu gen, Phragmites</a:t>
            </a:r>
          </a:p>
          <a:p>
            <a:pPr lvl="1" eaLnBrk="1" hangingPunct="1">
              <a:lnSpc>
                <a:spcPct val="80000"/>
              </a:lnSpc>
              <a:defRPr/>
            </a:pPr>
            <a:r>
              <a:rPr lang="en-US" sz="2000" smtClean="0"/>
              <a:t>Zhi mu, anemarrhena</a:t>
            </a:r>
          </a:p>
          <a:p>
            <a:pPr lvl="1" eaLnBrk="1" hangingPunct="1">
              <a:lnSpc>
                <a:spcPct val="80000"/>
              </a:lnSpc>
              <a:defRPr/>
            </a:pPr>
            <a:r>
              <a:rPr lang="en-US" sz="2000" smtClean="0"/>
              <a:t>Tian hua fen, Trichosanthes</a:t>
            </a:r>
          </a:p>
          <a:p>
            <a:pPr lvl="1" eaLnBrk="1" hangingPunct="1">
              <a:lnSpc>
                <a:spcPct val="80000"/>
              </a:lnSpc>
              <a:defRPr/>
            </a:pPr>
            <a:r>
              <a:rPr lang="en-US" sz="2000" smtClean="0"/>
              <a:t>Bei sha shen, Glehnia</a:t>
            </a:r>
          </a:p>
          <a:p>
            <a:pPr lvl="1" eaLnBrk="1" hangingPunct="1">
              <a:lnSpc>
                <a:spcPct val="80000"/>
              </a:lnSpc>
              <a:defRPr/>
            </a:pPr>
            <a:r>
              <a:rPr lang="en-US" sz="2000" smtClean="0"/>
              <a:t>Zhu ye, Bambusa</a:t>
            </a:r>
          </a:p>
          <a:p>
            <a:pPr lvl="1" eaLnBrk="1" hangingPunct="1">
              <a:lnSpc>
                <a:spcPct val="80000"/>
              </a:lnSpc>
              <a:defRPr/>
            </a:pPr>
            <a:r>
              <a:rPr lang="en-US" sz="2000" smtClean="0"/>
              <a:t>Ge gen, Pueraria</a:t>
            </a:r>
          </a:p>
          <a:p>
            <a:pPr lvl="1" eaLnBrk="1" hangingPunct="1">
              <a:lnSpc>
                <a:spcPct val="80000"/>
              </a:lnSpc>
              <a:defRPr/>
            </a:pPr>
            <a:r>
              <a:rPr lang="en-US" sz="2000" smtClean="0"/>
              <a:t>Wu mei, Mume</a:t>
            </a:r>
          </a:p>
          <a:p>
            <a:pPr lvl="1" eaLnBrk="1" hangingPunct="1">
              <a:lnSpc>
                <a:spcPct val="80000"/>
              </a:lnSpc>
              <a:defRPr/>
            </a:pPr>
            <a:r>
              <a:rPr lang="en-US" sz="2000" smtClean="0"/>
              <a:t>Huang qin, Scutellaria</a:t>
            </a:r>
          </a:p>
          <a:p>
            <a:pPr lvl="1" eaLnBrk="1" hangingPunct="1">
              <a:lnSpc>
                <a:spcPct val="80000"/>
              </a:lnSpc>
              <a:defRPr/>
            </a:pPr>
            <a:r>
              <a:rPr lang="en-US" sz="2000" smtClean="0"/>
              <a:t>Yu li ren, Prunus</a:t>
            </a:r>
          </a:p>
          <a:p>
            <a:pPr lvl="1" eaLnBrk="1" hangingPunct="1">
              <a:lnSpc>
                <a:spcPct val="80000"/>
              </a:lnSpc>
              <a:defRPr/>
            </a:pPr>
            <a:r>
              <a:rPr lang="en-US" sz="2000" smtClean="0"/>
              <a:t>Shan zha, Crataegus</a:t>
            </a:r>
          </a:p>
          <a:p>
            <a:pPr lvl="1" eaLnBrk="1" hangingPunct="1">
              <a:lnSpc>
                <a:spcPct val="80000"/>
              </a:lnSpc>
              <a:defRPr/>
            </a:pPr>
            <a:r>
              <a:rPr lang="en-US" sz="2000" smtClean="0"/>
              <a:t>Shen qu, Massa Fermentata</a:t>
            </a:r>
          </a:p>
          <a:p>
            <a:pPr lvl="4" eaLnBrk="1" hangingPunct="1">
              <a:lnSpc>
                <a:spcPct val="80000"/>
              </a:lnSpc>
              <a:defRPr/>
            </a:pPr>
            <a:endParaRPr lang="en-US" sz="1600" smtClean="0"/>
          </a:p>
          <a:p>
            <a:pPr eaLnBrk="1" hangingPunct="1">
              <a:lnSpc>
                <a:spcPct val="80000"/>
              </a:lnSpc>
              <a:defRPr/>
            </a:pPr>
            <a:r>
              <a:rPr lang="en-US" sz="2400" smtClean="0"/>
              <a:t>Actions: Nourish Yin, clear Heat, promote Body Fluids</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en-US" b="0" smtClean="0"/>
              <a:t>Introduction</a:t>
            </a:r>
          </a:p>
        </p:txBody>
      </p:sp>
      <p:sp>
        <p:nvSpPr>
          <p:cNvPr id="520195" name="Rectangle 3"/>
          <p:cNvSpPr>
            <a:spLocks noGrp="1" noChangeArrowheads="1"/>
          </p:cNvSpPr>
          <p:nvPr>
            <p:ph type="body" idx="1"/>
          </p:nvPr>
        </p:nvSpPr>
        <p:spPr/>
        <p:txBody>
          <a:bodyPr/>
          <a:lstStyle/>
          <a:p>
            <a:pPr eaLnBrk="1" hangingPunct="1">
              <a:defRPr/>
            </a:pPr>
            <a:r>
              <a:rPr lang="en-US" sz="2400" smtClean="0"/>
              <a:t>Pattern Differentiation is the Key</a:t>
            </a:r>
          </a:p>
          <a:p>
            <a:pPr lvl="4" eaLnBrk="1" hangingPunct="1">
              <a:defRPr/>
            </a:pPr>
            <a:endParaRPr lang="en-US" sz="1600" smtClean="0"/>
          </a:p>
          <a:p>
            <a:pPr eaLnBrk="1" hangingPunct="1">
              <a:defRPr/>
            </a:pPr>
            <a:r>
              <a:rPr lang="en-US" sz="2400" i="1" smtClean="0"/>
              <a:t>Yi Bing Tong Zhi</a:t>
            </a:r>
          </a:p>
          <a:p>
            <a:pPr lvl="1" eaLnBrk="1" hangingPunct="1">
              <a:defRPr/>
            </a:pPr>
            <a:r>
              <a:rPr lang="en-US" sz="2000" smtClean="0"/>
              <a:t>One disease, different treatments</a:t>
            </a:r>
          </a:p>
          <a:p>
            <a:pPr lvl="4" eaLnBrk="1" hangingPunct="1">
              <a:defRPr/>
            </a:pPr>
            <a:endParaRPr lang="en-US" sz="1600" smtClean="0"/>
          </a:p>
          <a:p>
            <a:pPr eaLnBrk="1" hangingPunct="1">
              <a:defRPr/>
            </a:pPr>
            <a:r>
              <a:rPr lang="en-US" sz="2400" i="1" smtClean="0"/>
              <a:t>Tong Bing Yi Zhi</a:t>
            </a:r>
          </a:p>
          <a:p>
            <a:pPr lvl="1" eaLnBrk="1" hangingPunct="1">
              <a:defRPr/>
            </a:pPr>
            <a:r>
              <a:rPr lang="en-US" sz="2000" smtClean="0"/>
              <a:t>Different diseases, one treatment</a:t>
            </a:r>
          </a:p>
          <a:p>
            <a:pPr lvl="4" eaLnBrk="1" hangingPunct="1">
              <a:defRPr/>
            </a:pPr>
            <a:endParaRPr lang="en-US" sz="1600" smtClean="0"/>
          </a:p>
          <a:p>
            <a:pPr eaLnBrk="1" hangingPunct="1">
              <a:defRPr/>
            </a:pPr>
            <a:r>
              <a:rPr lang="en-US" sz="2400" smtClean="0"/>
              <a:t>Western Biomedical “endocrine disease” is not a classical TCVM Pattern</a:t>
            </a:r>
          </a:p>
          <a:p>
            <a:pPr lvl="4" eaLnBrk="1" hangingPunct="1">
              <a:defRPr/>
            </a:pPr>
            <a:endParaRPr lang="en-US" sz="1600" smtClean="0"/>
          </a:p>
          <a:p>
            <a:pPr eaLnBrk="1" hangingPunct="1">
              <a:defRPr/>
            </a:pPr>
            <a:r>
              <a:rPr lang="en-US" sz="2400" smtClean="0"/>
              <a:t>Multiple TCVM Patterns may be included in the Western Biomedical diagnosis of “endocrine” disorder</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eaLnBrk="1" hangingPunct="1">
              <a:defRPr/>
            </a:pPr>
            <a:r>
              <a:rPr lang="en-US" sz="3600" b="0" smtClean="0"/>
              <a:t>Ophiopogon Powder </a:t>
            </a:r>
            <a:br>
              <a:rPr lang="en-US" sz="3600" b="0" smtClean="0"/>
            </a:br>
            <a:r>
              <a:rPr lang="en-US" sz="3600" b="0" smtClean="0"/>
              <a:t>Formula Analysis</a:t>
            </a:r>
          </a:p>
        </p:txBody>
      </p:sp>
      <p:sp>
        <p:nvSpPr>
          <p:cNvPr id="550915" name="Rectangle 3"/>
          <p:cNvSpPr>
            <a:spLocks noGrp="1" noChangeArrowheads="1"/>
          </p:cNvSpPr>
          <p:nvPr>
            <p:ph type="body" idx="1"/>
          </p:nvPr>
        </p:nvSpPr>
        <p:spPr>
          <a:xfrm>
            <a:off x="876300" y="1257300"/>
            <a:ext cx="7924800" cy="5410200"/>
          </a:xfrm>
        </p:spPr>
        <p:txBody>
          <a:bodyPr/>
          <a:lstStyle/>
          <a:p>
            <a:pPr eaLnBrk="1" hangingPunct="1">
              <a:lnSpc>
                <a:spcPct val="90000"/>
              </a:lnSpc>
              <a:defRPr/>
            </a:pPr>
            <a:r>
              <a:rPr lang="en-US" sz="2800" smtClean="0"/>
              <a:t>Twelve herbs, half of them such as </a:t>
            </a:r>
            <a:r>
              <a:rPr lang="en-US" sz="2800" i="1" smtClean="0"/>
              <a:t>Mai Men Dong</a:t>
            </a:r>
            <a:r>
              <a:rPr lang="en-US" sz="2800" smtClean="0"/>
              <a:t>, Ophiopogon, and </a:t>
            </a:r>
            <a:r>
              <a:rPr lang="en-US" sz="2800" i="1" smtClean="0"/>
              <a:t>Tian Hua Fen</a:t>
            </a:r>
            <a:r>
              <a:rPr lang="en-US" sz="2800" smtClean="0"/>
              <a:t>, Trichosanthes, work together to Nourish Yin, generate fluids and Clear Heat</a:t>
            </a:r>
          </a:p>
          <a:p>
            <a:pPr lvl="4" eaLnBrk="1" hangingPunct="1">
              <a:lnSpc>
                <a:spcPct val="90000"/>
              </a:lnSpc>
              <a:defRPr/>
            </a:pPr>
            <a:endParaRPr lang="en-US" sz="1800" smtClean="0"/>
          </a:p>
          <a:p>
            <a:pPr eaLnBrk="1" hangingPunct="1">
              <a:lnSpc>
                <a:spcPct val="90000"/>
              </a:lnSpc>
              <a:defRPr/>
            </a:pPr>
            <a:r>
              <a:rPr lang="en-US" sz="2800" smtClean="0"/>
              <a:t>Assistants such as </a:t>
            </a:r>
            <a:r>
              <a:rPr lang="en-US" sz="2800" i="1" smtClean="0"/>
              <a:t>Ge Gen</a:t>
            </a:r>
            <a:r>
              <a:rPr lang="en-US" sz="2800" smtClean="0"/>
              <a:t>, Pueraria, and Lu </a:t>
            </a:r>
            <a:r>
              <a:rPr lang="en-US" sz="2800" i="1" smtClean="0"/>
              <a:t>Gen</a:t>
            </a:r>
            <a:r>
              <a:rPr lang="en-US" sz="2800" smtClean="0"/>
              <a:t>, Phragmites, promote body fluids</a:t>
            </a:r>
          </a:p>
          <a:p>
            <a:pPr lvl="4" eaLnBrk="1" hangingPunct="1">
              <a:lnSpc>
                <a:spcPct val="90000"/>
              </a:lnSpc>
              <a:defRPr/>
            </a:pPr>
            <a:endParaRPr lang="en-US" sz="1800" smtClean="0"/>
          </a:p>
          <a:p>
            <a:pPr eaLnBrk="1" hangingPunct="1">
              <a:lnSpc>
                <a:spcPct val="90000"/>
              </a:lnSpc>
              <a:defRPr/>
            </a:pPr>
            <a:r>
              <a:rPr lang="en-US" sz="2800" i="1" smtClean="0"/>
              <a:t>Shan Zha</a:t>
            </a:r>
            <a:r>
              <a:rPr lang="en-US" sz="2800" smtClean="0"/>
              <a:t>, Crataegus, and Shen </a:t>
            </a:r>
            <a:r>
              <a:rPr lang="en-US" sz="2800" i="1" smtClean="0"/>
              <a:t>Qu</a:t>
            </a:r>
            <a:r>
              <a:rPr lang="en-US" sz="2800" smtClean="0"/>
              <a:t>, Massa Fermentata, resolve food stasis</a:t>
            </a:r>
          </a:p>
          <a:p>
            <a:pPr lvl="4" eaLnBrk="1" hangingPunct="1">
              <a:lnSpc>
                <a:spcPct val="90000"/>
              </a:lnSpc>
              <a:defRPr/>
            </a:pPr>
            <a:endParaRPr lang="en-US" sz="1800" smtClean="0"/>
          </a:p>
          <a:p>
            <a:pPr eaLnBrk="1" hangingPunct="1">
              <a:lnSpc>
                <a:spcPct val="90000"/>
              </a:lnSpc>
              <a:defRPr/>
            </a:pPr>
            <a:r>
              <a:rPr lang="en-US" sz="2800" smtClean="0"/>
              <a:t>Finally, </a:t>
            </a:r>
            <a:r>
              <a:rPr lang="en-US" sz="2800" i="1" smtClean="0"/>
              <a:t>Wu Mei</a:t>
            </a:r>
            <a:r>
              <a:rPr lang="en-US" sz="2800" smtClean="0"/>
              <a:t>, Mume plum astringes </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eaLnBrk="1" hangingPunct="1">
              <a:defRPr/>
            </a:pPr>
            <a:r>
              <a:rPr lang="en-US" sz="3600" b="0" smtClean="0"/>
              <a:t>“Ophiopogon Powder”</a:t>
            </a:r>
            <a:r>
              <a:rPr lang="en-US" sz="3600" smtClean="0"/>
              <a:t> </a:t>
            </a:r>
            <a:r>
              <a:rPr lang="en-US" sz="3600" b="0" smtClean="0"/>
              <a:t>Food Therapy</a:t>
            </a:r>
          </a:p>
        </p:txBody>
      </p:sp>
      <p:sp>
        <p:nvSpPr>
          <p:cNvPr id="552963" name="Rectangle 3"/>
          <p:cNvSpPr>
            <a:spLocks noGrp="1" noChangeArrowheads="1"/>
          </p:cNvSpPr>
          <p:nvPr>
            <p:ph type="body" idx="1"/>
          </p:nvPr>
        </p:nvSpPr>
        <p:spPr>
          <a:xfrm>
            <a:off x="889000" y="1413164"/>
            <a:ext cx="7924800" cy="5127336"/>
          </a:xfrm>
        </p:spPr>
        <p:txBody>
          <a:bodyPr/>
          <a:lstStyle/>
          <a:p>
            <a:pPr eaLnBrk="1" hangingPunct="1">
              <a:defRPr/>
            </a:pPr>
            <a:r>
              <a:rPr lang="en-US" dirty="0" smtClean="0"/>
              <a:t>What foods are cooling and clear heat while promoting body fluids?</a:t>
            </a:r>
          </a:p>
          <a:p>
            <a:pPr lvl="4" eaLnBrk="1" hangingPunct="1">
              <a:defRPr/>
            </a:pPr>
            <a:endParaRPr lang="en-US" dirty="0" smtClean="0"/>
          </a:p>
          <a:p>
            <a:pPr eaLnBrk="1" hangingPunct="1">
              <a:defRPr/>
            </a:pPr>
            <a:r>
              <a:rPr lang="en-US" dirty="0" smtClean="0"/>
              <a:t>Which foods relieve food stagnation? What’s the principal of Shen </a:t>
            </a:r>
            <a:r>
              <a:rPr lang="en-US" dirty="0" err="1" smtClean="0"/>
              <a:t>Qu</a:t>
            </a:r>
            <a:r>
              <a:rPr lang="en-US" dirty="0" smtClean="0"/>
              <a:t>?</a:t>
            </a:r>
          </a:p>
          <a:p>
            <a:pPr lvl="4" eaLnBrk="1" hangingPunct="1">
              <a:defRPr/>
            </a:pPr>
            <a:endParaRPr lang="en-US" dirty="0" smtClean="0"/>
          </a:p>
          <a:p>
            <a:pPr eaLnBrk="1" hangingPunct="1">
              <a:defRPr/>
            </a:pPr>
            <a:r>
              <a:rPr lang="en-US" dirty="0" smtClean="0"/>
              <a:t>Why would we want to add a sour astringent such as Wu Mei?</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Food_actions.jpg"/>
          <p:cNvPicPr>
            <a:picLocks noChangeAspect="1"/>
          </p:cNvPicPr>
          <p:nvPr/>
        </p:nvPicPr>
        <p:blipFill>
          <a:blip r:embed="rId2" cstate="print"/>
          <a:srcRect/>
          <a:stretch>
            <a:fillRect/>
          </a:stretch>
        </p:blipFill>
        <p:spPr bwMode="auto">
          <a:xfrm>
            <a:off x="-26988" y="0"/>
            <a:ext cx="9197976" cy="6858000"/>
          </a:xfrm>
          <a:prstGeom prst="rect">
            <a:avLst/>
          </a:prstGeom>
          <a:noFill/>
          <a:ln w="9525">
            <a:noFill/>
            <a:miter lim="800000"/>
            <a:headEnd/>
            <a:tailEnd/>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0" i="1" dirty="0" err="1" smtClean="0"/>
              <a:t>Zhi</a:t>
            </a:r>
            <a:r>
              <a:rPr lang="en-US" b="0" i="1" dirty="0" smtClean="0"/>
              <a:t> </a:t>
            </a:r>
            <a:r>
              <a:rPr lang="en-US" b="0" i="1" dirty="0" err="1" smtClean="0"/>
              <a:t>Bai</a:t>
            </a:r>
            <a:r>
              <a:rPr lang="en-US" b="0" i="1" dirty="0" smtClean="0"/>
              <a:t> Di Huang Wan</a:t>
            </a:r>
            <a:r>
              <a:rPr lang="en-US" b="0" dirty="0" smtClean="0"/>
              <a:t> </a:t>
            </a:r>
            <a:r>
              <a:rPr lang="en-US" altLang="zh-CN" i="1" dirty="0" smtClean="0">
                <a:ea typeface="宋体" pitchFamily="2" charset="-122"/>
              </a:rPr>
              <a:t>Food</a:t>
            </a:r>
            <a:endParaRPr lang="en-US" dirty="0" smtClean="0"/>
          </a:p>
        </p:txBody>
      </p:sp>
      <p:sp>
        <p:nvSpPr>
          <p:cNvPr id="3" name="Content Placeholder 2"/>
          <p:cNvSpPr>
            <a:spLocks noGrp="1"/>
          </p:cNvSpPr>
          <p:nvPr>
            <p:ph idx="1"/>
          </p:nvPr>
        </p:nvSpPr>
        <p:spPr>
          <a:xfrm>
            <a:off x="1169894" y="1059873"/>
            <a:ext cx="6790765" cy="4464441"/>
          </a:xfrm>
        </p:spPr>
        <p:txBody>
          <a:bodyPr/>
          <a:lstStyle/>
          <a:p>
            <a:pPr eaLnBrk="1" hangingPunct="1">
              <a:defRPr/>
            </a:pPr>
            <a:r>
              <a:rPr lang="en-US" sz="2000" dirty="0" err="1" smtClean="0"/>
              <a:t>Mung</a:t>
            </a:r>
            <a:r>
              <a:rPr lang="en-US" sz="2000" dirty="0" smtClean="0"/>
              <a:t> Beans		</a:t>
            </a:r>
            <a:r>
              <a:rPr lang="en-US" sz="2000" dirty="0" smtClean="0"/>
              <a:t>	</a:t>
            </a:r>
            <a:r>
              <a:rPr lang="en-US" sz="2000" dirty="0" smtClean="0"/>
              <a:t>½ cup</a:t>
            </a:r>
            <a:endParaRPr lang="en-US" sz="2000" dirty="0" smtClean="0"/>
          </a:p>
          <a:p>
            <a:pPr eaLnBrk="1" hangingPunct="1">
              <a:defRPr/>
            </a:pPr>
            <a:r>
              <a:rPr lang="en-US" sz="2000" dirty="0" smtClean="0"/>
              <a:t>Radishes		</a:t>
            </a:r>
            <a:r>
              <a:rPr lang="en-US" sz="2000" dirty="0" smtClean="0"/>
              <a:t>		2 oz</a:t>
            </a:r>
          </a:p>
          <a:p>
            <a:pPr eaLnBrk="1" hangingPunct="1">
              <a:defRPr/>
            </a:pPr>
            <a:r>
              <a:rPr lang="en-US" sz="2000" dirty="0" smtClean="0"/>
              <a:t>Tofu	</a:t>
            </a:r>
            <a:r>
              <a:rPr lang="en-US" sz="2000" dirty="0" smtClean="0"/>
              <a:t>			</a:t>
            </a:r>
            <a:r>
              <a:rPr lang="en-US" sz="2000" dirty="0" smtClean="0"/>
              <a:t>	6 </a:t>
            </a:r>
            <a:r>
              <a:rPr lang="en-US" sz="2000" dirty="0" smtClean="0"/>
              <a:t>oz</a:t>
            </a:r>
          </a:p>
          <a:p>
            <a:pPr eaLnBrk="1" hangingPunct="1">
              <a:defRPr/>
            </a:pPr>
            <a:r>
              <a:rPr lang="en-US" sz="2000" dirty="0" smtClean="0"/>
              <a:t>Spinach 	</a:t>
            </a:r>
            <a:r>
              <a:rPr lang="en-US" sz="2000" dirty="0" smtClean="0"/>
              <a:t>			</a:t>
            </a:r>
            <a:r>
              <a:rPr lang="en-US" sz="2000" dirty="0" smtClean="0"/>
              <a:t>½ cup</a:t>
            </a:r>
            <a:endParaRPr lang="en-US" sz="2000" dirty="0" smtClean="0"/>
          </a:p>
          <a:p>
            <a:pPr eaLnBrk="1" hangingPunct="1">
              <a:defRPr/>
            </a:pPr>
            <a:r>
              <a:rPr lang="en-US" sz="2000" dirty="0" smtClean="0"/>
              <a:t>Kidney Beans</a:t>
            </a:r>
            <a:r>
              <a:rPr lang="en-US" sz="2000" dirty="0" smtClean="0"/>
              <a:t>			</a:t>
            </a:r>
            <a:r>
              <a:rPr lang="en-US" sz="2000" dirty="0" smtClean="0"/>
              <a:t>½ cup</a:t>
            </a:r>
            <a:endParaRPr lang="en-US" sz="2000" dirty="0" smtClean="0"/>
          </a:p>
          <a:p>
            <a:pPr eaLnBrk="1" hangingPunct="1">
              <a:defRPr/>
            </a:pPr>
            <a:r>
              <a:rPr lang="en-US" sz="2000" dirty="0" smtClean="0"/>
              <a:t>Asparagus</a:t>
            </a:r>
            <a:r>
              <a:rPr lang="en-US" sz="2000" dirty="0" smtClean="0"/>
              <a:t>		</a:t>
            </a:r>
            <a:r>
              <a:rPr lang="en-US" sz="2000" dirty="0" smtClean="0"/>
              <a:t>	</a:t>
            </a:r>
            <a:r>
              <a:rPr lang="en-US" sz="2000" dirty="0" smtClean="0"/>
              <a:t>	</a:t>
            </a:r>
            <a:r>
              <a:rPr lang="en-US" sz="2000" dirty="0" smtClean="0"/>
              <a:t>½ cup</a:t>
            </a:r>
          </a:p>
          <a:p>
            <a:pPr eaLnBrk="1" hangingPunct="1">
              <a:defRPr/>
            </a:pPr>
            <a:r>
              <a:rPr lang="en-US" sz="2000" dirty="0" smtClean="0"/>
              <a:t>Rabbit				4 oz</a:t>
            </a:r>
          </a:p>
          <a:p>
            <a:pPr eaLnBrk="1" hangingPunct="1">
              <a:defRPr/>
            </a:pPr>
            <a:r>
              <a:rPr lang="en-US" sz="2000" dirty="0" smtClean="0"/>
              <a:t>Plum				1 oz</a:t>
            </a:r>
          </a:p>
          <a:p>
            <a:pPr eaLnBrk="1" hangingPunct="1">
              <a:defRPr/>
            </a:pPr>
            <a:r>
              <a:rPr lang="en-US" sz="2000" dirty="0" smtClean="0"/>
              <a:t>Mushroom				½ cup</a:t>
            </a:r>
          </a:p>
          <a:p>
            <a:pPr eaLnBrk="1" hangingPunct="1">
              <a:defRPr/>
            </a:pPr>
            <a:r>
              <a:rPr lang="en-US" sz="2000" dirty="0" smtClean="0"/>
              <a:t>Apple with peel			2 oz</a:t>
            </a:r>
          </a:p>
          <a:p>
            <a:pPr eaLnBrk="1" hangingPunct="1">
              <a:defRPr/>
            </a:pPr>
            <a:r>
              <a:rPr lang="en-US" sz="2000" dirty="0" smtClean="0"/>
              <a:t>Alfalfa sprouts			2 oz</a:t>
            </a:r>
          </a:p>
          <a:p>
            <a:pPr eaLnBrk="1" hangingPunct="1">
              <a:defRPr/>
            </a:pPr>
            <a:r>
              <a:rPr lang="en-US" sz="2000" dirty="0" smtClean="0"/>
              <a:t>Ginger				1 tsp</a:t>
            </a:r>
            <a:endParaRPr lang="en-US" sz="2000" dirty="0" smtClean="0"/>
          </a:p>
          <a:p>
            <a:pPr eaLnBrk="1" hangingPunct="1">
              <a:defRPr/>
            </a:pPr>
            <a:r>
              <a:rPr lang="en-US" sz="2000" dirty="0" smtClean="0"/>
              <a:t>Calcium				</a:t>
            </a:r>
            <a:r>
              <a:rPr lang="en-US" sz="2000" dirty="0" smtClean="0"/>
              <a:t>500 </a:t>
            </a:r>
            <a:r>
              <a:rPr lang="en-US" sz="2000" dirty="0" smtClean="0"/>
              <a:t>mg</a:t>
            </a:r>
          </a:p>
          <a:p>
            <a:pPr eaLnBrk="1" hangingPunct="1">
              <a:defRPr/>
            </a:pPr>
            <a:endParaRPr lang="en-US" dirty="0" smtClean="0"/>
          </a:p>
        </p:txBody>
      </p:sp>
      <p:sp>
        <p:nvSpPr>
          <p:cNvPr id="5" name="TextBox 4"/>
          <p:cNvSpPr txBox="1"/>
          <p:nvPr/>
        </p:nvSpPr>
        <p:spPr>
          <a:xfrm>
            <a:off x="1997075" y="5913438"/>
            <a:ext cx="4818948"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Calories </a:t>
            </a:r>
            <a:r>
              <a:rPr lang="en-US" dirty="0" smtClean="0">
                <a:effectLst>
                  <a:outerShdw blurRad="38100" dist="38100" dir="2700000" algn="tl">
                    <a:srgbClr val="000000">
                      <a:alpha val="43137"/>
                    </a:srgbClr>
                  </a:outerShdw>
                </a:effectLst>
              </a:rPr>
              <a:t>836       </a:t>
            </a:r>
            <a:r>
              <a:rPr lang="en-US" dirty="0">
                <a:effectLst>
                  <a:outerShdw blurRad="38100" dist="38100" dir="2700000" algn="tl">
                    <a:srgbClr val="000000">
                      <a:alpha val="43137"/>
                    </a:srgbClr>
                  </a:outerShdw>
                </a:effectLst>
              </a:rPr>
              <a:t>P-F-C </a:t>
            </a:r>
            <a:r>
              <a:rPr lang="en-US" dirty="0" smtClean="0">
                <a:effectLst>
                  <a:outerShdw blurRad="38100" dist="38100" dir="2700000" algn="tl">
                    <a:srgbClr val="000000">
                      <a:alpha val="43137"/>
                    </a:srgbClr>
                  </a:outerShdw>
                </a:effectLst>
              </a:rPr>
              <a:t>40-27-33 </a:t>
            </a:r>
            <a:endParaRPr lang="en-US"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en-US" b="0" smtClean="0"/>
              <a:t>Yin Deficiency with False Heat</a:t>
            </a:r>
          </a:p>
        </p:txBody>
      </p:sp>
      <p:sp>
        <p:nvSpPr>
          <p:cNvPr id="555011" name="Rectangle 3"/>
          <p:cNvSpPr>
            <a:spLocks noGrp="1" noChangeArrowheads="1"/>
          </p:cNvSpPr>
          <p:nvPr>
            <p:ph type="body" idx="1"/>
          </p:nvPr>
        </p:nvSpPr>
        <p:spPr/>
        <p:txBody>
          <a:bodyPr/>
          <a:lstStyle/>
          <a:p>
            <a:pPr eaLnBrk="1" hangingPunct="1">
              <a:lnSpc>
                <a:spcPct val="80000"/>
              </a:lnSpc>
              <a:defRPr/>
            </a:pPr>
            <a:r>
              <a:rPr lang="en-US" sz="2800" i="1" smtClean="0"/>
              <a:t>Zhi Bai Di Huang Wan</a:t>
            </a:r>
            <a:r>
              <a:rPr lang="en-US" sz="2800" smtClean="0"/>
              <a:t>, Anemarrhena, Phellodendron and Rehmannia Pill</a:t>
            </a:r>
          </a:p>
          <a:p>
            <a:pPr lvl="1" eaLnBrk="1" hangingPunct="1">
              <a:lnSpc>
                <a:spcPct val="80000"/>
              </a:lnSpc>
              <a:defRPr/>
            </a:pPr>
            <a:r>
              <a:rPr lang="en-US" sz="2400" smtClean="0"/>
              <a:t>Huang bai, Phellodendron</a:t>
            </a:r>
          </a:p>
          <a:p>
            <a:pPr lvl="1" eaLnBrk="1" hangingPunct="1">
              <a:lnSpc>
                <a:spcPct val="80000"/>
              </a:lnSpc>
              <a:defRPr/>
            </a:pPr>
            <a:r>
              <a:rPr lang="en-US" sz="2400" smtClean="0"/>
              <a:t>Zhi mu, Anemarrhena</a:t>
            </a:r>
          </a:p>
          <a:p>
            <a:pPr lvl="1" eaLnBrk="1" hangingPunct="1">
              <a:lnSpc>
                <a:spcPct val="80000"/>
              </a:lnSpc>
              <a:defRPr/>
            </a:pPr>
            <a:r>
              <a:rPr lang="en-US" sz="2400" smtClean="0"/>
              <a:t>Sheng di huang, uncooked Rehmannia</a:t>
            </a:r>
          </a:p>
          <a:p>
            <a:pPr lvl="1" eaLnBrk="1" hangingPunct="1">
              <a:lnSpc>
                <a:spcPct val="80000"/>
              </a:lnSpc>
              <a:defRPr/>
            </a:pPr>
            <a:r>
              <a:rPr lang="en-US" sz="2400" smtClean="0"/>
              <a:t>Shan yao, Dioscorea</a:t>
            </a:r>
          </a:p>
          <a:p>
            <a:pPr lvl="1" eaLnBrk="1" hangingPunct="1">
              <a:lnSpc>
                <a:spcPct val="80000"/>
              </a:lnSpc>
              <a:defRPr/>
            </a:pPr>
            <a:r>
              <a:rPr lang="en-US" sz="2400" smtClean="0"/>
              <a:t>Shan zhu yu, Cornus</a:t>
            </a:r>
          </a:p>
          <a:p>
            <a:pPr lvl="1" eaLnBrk="1" hangingPunct="1">
              <a:lnSpc>
                <a:spcPct val="80000"/>
              </a:lnSpc>
              <a:defRPr/>
            </a:pPr>
            <a:r>
              <a:rPr lang="en-US" sz="2400" smtClean="0"/>
              <a:t>Mu dan pi, Paeony</a:t>
            </a:r>
          </a:p>
          <a:p>
            <a:pPr lvl="1" eaLnBrk="1" hangingPunct="1">
              <a:lnSpc>
                <a:spcPct val="80000"/>
              </a:lnSpc>
              <a:defRPr/>
            </a:pPr>
            <a:r>
              <a:rPr lang="en-US" sz="2400" smtClean="0"/>
              <a:t>Ze xie, Alisma</a:t>
            </a:r>
          </a:p>
          <a:p>
            <a:pPr lvl="1" eaLnBrk="1" hangingPunct="1">
              <a:lnSpc>
                <a:spcPct val="80000"/>
              </a:lnSpc>
              <a:defRPr/>
            </a:pPr>
            <a:r>
              <a:rPr lang="en-US" sz="2400" smtClean="0"/>
              <a:t>Fu ling, Poria</a:t>
            </a:r>
          </a:p>
          <a:p>
            <a:pPr lvl="4" eaLnBrk="1" hangingPunct="1">
              <a:lnSpc>
                <a:spcPct val="80000"/>
              </a:lnSpc>
              <a:defRPr/>
            </a:pPr>
            <a:endParaRPr lang="en-US" sz="1800" smtClean="0"/>
          </a:p>
          <a:p>
            <a:pPr eaLnBrk="1" hangingPunct="1">
              <a:lnSpc>
                <a:spcPct val="80000"/>
              </a:lnSpc>
              <a:defRPr/>
            </a:pPr>
            <a:r>
              <a:rPr lang="en-US" sz="2800" smtClean="0"/>
              <a:t>Functions: Nourish Liver and Kidney Yin, reduce deficient Fire</a:t>
            </a:r>
          </a:p>
          <a:p>
            <a:pPr eaLnBrk="1" hangingPunct="1">
              <a:lnSpc>
                <a:spcPct val="80000"/>
              </a:lnSpc>
              <a:buFontTx/>
              <a:buNone/>
              <a:defRPr/>
            </a:pPr>
            <a:endParaRPr lang="en-US" sz="2800" smtClean="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pPr eaLnBrk="1" hangingPunct="1">
              <a:defRPr/>
            </a:pPr>
            <a:r>
              <a:rPr lang="en-US" smtClean="0"/>
              <a:t>Qi and Yin Deficiency</a:t>
            </a:r>
          </a:p>
        </p:txBody>
      </p:sp>
      <p:sp>
        <p:nvSpPr>
          <p:cNvPr id="557059" name="Rectangle 3"/>
          <p:cNvSpPr>
            <a:spLocks noGrp="1" noChangeArrowheads="1"/>
          </p:cNvSpPr>
          <p:nvPr>
            <p:ph type="body" idx="1"/>
          </p:nvPr>
        </p:nvSpPr>
        <p:spPr/>
        <p:txBody>
          <a:bodyPr/>
          <a:lstStyle/>
          <a:p>
            <a:pPr eaLnBrk="1" hangingPunct="1">
              <a:defRPr/>
            </a:pPr>
            <a:r>
              <a:rPr lang="en-US" sz="2800" smtClean="0"/>
              <a:t>Common signs</a:t>
            </a:r>
          </a:p>
          <a:p>
            <a:pPr lvl="1" eaLnBrk="1" hangingPunct="1">
              <a:defRPr/>
            </a:pPr>
            <a:r>
              <a:rPr lang="en-US" sz="2400" smtClean="0"/>
              <a:t>Polyuria</a:t>
            </a:r>
          </a:p>
          <a:p>
            <a:pPr lvl="1" eaLnBrk="1" hangingPunct="1">
              <a:defRPr/>
            </a:pPr>
            <a:r>
              <a:rPr lang="en-US" sz="2400" smtClean="0"/>
              <a:t>Polydipsia</a:t>
            </a:r>
          </a:p>
          <a:p>
            <a:pPr lvl="1" eaLnBrk="1" hangingPunct="1">
              <a:defRPr/>
            </a:pPr>
            <a:r>
              <a:rPr lang="en-US" sz="2400" smtClean="0"/>
              <a:t>Pendulous abdomen or ascites</a:t>
            </a:r>
          </a:p>
          <a:p>
            <a:pPr lvl="1" eaLnBrk="1" hangingPunct="1">
              <a:defRPr/>
            </a:pPr>
            <a:r>
              <a:rPr lang="en-US" sz="2400" smtClean="0"/>
              <a:t>Pulmonary edema</a:t>
            </a:r>
          </a:p>
          <a:p>
            <a:pPr lvl="1" eaLnBrk="1" hangingPunct="1">
              <a:defRPr/>
            </a:pPr>
            <a:r>
              <a:rPr lang="en-US" sz="2400" smtClean="0"/>
              <a:t>Congestive heart failure</a:t>
            </a:r>
          </a:p>
          <a:p>
            <a:pPr lvl="1" eaLnBrk="1" hangingPunct="1">
              <a:defRPr/>
            </a:pPr>
            <a:r>
              <a:rPr lang="en-US" sz="2400" smtClean="0"/>
              <a:t>Enlarged liver</a:t>
            </a:r>
          </a:p>
          <a:p>
            <a:pPr lvl="1" eaLnBrk="1" hangingPunct="1">
              <a:defRPr/>
            </a:pPr>
            <a:r>
              <a:rPr lang="en-US" sz="2400" smtClean="0"/>
              <a:t>Excessive panting with outbursts at night</a:t>
            </a:r>
          </a:p>
          <a:p>
            <a:pPr lvl="1" eaLnBrk="1" hangingPunct="1">
              <a:defRPr/>
            </a:pPr>
            <a:r>
              <a:rPr lang="en-US" sz="2400" smtClean="0"/>
              <a:t>Pale or red tongue</a:t>
            </a:r>
          </a:p>
          <a:p>
            <a:pPr lvl="1" eaLnBrk="1" hangingPunct="1">
              <a:defRPr/>
            </a:pPr>
            <a:r>
              <a:rPr lang="en-US" sz="2400" smtClean="0"/>
              <a:t>Thready and weak pulse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defRPr/>
            </a:pPr>
            <a:r>
              <a:rPr lang="en-US" smtClean="0"/>
              <a:t>Qi and Yin Deficiency</a:t>
            </a:r>
          </a:p>
        </p:txBody>
      </p:sp>
      <p:pic>
        <p:nvPicPr>
          <p:cNvPr id="26627" name="Picture 3" descr="BiDef"/>
          <p:cNvPicPr>
            <a:picLocks noChangeAspect="1" noChangeArrowheads="1"/>
          </p:cNvPicPr>
          <p:nvPr>
            <p:ph idx="1"/>
          </p:nvPr>
        </p:nvPicPr>
        <p:blipFill>
          <a:blip r:embed="rId3" cstate="print"/>
          <a:srcRect/>
          <a:stretch>
            <a:fillRect/>
          </a:stretch>
        </p:blipFill>
        <p:spPr>
          <a:xfrm>
            <a:off x="2122488" y="1066800"/>
            <a:ext cx="5811837" cy="5410200"/>
          </a:xfrm>
          <a:noFill/>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eaLnBrk="1" hangingPunct="1">
              <a:defRPr/>
            </a:pPr>
            <a:r>
              <a:rPr lang="en-US" smtClean="0"/>
              <a:t>Qi and Yin Deficiency</a:t>
            </a:r>
          </a:p>
        </p:txBody>
      </p:sp>
      <p:sp>
        <p:nvSpPr>
          <p:cNvPr id="561155" name="Rectangle 3"/>
          <p:cNvSpPr>
            <a:spLocks noGrp="1" noChangeArrowheads="1"/>
          </p:cNvSpPr>
          <p:nvPr>
            <p:ph type="body" idx="1"/>
          </p:nvPr>
        </p:nvSpPr>
        <p:spPr/>
        <p:txBody>
          <a:bodyPr/>
          <a:lstStyle/>
          <a:p>
            <a:pPr eaLnBrk="1" hangingPunct="1">
              <a:lnSpc>
                <a:spcPct val="90000"/>
              </a:lnSpc>
              <a:defRPr/>
            </a:pPr>
            <a:r>
              <a:rPr lang="en-US" sz="2400" smtClean="0"/>
              <a:t>Rehmannia 11 (A2194)</a:t>
            </a:r>
          </a:p>
          <a:p>
            <a:pPr lvl="1" eaLnBrk="1" hangingPunct="1">
              <a:lnSpc>
                <a:spcPct val="90000"/>
              </a:lnSpc>
              <a:defRPr/>
            </a:pPr>
            <a:r>
              <a:rPr lang="en-US" sz="2000" smtClean="0"/>
              <a:t>Huang Qi, Astragalus</a:t>
            </a:r>
          </a:p>
          <a:p>
            <a:pPr lvl="1" eaLnBrk="1" hangingPunct="1">
              <a:lnSpc>
                <a:spcPct val="90000"/>
              </a:lnSpc>
              <a:defRPr/>
            </a:pPr>
            <a:r>
              <a:rPr lang="en-US" sz="2000" smtClean="0"/>
              <a:t>Rou Gui, Cinnamon</a:t>
            </a:r>
          </a:p>
          <a:p>
            <a:pPr lvl="1" eaLnBrk="1" hangingPunct="1">
              <a:lnSpc>
                <a:spcPct val="90000"/>
              </a:lnSpc>
              <a:defRPr/>
            </a:pPr>
            <a:r>
              <a:rPr lang="en-US" sz="2000" smtClean="0"/>
              <a:t>Shu Di Huang, Rehmannia</a:t>
            </a:r>
          </a:p>
          <a:p>
            <a:pPr lvl="1" eaLnBrk="1" hangingPunct="1">
              <a:lnSpc>
                <a:spcPct val="90000"/>
              </a:lnSpc>
              <a:defRPr/>
            </a:pPr>
            <a:r>
              <a:rPr lang="en-US" sz="2000" smtClean="0"/>
              <a:t>Shan Yao, Dioscorea</a:t>
            </a:r>
          </a:p>
          <a:p>
            <a:pPr lvl="1" eaLnBrk="1" hangingPunct="1">
              <a:lnSpc>
                <a:spcPct val="90000"/>
              </a:lnSpc>
              <a:defRPr/>
            </a:pPr>
            <a:r>
              <a:rPr lang="en-US" sz="2000" smtClean="0"/>
              <a:t>Shan Zhu Yu, Cornus</a:t>
            </a:r>
          </a:p>
          <a:p>
            <a:pPr lvl="1" eaLnBrk="1" hangingPunct="1">
              <a:lnSpc>
                <a:spcPct val="90000"/>
              </a:lnSpc>
              <a:defRPr/>
            </a:pPr>
            <a:r>
              <a:rPr lang="en-US" sz="2000" smtClean="0"/>
              <a:t>Mu Dan Pi, Moutan</a:t>
            </a:r>
          </a:p>
          <a:p>
            <a:pPr lvl="1" eaLnBrk="1" hangingPunct="1">
              <a:lnSpc>
                <a:spcPct val="90000"/>
              </a:lnSpc>
              <a:defRPr/>
            </a:pPr>
            <a:r>
              <a:rPr lang="en-US" sz="2000" smtClean="0"/>
              <a:t>Fu Ling, Poria</a:t>
            </a:r>
          </a:p>
          <a:p>
            <a:pPr lvl="1" eaLnBrk="1" hangingPunct="1">
              <a:lnSpc>
                <a:spcPct val="90000"/>
              </a:lnSpc>
              <a:defRPr/>
            </a:pPr>
            <a:r>
              <a:rPr lang="en-US" sz="2000" smtClean="0"/>
              <a:t>Ze Xie, Alisma</a:t>
            </a:r>
          </a:p>
          <a:p>
            <a:pPr lvl="1" eaLnBrk="1" hangingPunct="1">
              <a:lnSpc>
                <a:spcPct val="90000"/>
              </a:lnSpc>
              <a:defRPr/>
            </a:pPr>
            <a:r>
              <a:rPr lang="en-US" sz="2000" smtClean="0"/>
              <a:t>Fu Pen Zi, Rubus</a:t>
            </a:r>
          </a:p>
          <a:p>
            <a:pPr lvl="1" eaLnBrk="1" hangingPunct="1">
              <a:lnSpc>
                <a:spcPct val="90000"/>
              </a:lnSpc>
              <a:defRPr/>
            </a:pPr>
            <a:r>
              <a:rPr lang="en-US" sz="2000" smtClean="0"/>
              <a:t>Jin Ying Zi, Rosa</a:t>
            </a:r>
          </a:p>
          <a:p>
            <a:pPr lvl="1" eaLnBrk="1" hangingPunct="1">
              <a:lnSpc>
                <a:spcPct val="90000"/>
              </a:lnSpc>
              <a:defRPr/>
            </a:pPr>
            <a:r>
              <a:rPr lang="en-US" sz="2000" smtClean="0"/>
              <a:t>Sang Piao Xiao, Mantidis</a:t>
            </a:r>
          </a:p>
          <a:p>
            <a:pPr lvl="4" eaLnBrk="1" hangingPunct="1">
              <a:lnSpc>
                <a:spcPct val="90000"/>
              </a:lnSpc>
              <a:defRPr/>
            </a:pPr>
            <a:endParaRPr lang="en-US" sz="1600" smtClean="0"/>
          </a:p>
          <a:p>
            <a:pPr eaLnBrk="1" hangingPunct="1">
              <a:lnSpc>
                <a:spcPct val="90000"/>
              </a:lnSpc>
              <a:defRPr/>
            </a:pPr>
            <a:r>
              <a:rPr lang="en-US" sz="2400" smtClean="0"/>
              <a:t>Actions: Tonify Qi, nourish Yin, astringently consolidate</a:t>
            </a:r>
          </a:p>
          <a:p>
            <a:pPr lvl="1" eaLnBrk="1" hangingPunct="1">
              <a:lnSpc>
                <a:spcPct val="90000"/>
              </a:lnSpc>
              <a:defRPr/>
            </a:pPr>
            <a:endParaRPr lang="en-US" sz="2000" smtClean="0"/>
          </a:p>
          <a:p>
            <a:pPr eaLnBrk="1" hangingPunct="1">
              <a:lnSpc>
                <a:spcPct val="90000"/>
              </a:lnSpc>
              <a:defRPr/>
            </a:pPr>
            <a:endParaRPr lang="en-US" sz="2400" smtClean="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pPr eaLnBrk="1" hangingPunct="1">
              <a:defRPr/>
            </a:pPr>
            <a:r>
              <a:rPr lang="en-US" sz="3600" smtClean="0"/>
              <a:t>Spleen Qi Deficiency with </a:t>
            </a:r>
            <a:br>
              <a:rPr lang="en-US" sz="3600" smtClean="0"/>
            </a:br>
            <a:r>
              <a:rPr lang="en-US" sz="3600" smtClean="0"/>
              <a:t>Phlegm Damp</a:t>
            </a:r>
          </a:p>
        </p:txBody>
      </p:sp>
      <p:sp>
        <p:nvSpPr>
          <p:cNvPr id="563203" name="Rectangle 3"/>
          <p:cNvSpPr>
            <a:spLocks noGrp="1" noChangeArrowheads="1"/>
          </p:cNvSpPr>
          <p:nvPr>
            <p:ph type="body" idx="1"/>
          </p:nvPr>
        </p:nvSpPr>
        <p:spPr>
          <a:xfrm>
            <a:off x="660400" y="1193800"/>
            <a:ext cx="7924800" cy="5410200"/>
          </a:xfrm>
        </p:spPr>
        <p:txBody>
          <a:bodyPr/>
          <a:lstStyle/>
          <a:p>
            <a:pPr eaLnBrk="1" hangingPunct="1">
              <a:lnSpc>
                <a:spcPct val="80000"/>
              </a:lnSpc>
              <a:defRPr/>
            </a:pPr>
            <a:r>
              <a:rPr lang="en-US" sz="2800" smtClean="0"/>
              <a:t>Common signs</a:t>
            </a:r>
          </a:p>
          <a:p>
            <a:pPr lvl="1" eaLnBrk="1" hangingPunct="1">
              <a:lnSpc>
                <a:spcPct val="80000"/>
              </a:lnSpc>
              <a:defRPr/>
            </a:pPr>
            <a:r>
              <a:rPr lang="en-US" sz="2400" smtClean="0"/>
              <a:t>Obesity</a:t>
            </a:r>
          </a:p>
          <a:p>
            <a:pPr lvl="1" eaLnBrk="1" hangingPunct="1">
              <a:lnSpc>
                <a:spcPct val="80000"/>
              </a:lnSpc>
              <a:defRPr/>
            </a:pPr>
            <a:r>
              <a:rPr lang="en-US" sz="2400" smtClean="0"/>
              <a:t>Edema</a:t>
            </a:r>
          </a:p>
          <a:p>
            <a:pPr lvl="1" eaLnBrk="1" hangingPunct="1">
              <a:lnSpc>
                <a:spcPct val="80000"/>
              </a:lnSpc>
              <a:defRPr/>
            </a:pPr>
            <a:r>
              <a:rPr lang="en-US" sz="2400" smtClean="0"/>
              <a:t>Fatigue, lack of strength</a:t>
            </a:r>
          </a:p>
          <a:p>
            <a:pPr lvl="1" eaLnBrk="1" hangingPunct="1">
              <a:lnSpc>
                <a:spcPct val="80000"/>
              </a:lnSpc>
              <a:defRPr/>
            </a:pPr>
            <a:r>
              <a:rPr lang="en-US" sz="2400" smtClean="0"/>
              <a:t>Subdued Shen</a:t>
            </a:r>
          </a:p>
          <a:p>
            <a:pPr lvl="1" eaLnBrk="1" hangingPunct="1">
              <a:lnSpc>
                <a:spcPct val="80000"/>
              </a:lnSpc>
              <a:defRPr/>
            </a:pPr>
            <a:r>
              <a:rPr lang="en-US" sz="2400" smtClean="0"/>
              <a:t>Reduced food intake</a:t>
            </a:r>
          </a:p>
          <a:p>
            <a:pPr lvl="1" eaLnBrk="1" hangingPunct="1">
              <a:lnSpc>
                <a:spcPct val="80000"/>
              </a:lnSpc>
              <a:defRPr/>
            </a:pPr>
            <a:r>
              <a:rPr lang="en-US" sz="2400" smtClean="0"/>
              <a:t>Cold distal limbs</a:t>
            </a:r>
          </a:p>
          <a:p>
            <a:pPr lvl="1" eaLnBrk="1" hangingPunct="1">
              <a:lnSpc>
                <a:spcPct val="80000"/>
              </a:lnSpc>
              <a:defRPr/>
            </a:pPr>
            <a:r>
              <a:rPr lang="en-US" sz="2400" smtClean="0"/>
              <a:t>Loose stools</a:t>
            </a:r>
          </a:p>
          <a:p>
            <a:pPr lvl="1" eaLnBrk="1" hangingPunct="1">
              <a:lnSpc>
                <a:spcPct val="80000"/>
              </a:lnSpc>
              <a:defRPr/>
            </a:pPr>
            <a:r>
              <a:rPr lang="en-US" sz="2400" smtClean="0"/>
              <a:t>Pale, fat tongue with slimy white coat</a:t>
            </a:r>
          </a:p>
          <a:p>
            <a:pPr lvl="1" eaLnBrk="1" hangingPunct="1">
              <a:lnSpc>
                <a:spcPct val="80000"/>
              </a:lnSpc>
              <a:defRPr/>
            </a:pPr>
            <a:r>
              <a:rPr lang="en-US" sz="2400" smtClean="0"/>
              <a:t>Fine, weak pulse</a:t>
            </a:r>
          </a:p>
          <a:p>
            <a:pPr lvl="4" eaLnBrk="1" hangingPunct="1">
              <a:lnSpc>
                <a:spcPct val="80000"/>
              </a:lnSpc>
              <a:defRPr/>
            </a:pPr>
            <a:endParaRPr lang="en-US" sz="1800" smtClean="0"/>
          </a:p>
          <a:p>
            <a:pPr eaLnBrk="1" hangingPunct="1">
              <a:lnSpc>
                <a:spcPct val="80000"/>
              </a:lnSpc>
              <a:defRPr/>
            </a:pPr>
            <a:r>
              <a:rPr lang="en-US" sz="2800" smtClean="0"/>
              <a:t>Treatment Principles: Fortify the Spleen, transform Phlegm and eliminate Dampness</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eaLnBrk="1" hangingPunct="1">
              <a:defRPr/>
            </a:pPr>
            <a:r>
              <a:rPr lang="en-US" sz="3600" smtClean="0"/>
              <a:t>Spleen Qi Deficiency with </a:t>
            </a:r>
            <a:br>
              <a:rPr lang="en-US" sz="3600" smtClean="0"/>
            </a:br>
            <a:r>
              <a:rPr lang="en-US" sz="3600" smtClean="0"/>
              <a:t>Phlegm Damp</a:t>
            </a:r>
          </a:p>
        </p:txBody>
      </p:sp>
      <p:pic>
        <p:nvPicPr>
          <p:cNvPr id="29699" name="Picture 3" descr="DSCF0055"/>
          <p:cNvPicPr>
            <a:picLocks noChangeAspect="1" noChangeArrowheads="1"/>
          </p:cNvPicPr>
          <p:nvPr>
            <p:ph idx="1"/>
          </p:nvPr>
        </p:nvPicPr>
        <p:blipFill>
          <a:blip r:embed="rId3" cstate="print"/>
          <a:srcRect/>
          <a:stretch>
            <a:fillRect/>
          </a:stretch>
        </p:blipFill>
        <p:spPr>
          <a:xfrm>
            <a:off x="2122488" y="1350963"/>
            <a:ext cx="5507037" cy="5126037"/>
          </a:xfrm>
          <a:noFill/>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en-US" b="0" smtClean="0"/>
              <a:t>TCVM Endocrine?</a:t>
            </a:r>
          </a:p>
        </p:txBody>
      </p:sp>
      <p:sp>
        <p:nvSpPr>
          <p:cNvPr id="522243" name="Rectangle 3"/>
          <p:cNvSpPr>
            <a:spLocks noGrp="1" noChangeArrowheads="1"/>
          </p:cNvSpPr>
          <p:nvPr>
            <p:ph type="body" idx="1"/>
          </p:nvPr>
        </p:nvSpPr>
        <p:spPr/>
        <p:txBody>
          <a:bodyPr/>
          <a:lstStyle/>
          <a:p>
            <a:pPr eaLnBrk="1" hangingPunct="1">
              <a:defRPr/>
            </a:pPr>
            <a:r>
              <a:rPr lang="en-US" sz="2800" smtClean="0"/>
              <a:t>“Endocrine” disorders were not typically classified as TCVM Patterns</a:t>
            </a:r>
          </a:p>
          <a:p>
            <a:pPr lvl="4" eaLnBrk="1" hangingPunct="1">
              <a:defRPr/>
            </a:pPr>
            <a:endParaRPr lang="en-US" sz="1800" smtClean="0"/>
          </a:p>
          <a:p>
            <a:pPr eaLnBrk="1" hangingPunct="1">
              <a:defRPr/>
            </a:pPr>
            <a:r>
              <a:rPr lang="en-US" sz="2800" smtClean="0"/>
              <a:t>TCVM analysis of modern Endocrine patterns include:</a:t>
            </a:r>
          </a:p>
          <a:p>
            <a:pPr lvl="1" eaLnBrk="1" hangingPunct="1">
              <a:defRPr/>
            </a:pPr>
            <a:r>
              <a:rPr lang="en-US" sz="2400" smtClean="0"/>
              <a:t>Kidney patterns (e.g. menopause is Kidney Yin Def)</a:t>
            </a:r>
          </a:p>
          <a:p>
            <a:pPr lvl="1" eaLnBrk="1" hangingPunct="1">
              <a:defRPr/>
            </a:pPr>
            <a:r>
              <a:rPr lang="en-US" sz="2400" smtClean="0"/>
              <a:t>Jing patterns (e.g. somatotropin is a form of Jing)</a:t>
            </a:r>
          </a:p>
          <a:p>
            <a:pPr lvl="1" eaLnBrk="1" hangingPunct="1">
              <a:defRPr/>
            </a:pPr>
            <a:r>
              <a:rPr lang="en-US" sz="2400" smtClean="0"/>
              <a:t>Liver patterns (e.g. some hyperthyroidism)</a:t>
            </a:r>
          </a:p>
          <a:p>
            <a:pPr lvl="1" eaLnBrk="1" hangingPunct="1">
              <a:defRPr/>
            </a:pPr>
            <a:r>
              <a:rPr lang="en-US" sz="2400" smtClean="0"/>
              <a:t>Spleen patterns (e.g. some hypothyroidism)</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pPr eaLnBrk="1" hangingPunct="1">
              <a:defRPr/>
            </a:pPr>
            <a:r>
              <a:rPr lang="en-US" sz="3600" smtClean="0"/>
              <a:t>Spleen Qi Deficiency with </a:t>
            </a:r>
            <a:br>
              <a:rPr lang="en-US" sz="3600" smtClean="0"/>
            </a:br>
            <a:r>
              <a:rPr lang="en-US" sz="3600" smtClean="0"/>
              <a:t>Phlegm Damp</a:t>
            </a:r>
          </a:p>
        </p:txBody>
      </p:sp>
      <p:sp>
        <p:nvSpPr>
          <p:cNvPr id="567299" name="Rectangle 3"/>
          <p:cNvSpPr>
            <a:spLocks noGrp="1" noChangeArrowheads="1"/>
          </p:cNvSpPr>
          <p:nvPr>
            <p:ph type="body" idx="1"/>
          </p:nvPr>
        </p:nvSpPr>
        <p:spPr>
          <a:xfrm>
            <a:off x="787400" y="1295400"/>
            <a:ext cx="7924800" cy="5410200"/>
          </a:xfrm>
        </p:spPr>
        <p:txBody>
          <a:bodyPr/>
          <a:lstStyle/>
          <a:p>
            <a:pPr eaLnBrk="1" hangingPunct="1">
              <a:lnSpc>
                <a:spcPct val="90000"/>
              </a:lnSpc>
              <a:defRPr/>
            </a:pPr>
            <a:r>
              <a:rPr lang="en-US" sz="2800" i="1" smtClean="0"/>
              <a:t>Liu Jun Zi Tang</a:t>
            </a:r>
            <a:r>
              <a:rPr lang="en-US" sz="2800" smtClean="0"/>
              <a:t>, Six Gentlemen Decoction</a:t>
            </a:r>
          </a:p>
          <a:p>
            <a:pPr lvl="1" eaLnBrk="1" hangingPunct="1">
              <a:lnSpc>
                <a:spcPct val="90000"/>
              </a:lnSpc>
              <a:defRPr/>
            </a:pPr>
            <a:r>
              <a:rPr lang="en-US" sz="2400" b="0" smtClean="0"/>
              <a:t>Ren Shen, Ginseng</a:t>
            </a:r>
          </a:p>
          <a:p>
            <a:pPr lvl="1" eaLnBrk="1" hangingPunct="1">
              <a:lnSpc>
                <a:spcPct val="90000"/>
              </a:lnSpc>
              <a:defRPr/>
            </a:pPr>
            <a:r>
              <a:rPr lang="en-US" sz="2400" b="0" smtClean="0"/>
              <a:t>Bai Zhu, White Atractylodes</a:t>
            </a:r>
          </a:p>
          <a:p>
            <a:pPr lvl="1" eaLnBrk="1" hangingPunct="1">
              <a:lnSpc>
                <a:spcPct val="90000"/>
              </a:lnSpc>
              <a:defRPr/>
            </a:pPr>
            <a:r>
              <a:rPr lang="en-US" sz="2400" b="0" smtClean="0"/>
              <a:t>Fu Ling, Poria</a:t>
            </a:r>
          </a:p>
          <a:p>
            <a:pPr lvl="1" eaLnBrk="1" hangingPunct="1">
              <a:lnSpc>
                <a:spcPct val="90000"/>
              </a:lnSpc>
              <a:defRPr/>
            </a:pPr>
            <a:r>
              <a:rPr lang="en-US" sz="2400" b="0" smtClean="0"/>
              <a:t>Chen Pi, Tangerine Peel</a:t>
            </a:r>
          </a:p>
          <a:p>
            <a:pPr lvl="1" eaLnBrk="1" hangingPunct="1">
              <a:lnSpc>
                <a:spcPct val="90000"/>
              </a:lnSpc>
              <a:defRPr/>
            </a:pPr>
            <a:r>
              <a:rPr lang="en-US" sz="2400" b="0" smtClean="0"/>
              <a:t>Ban Xia, Pinellia Tuber</a:t>
            </a:r>
          </a:p>
          <a:p>
            <a:pPr lvl="1" eaLnBrk="1" hangingPunct="1">
              <a:lnSpc>
                <a:spcPct val="90000"/>
              </a:lnSpc>
              <a:defRPr/>
            </a:pPr>
            <a:r>
              <a:rPr lang="en-US" sz="2400" b="0" smtClean="0"/>
              <a:t>Zhi Gan Cao, Honey-fried Licorice</a:t>
            </a:r>
          </a:p>
          <a:p>
            <a:pPr lvl="4" eaLnBrk="1" hangingPunct="1">
              <a:lnSpc>
                <a:spcPct val="90000"/>
              </a:lnSpc>
              <a:defRPr/>
            </a:pPr>
            <a:endParaRPr lang="en-US" sz="1800" smtClean="0"/>
          </a:p>
          <a:p>
            <a:pPr eaLnBrk="1" hangingPunct="1">
              <a:lnSpc>
                <a:spcPct val="90000"/>
              </a:lnSpc>
              <a:defRPr/>
            </a:pPr>
            <a:r>
              <a:rPr lang="en-US" sz="2800" smtClean="0"/>
              <a:t>Functions: </a:t>
            </a:r>
            <a:r>
              <a:rPr lang="en-US" sz="2800" b="0" smtClean="0"/>
              <a:t>Tonify the Spleen, resolve Dampness, transform Phlegm, stop vomiting</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eaLnBrk="1" hangingPunct="1">
              <a:defRPr/>
            </a:pPr>
            <a:r>
              <a:rPr lang="en-US" sz="3600" b="0" i="1" smtClean="0"/>
              <a:t>Liu Jun Zi Tang</a:t>
            </a:r>
            <a:r>
              <a:rPr lang="en-US" sz="3600" b="0" smtClean="0"/>
              <a:t/>
            </a:r>
            <a:br>
              <a:rPr lang="en-US" sz="3600" b="0" smtClean="0"/>
            </a:br>
            <a:r>
              <a:rPr lang="en-US" sz="3600" b="0" smtClean="0"/>
              <a:t>Six Gentlemen Decoction</a:t>
            </a:r>
          </a:p>
        </p:txBody>
      </p:sp>
      <p:sp>
        <p:nvSpPr>
          <p:cNvPr id="569347" name="Rectangle 3"/>
          <p:cNvSpPr>
            <a:spLocks noGrp="1" noChangeArrowheads="1"/>
          </p:cNvSpPr>
          <p:nvPr>
            <p:ph type="body" idx="1"/>
          </p:nvPr>
        </p:nvSpPr>
        <p:spPr>
          <a:xfrm>
            <a:off x="596900" y="1231900"/>
            <a:ext cx="8229600" cy="4530725"/>
          </a:xfrm>
        </p:spPr>
        <p:txBody>
          <a:bodyPr/>
          <a:lstStyle/>
          <a:p>
            <a:pPr eaLnBrk="1" hangingPunct="1">
              <a:lnSpc>
                <a:spcPct val="90000"/>
              </a:lnSpc>
              <a:defRPr/>
            </a:pPr>
            <a:r>
              <a:rPr lang="en-US" sz="2000" smtClean="0"/>
              <a:t>the chief herb Panax ginseng </a:t>
            </a:r>
            <a:r>
              <a:rPr lang="en-US" sz="2000" i="1" smtClean="0"/>
              <a:t>ren shen</a:t>
            </a:r>
            <a:r>
              <a:rPr lang="en-US" sz="2000" smtClean="0"/>
              <a:t> is sweet, warm and tonifies Spleen </a:t>
            </a:r>
            <a:r>
              <a:rPr lang="en-US" sz="2000" i="1" smtClean="0"/>
              <a:t>Qi</a:t>
            </a:r>
          </a:p>
          <a:p>
            <a:pPr lvl="4" eaLnBrk="1" hangingPunct="1">
              <a:lnSpc>
                <a:spcPct val="90000"/>
              </a:lnSpc>
              <a:defRPr/>
            </a:pPr>
            <a:endParaRPr lang="en-US" sz="1400" i="1" smtClean="0"/>
          </a:p>
          <a:p>
            <a:pPr eaLnBrk="1" hangingPunct="1">
              <a:lnSpc>
                <a:spcPct val="90000"/>
              </a:lnSpc>
              <a:defRPr/>
            </a:pPr>
            <a:r>
              <a:rPr lang="en-US" sz="2000" smtClean="0"/>
              <a:t>the deputy herb Atractylodis macrocephalae </a:t>
            </a:r>
            <a:r>
              <a:rPr lang="en-US" sz="2000" i="1" smtClean="0"/>
              <a:t>bai zhu</a:t>
            </a:r>
            <a:r>
              <a:rPr lang="en-US" sz="2000" smtClean="0"/>
              <a:t> is bitter, warm and strengthens Spleen </a:t>
            </a:r>
            <a:r>
              <a:rPr lang="en-US" sz="2000" i="1" smtClean="0"/>
              <a:t>Qi</a:t>
            </a:r>
            <a:r>
              <a:rPr lang="en-US" sz="2000" smtClean="0"/>
              <a:t> and dries Dampness</a:t>
            </a:r>
          </a:p>
          <a:p>
            <a:pPr lvl="4" eaLnBrk="1" hangingPunct="1">
              <a:lnSpc>
                <a:spcPct val="90000"/>
              </a:lnSpc>
              <a:defRPr/>
            </a:pPr>
            <a:endParaRPr lang="en-US" sz="1400" smtClean="0"/>
          </a:p>
          <a:p>
            <a:pPr eaLnBrk="1" hangingPunct="1">
              <a:lnSpc>
                <a:spcPct val="90000"/>
              </a:lnSpc>
              <a:defRPr/>
            </a:pPr>
            <a:r>
              <a:rPr lang="en-US" sz="2000" smtClean="0"/>
              <a:t>the assistant herb Poria cocos </a:t>
            </a:r>
            <a:r>
              <a:rPr lang="en-US" sz="2000" i="1" smtClean="0"/>
              <a:t>fu ling</a:t>
            </a:r>
            <a:r>
              <a:rPr lang="en-US" sz="2000" smtClean="0"/>
              <a:t> is sweet, bland and leeches out Dampness and mildly Tonifies Spleen </a:t>
            </a:r>
            <a:r>
              <a:rPr lang="en-US" sz="2000" i="1" smtClean="0"/>
              <a:t>Qi</a:t>
            </a:r>
          </a:p>
          <a:p>
            <a:pPr lvl="4" eaLnBrk="1" hangingPunct="1">
              <a:lnSpc>
                <a:spcPct val="90000"/>
              </a:lnSpc>
              <a:defRPr/>
            </a:pPr>
            <a:endParaRPr lang="en-US" sz="1400" i="1" smtClean="0"/>
          </a:p>
          <a:p>
            <a:pPr eaLnBrk="1" hangingPunct="1">
              <a:lnSpc>
                <a:spcPct val="90000"/>
              </a:lnSpc>
              <a:defRPr/>
            </a:pPr>
            <a:r>
              <a:rPr lang="en-US" sz="2000" i="1" smtClean="0"/>
              <a:t>Chen Pi</a:t>
            </a:r>
            <a:r>
              <a:rPr lang="en-US" sz="2000" smtClean="0"/>
              <a:t>, Tangerine Peel regulates Qi, harmonizes the middle burner, dries Damp and resolves Phlegm</a:t>
            </a:r>
          </a:p>
          <a:p>
            <a:pPr lvl="4" eaLnBrk="1" hangingPunct="1">
              <a:lnSpc>
                <a:spcPct val="90000"/>
              </a:lnSpc>
              <a:defRPr/>
            </a:pPr>
            <a:endParaRPr lang="en-US" sz="1400" smtClean="0"/>
          </a:p>
          <a:p>
            <a:pPr eaLnBrk="1" hangingPunct="1">
              <a:lnSpc>
                <a:spcPct val="90000"/>
              </a:lnSpc>
              <a:defRPr/>
            </a:pPr>
            <a:r>
              <a:rPr lang="en-US" sz="2000" i="1" smtClean="0"/>
              <a:t>Ban Xia</a:t>
            </a:r>
            <a:r>
              <a:rPr lang="en-US" sz="2000" smtClean="0"/>
              <a:t>, Pinellia Tuber dries Damp, resolves Phlegm and stops vomiting</a:t>
            </a:r>
          </a:p>
          <a:p>
            <a:pPr lvl="4" eaLnBrk="1" hangingPunct="1">
              <a:lnSpc>
                <a:spcPct val="90000"/>
              </a:lnSpc>
              <a:defRPr/>
            </a:pPr>
            <a:endParaRPr lang="en-US" sz="1400" i="1" smtClean="0"/>
          </a:p>
          <a:p>
            <a:pPr eaLnBrk="1" hangingPunct="1">
              <a:lnSpc>
                <a:spcPct val="90000"/>
              </a:lnSpc>
              <a:defRPr/>
            </a:pPr>
            <a:r>
              <a:rPr lang="en-US" sz="2000" smtClean="0"/>
              <a:t>the envoy Glycyrrhizae uralensis </a:t>
            </a:r>
            <a:r>
              <a:rPr lang="en-US" sz="2000" i="1" smtClean="0"/>
              <a:t>gan cao</a:t>
            </a:r>
            <a:r>
              <a:rPr lang="en-US" sz="2000" smtClean="0"/>
              <a:t> is warm, sweet and warms and regulates the middle burner</a:t>
            </a:r>
          </a:p>
          <a:p>
            <a:pPr lvl="2" eaLnBrk="1" hangingPunct="1">
              <a:lnSpc>
                <a:spcPct val="90000"/>
              </a:lnSpc>
              <a:defRPr/>
            </a:pPr>
            <a:endParaRPr lang="en-US" sz="1800" smtClean="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pPr eaLnBrk="1" hangingPunct="1">
              <a:defRPr/>
            </a:pPr>
            <a:r>
              <a:rPr lang="en-US" sz="3600" b="0" i="1" smtClean="0"/>
              <a:t>Liu Jun Zi Tang</a:t>
            </a:r>
            <a:r>
              <a:rPr lang="en-US" sz="3600" b="0" smtClean="0"/>
              <a:t/>
            </a:r>
            <a:br>
              <a:rPr lang="en-US" sz="3600" b="0" smtClean="0"/>
            </a:br>
            <a:r>
              <a:rPr lang="en-US" sz="3600" b="0" smtClean="0"/>
              <a:t>Six Gentlemen Decoction</a:t>
            </a:r>
          </a:p>
        </p:txBody>
      </p:sp>
      <p:sp>
        <p:nvSpPr>
          <p:cNvPr id="571395" name="Rectangle 3"/>
          <p:cNvSpPr>
            <a:spLocks noGrp="1" noChangeArrowheads="1"/>
          </p:cNvSpPr>
          <p:nvPr>
            <p:ph type="body" idx="1"/>
          </p:nvPr>
        </p:nvSpPr>
        <p:spPr>
          <a:xfrm>
            <a:off x="762000" y="1447800"/>
            <a:ext cx="7924800" cy="5410200"/>
          </a:xfrm>
        </p:spPr>
        <p:txBody>
          <a:bodyPr/>
          <a:lstStyle/>
          <a:p>
            <a:pPr eaLnBrk="1" hangingPunct="1">
              <a:lnSpc>
                <a:spcPct val="80000"/>
              </a:lnSpc>
              <a:defRPr/>
            </a:pPr>
            <a:r>
              <a:rPr lang="en-US" sz="2400" b="0" smtClean="0"/>
              <a:t>Warm, sweet Chicken which enters the Spleen and Stomach to Tonify </a:t>
            </a:r>
            <a:r>
              <a:rPr lang="en-US" sz="2400" b="0" i="1" smtClean="0"/>
              <a:t>Qi</a:t>
            </a:r>
          </a:p>
          <a:p>
            <a:pPr lvl="4" eaLnBrk="1" hangingPunct="1">
              <a:lnSpc>
                <a:spcPct val="80000"/>
              </a:lnSpc>
              <a:defRPr/>
            </a:pPr>
            <a:endParaRPr lang="en-US" sz="1600" b="0" i="1" smtClean="0"/>
          </a:p>
          <a:p>
            <a:pPr eaLnBrk="1" hangingPunct="1">
              <a:lnSpc>
                <a:spcPct val="80000"/>
              </a:lnSpc>
              <a:defRPr/>
            </a:pPr>
            <a:r>
              <a:rPr lang="en-US" sz="2400" b="0" smtClean="0"/>
              <a:t>Warm, sweet Oats to strengthen the Spleen and dry Dampness</a:t>
            </a:r>
          </a:p>
          <a:p>
            <a:pPr lvl="4" eaLnBrk="1" hangingPunct="1">
              <a:lnSpc>
                <a:spcPct val="80000"/>
              </a:lnSpc>
              <a:defRPr/>
            </a:pPr>
            <a:endParaRPr lang="en-US" sz="1600" b="0" smtClean="0"/>
          </a:p>
          <a:p>
            <a:pPr eaLnBrk="1" hangingPunct="1">
              <a:lnSpc>
                <a:spcPct val="80000"/>
              </a:lnSpc>
              <a:defRPr/>
            </a:pPr>
            <a:r>
              <a:rPr lang="en-US" sz="2400" b="0" smtClean="0"/>
              <a:t>Cool, sweet Mushroom to leech Dampness and mildly tonify Spleen </a:t>
            </a:r>
            <a:r>
              <a:rPr lang="en-US" sz="2400" b="0" i="1" smtClean="0"/>
              <a:t>Qi</a:t>
            </a:r>
          </a:p>
          <a:p>
            <a:pPr lvl="4" eaLnBrk="1" hangingPunct="1">
              <a:lnSpc>
                <a:spcPct val="80000"/>
              </a:lnSpc>
              <a:defRPr/>
            </a:pPr>
            <a:endParaRPr lang="en-US" sz="1600" b="0" i="1" smtClean="0"/>
          </a:p>
          <a:p>
            <a:pPr eaLnBrk="1" hangingPunct="1">
              <a:lnSpc>
                <a:spcPct val="80000"/>
              </a:lnSpc>
              <a:defRPr/>
            </a:pPr>
            <a:r>
              <a:rPr lang="en-US" sz="2400" b="0" smtClean="0"/>
              <a:t>Neutral, sweet and sour Coriander to direct the actions to the middle burner and mildly warm the Spleen and Stomach </a:t>
            </a:r>
          </a:p>
          <a:p>
            <a:pPr lvl="4" eaLnBrk="1" hangingPunct="1">
              <a:lnSpc>
                <a:spcPct val="80000"/>
              </a:lnSpc>
              <a:defRPr/>
            </a:pPr>
            <a:endParaRPr lang="en-US" sz="1600" b="0" smtClean="0"/>
          </a:p>
          <a:p>
            <a:pPr eaLnBrk="1" hangingPunct="1">
              <a:lnSpc>
                <a:spcPct val="80000"/>
              </a:lnSpc>
              <a:defRPr/>
            </a:pPr>
            <a:r>
              <a:rPr lang="en-US" sz="2400" b="0" smtClean="0"/>
              <a:t>Use acrid, warm, aromatic Cardamom (</a:t>
            </a:r>
            <a:r>
              <a:rPr lang="en-US" sz="2400" b="0" i="1" smtClean="0"/>
              <a:t>Sha Ren</a:t>
            </a:r>
            <a:r>
              <a:rPr lang="en-US" sz="2400" b="0" smtClean="0"/>
              <a:t>) if there is also Phlegm or vomiting</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pPr eaLnBrk="1" hangingPunct="1">
              <a:defRPr/>
            </a:pPr>
            <a:r>
              <a:rPr lang="en-US" smtClean="0"/>
              <a:t>Spleen-Kidney Yang Deficiency</a:t>
            </a:r>
          </a:p>
        </p:txBody>
      </p:sp>
      <p:sp>
        <p:nvSpPr>
          <p:cNvPr id="573443" name="Rectangle 3"/>
          <p:cNvSpPr>
            <a:spLocks noGrp="1" noChangeArrowheads="1"/>
          </p:cNvSpPr>
          <p:nvPr>
            <p:ph type="body" idx="1"/>
          </p:nvPr>
        </p:nvSpPr>
        <p:spPr>
          <a:xfrm>
            <a:off x="990600" y="1168400"/>
            <a:ext cx="7924800" cy="5410200"/>
          </a:xfrm>
        </p:spPr>
        <p:txBody>
          <a:bodyPr/>
          <a:lstStyle/>
          <a:p>
            <a:pPr eaLnBrk="1" hangingPunct="1">
              <a:lnSpc>
                <a:spcPct val="80000"/>
              </a:lnSpc>
              <a:defRPr/>
            </a:pPr>
            <a:r>
              <a:rPr lang="en-US" sz="2800" smtClean="0"/>
              <a:t>Common Signs</a:t>
            </a:r>
          </a:p>
          <a:p>
            <a:pPr lvl="1" eaLnBrk="1" hangingPunct="1">
              <a:lnSpc>
                <a:spcPct val="80000"/>
              </a:lnSpc>
              <a:defRPr/>
            </a:pPr>
            <a:r>
              <a:rPr lang="en-US" sz="2400" smtClean="0"/>
              <a:t>Polyuria</a:t>
            </a:r>
          </a:p>
          <a:p>
            <a:pPr lvl="1" eaLnBrk="1" hangingPunct="1">
              <a:lnSpc>
                <a:spcPct val="80000"/>
              </a:lnSpc>
              <a:defRPr/>
            </a:pPr>
            <a:r>
              <a:rPr lang="en-US" sz="2400" smtClean="0"/>
              <a:t>Polydipsia</a:t>
            </a:r>
          </a:p>
          <a:p>
            <a:pPr lvl="1" eaLnBrk="1" hangingPunct="1">
              <a:lnSpc>
                <a:spcPct val="80000"/>
              </a:lnSpc>
              <a:defRPr/>
            </a:pPr>
            <a:r>
              <a:rPr lang="en-US" sz="2400" smtClean="0"/>
              <a:t>Pendulous abdomen or ascites</a:t>
            </a:r>
          </a:p>
          <a:p>
            <a:pPr lvl="1" eaLnBrk="1" hangingPunct="1">
              <a:lnSpc>
                <a:spcPct val="80000"/>
              </a:lnSpc>
              <a:defRPr/>
            </a:pPr>
            <a:r>
              <a:rPr lang="en-US" sz="2400" smtClean="0"/>
              <a:t>Pulmonary edema</a:t>
            </a:r>
          </a:p>
          <a:p>
            <a:pPr lvl="1" eaLnBrk="1" hangingPunct="1">
              <a:lnSpc>
                <a:spcPct val="80000"/>
              </a:lnSpc>
              <a:defRPr/>
            </a:pPr>
            <a:r>
              <a:rPr lang="en-US" sz="2400" smtClean="0"/>
              <a:t>Congestive heart failure</a:t>
            </a:r>
          </a:p>
          <a:p>
            <a:pPr lvl="1" eaLnBrk="1" hangingPunct="1">
              <a:lnSpc>
                <a:spcPct val="80000"/>
              </a:lnSpc>
              <a:defRPr/>
            </a:pPr>
            <a:r>
              <a:rPr lang="en-US" sz="2400" smtClean="0"/>
              <a:t>Enlarged liver</a:t>
            </a:r>
          </a:p>
          <a:p>
            <a:pPr lvl="1" eaLnBrk="1" hangingPunct="1">
              <a:lnSpc>
                <a:spcPct val="80000"/>
              </a:lnSpc>
              <a:defRPr/>
            </a:pPr>
            <a:r>
              <a:rPr lang="en-US" sz="2400" smtClean="0"/>
              <a:t>Fatigue</a:t>
            </a:r>
          </a:p>
          <a:p>
            <a:pPr lvl="1" eaLnBrk="1" hangingPunct="1">
              <a:lnSpc>
                <a:spcPct val="80000"/>
              </a:lnSpc>
              <a:defRPr/>
            </a:pPr>
            <a:r>
              <a:rPr lang="en-US" sz="2400" smtClean="0"/>
              <a:t>Weak limbs</a:t>
            </a:r>
          </a:p>
          <a:p>
            <a:pPr lvl="1" eaLnBrk="1" hangingPunct="1">
              <a:lnSpc>
                <a:spcPct val="80000"/>
              </a:lnSpc>
              <a:defRPr/>
            </a:pPr>
            <a:r>
              <a:rPr lang="en-US" sz="2400" smtClean="0"/>
              <a:t>Warmth-seeking</a:t>
            </a:r>
          </a:p>
          <a:p>
            <a:pPr lvl="1" eaLnBrk="1" hangingPunct="1">
              <a:lnSpc>
                <a:spcPct val="80000"/>
              </a:lnSpc>
              <a:defRPr/>
            </a:pPr>
            <a:r>
              <a:rPr lang="en-US" sz="2400" smtClean="0"/>
              <a:t>Swollen and pale tongue</a:t>
            </a:r>
          </a:p>
          <a:p>
            <a:pPr lvl="1" eaLnBrk="1" hangingPunct="1">
              <a:lnSpc>
                <a:spcPct val="80000"/>
              </a:lnSpc>
              <a:defRPr/>
            </a:pPr>
            <a:r>
              <a:rPr lang="en-US" sz="2400" smtClean="0"/>
              <a:t>Deep and weak pulse</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eaLnBrk="1" hangingPunct="1">
              <a:defRPr/>
            </a:pPr>
            <a:r>
              <a:rPr lang="en-US" smtClean="0"/>
              <a:t>Spleen-Kidney Yang Deficiency</a:t>
            </a:r>
          </a:p>
        </p:txBody>
      </p:sp>
      <p:pic>
        <p:nvPicPr>
          <p:cNvPr id="34819" name="Picture 3" descr="DSCF0056"/>
          <p:cNvPicPr>
            <a:picLocks noChangeAspect="1" noChangeArrowheads="1"/>
          </p:cNvPicPr>
          <p:nvPr>
            <p:ph idx="1"/>
          </p:nvPr>
        </p:nvPicPr>
        <p:blipFill>
          <a:blip r:embed="rId3" cstate="print"/>
          <a:srcRect/>
          <a:stretch>
            <a:fillRect/>
          </a:stretch>
        </p:blipFill>
        <p:spPr>
          <a:xfrm>
            <a:off x="2122488" y="1066800"/>
            <a:ext cx="5811837" cy="5410200"/>
          </a:xfrm>
          <a:noFill/>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US" smtClean="0"/>
              <a:t>Spleen-Kidney Yang Deficiency</a:t>
            </a:r>
          </a:p>
        </p:txBody>
      </p:sp>
      <p:sp>
        <p:nvSpPr>
          <p:cNvPr id="577539" name="Rectangle 3"/>
          <p:cNvSpPr>
            <a:spLocks noGrp="1" noChangeArrowheads="1"/>
          </p:cNvSpPr>
          <p:nvPr>
            <p:ph type="body" idx="1"/>
          </p:nvPr>
        </p:nvSpPr>
        <p:spPr/>
        <p:txBody>
          <a:bodyPr/>
          <a:lstStyle/>
          <a:p>
            <a:pPr eaLnBrk="1" hangingPunct="1">
              <a:lnSpc>
                <a:spcPct val="80000"/>
              </a:lnSpc>
              <a:defRPr/>
            </a:pPr>
            <a:r>
              <a:rPr lang="en-US" sz="2000" smtClean="0"/>
              <a:t>Rehmannia 14 (A0150)</a:t>
            </a:r>
          </a:p>
          <a:p>
            <a:pPr lvl="1" eaLnBrk="1" hangingPunct="1">
              <a:lnSpc>
                <a:spcPct val="80000"/>
              </a:lnSpc>
              <a:defRPr/>
            </a:pPr>
            <a:r>
              <a:rPr lang="en-US" sz="1800" smtClean="0"/>
              <a:t>Sheng Di Huang, uncooked Rehmannia</a:t>
            </a:r>
          </a:p>
          <a:p>
            <a:pPr lvl="1" eaLnBrk="1" hangingPunct="1">
              <a:lnSpc>
                <a:spcPct val="80000"/>
              </a:lnSpc>
              <a:defRPr/>
            </a:pPr>
            <a:r>
              <a:rPr lang="en-US" sz="1800" smtClean="0"/>
              <a:t>Shan Yao, Dioscorea</a:t>
            </a:r>
          </a:p>
          <a:p>
            <a:pPr lvl="1" eaLnBrk="1" hangingPunct="1">
              <a:lnSpc>
                <a:spcPct val="80000"/>
              </a:lnSpc>
              <a:defRPr/>
            </a:pPr>
            <a:r>
              <a:rPr lang="en-US" sz="1800" smtClean="0"/>
              <a:t>Bai Shao Yao, Paeony</a:t>
            </a:r>
          </a:p>
          <a:p>
            <a:pPr lvl="1" eaLnBrk="1" hangingPunct="1">
              <a:lnSpc>
                <a:spcPct val="80000"/>
              </a:lnSpc>
              <a:defRPr/>
            </a:pPr>
            <a:r>
              <a:rPr lang="en-US" sz="1800" smtClean="0"/>
              <a:t>Huang Qi, Astragalus</a:t>
            </a:r>
          </a:p>
          <a:p>
            <a:pPr lvl="1" eaLnBrk="1" hangingPunct="1">
              <a:lnSpc>
                <a:spcPct val="80000"/>
              </a:lnSpc>
              <a:defRPr/>
            </a:pPr>
            <a:r>
              <a:rPr lang="en-US" sz="1800" smtClean="0"/>
              <a:t>Zhi Mu, Anemarrhena</a:t>
            </a:r>
          </a:p>
          <a:p>
            <a:pPr lvl="1" eaLnBrk="1" hangingPunct="1">
              <a:lnSpc>
                <a:spcPct val="80000"/>
              </a:lnSpc>
              <a:defRPr/>
            </a:pPr>
            <a:r>
              <a:rPr lang="en-US" sz="1800" smtClean="0"/>
              <a:t>Huang Bai, Phellodendron</a:t>
            </a:r>
          </a:p>
          <a:p>
            <a:pPr lvl="1" eaLnBrk="1" hangingPunct="1">
              <a:lnSpc>
                <a:spcPct val="80000"/>
              </a:lnSpc>
              <a:defRPr/>
            </a:pPr>
            <a:r>
              <a:rPr lang="en-US" sz="1800" smtClean="0"/>
              <a:t>Wu Wei Zi, Schisandra</a:t>
            </a:r>
          </a:p>
          <a:p>
            <a:pPr lvl="1" eaLnBrk="1" hangingPunct="1">
              <a:lnSpc>
                <a:spcPct val="80000"/>
              </a:lnSpc>
              <a:defRPr/>
            </a:pPr>
            <a:r>
              <a:rPr lang="en-US" sz="1800" smtClean="0"/>
              <a:t>Mai Men Dong, Ophiopogon</a:t>
            </a:r>
          </a:p>
          <a:p>
            <a:pPr lvl="1" eaLnBrk="1" hangingPunct="1">
              <a:lnSpc>
                <a:spcPct val="80000"/>
              </a:lnSpc>
              <a:defRPr/>
            </a:pPr>
            <a:r>
              <a:rPr lang="en-US" sz="1800" smtClean="0"/>
              <a:t>Fu Ling, Poria</a:t>
            </a:r>
          </a:p>
          <a:p>
            <a:pPr lvl="1" eaLnBrk="1" hangingPunct="1">
              <a:lnSpc>
                <a:spcPct val="80000"/>
              </a:lnSpc>
              <a:defRPr/>
            </a:pPr>
            <a:r>
              <a:rPr lang="en-US" sz="1800" smtClean="0"/>
              <a:t>Ze Xie, Alisma</a:t>
            </a:r>
          </a:p>
          <a:p>
            <a:pPr lvl="1" eaLnBrk="1" hangingPunct="1">
              <a:lnSpc>
                <a:spcPct val="80000"/>
              </a:lnSpc>
              <a:defRPr/>
            </a:pPr>
            <a:r>
              <a:rPr lang="en-US" sz="1800" smtClean="0"/>
              <a:t>Gui Zhi, Cinnamon</a:t>
            </a:r>
          </a:p>
          <a:p>
            <a:pPr lvl="1" eaLnBrk="1" hangingPunct="1">
              <a:lnSpc>
                <a:spcPct val="80000"/>
              </a:lnSpc>
              <a:defRPr/>
            </a:pPr>
            <a:r>
              <a:rPr lang="en-US" sz="1800" smtClean="0"/>
              <a:t>Fu Zi, Aconite</a:t>
            </a:r>
          </a:p>
          <a:p>
            <a:pPr lvl="1" eaLnBrk="1" hangingPunct="1">
              <a:lnSpc>
                <a:spcPct val="80000"/>
              </a:lnSpc>
              <a:defRPr/>
            </a:pPr>
            <a:r>
              <a:rPr lang="en-US" sz="1800" smtClean="0"/>
              <a:t>Shan Zhu Yu, Cornus</a:t>
            </a:r>
          </a:p>
          <a:p>
            <a:pPr lvl="1" eaLnBrk="1" hangingPunct="1">
              <a:lnSpc>
                <a:spcPct val="80000"/>
              </a:lnSpc>
              <a:defRPr/>
            </a:pPr>
            <a:r>
              <a:rPr lang="en-US" sz="1800" smtClean="0"/>
              <a:t>Mu Dan Pi, Moutan</a:t>
            </a:r>
          </a:p>
          <a:p>
            <a:pPr lvl="1" eaLnBrk="1" hangingPunct="1">
              <a:lnSpc>
                <a:spcPct val="80000"/>
              </a:lnSpc>
              <a:defRPr/>
            </a:pPr>
            <a:endParaRPr lang="en-US" sz="1800" smtClean="0"/>
          </a:p>
          <a:p>
            <a:pPr eaLnBrk="1" hangingPunct="1">
              <a:lnSpc>
                <a:spcPct val="80000"/>
              </a:lnSpc>
              <a:defRPr/>
            </a:pPr>
            <a:r>
              <a:rPr lang="en-US" sz="2000" smtClean="0"/>
              <a:t>Actions: Nourish Yin, tonify Qi and Yang</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b="0" smtClean="0"/>
              <a:t>Rehmannia 14 Formula Analysis</a:t>
            </a:r>
          </a:p>
        </p:txBody>
      </p:sp>
      <p:sp>
        <p:nvSpPr>
          <p:cNvPr id="579587" name="Rectangle 3"/>
          <p:cNvSpPr>
            <a:spLocks noGrp="1" noChangeArrowheads="1"/>
          </p:cNvSpPr>
          <p:nvPr>
            <p:ph type="body" idx="1"/>
          </p:nvPr>
        </p:nvSpPr>
        <p:spPr>
          <a:xfrm>
            <a:off x="800100" y="1206500"/>
            <a:ext cx="7924800" cy="5410200"/>
          </a:xfrm>
        </p:spPr>
        <p:txBody>
          <a:bodyPr/>
          <a:lstStyle/>
          <a:p>
            <a:pPr eaLnBrk="1" hangingPunct="1">
              <a:lnSpc>
                <a:spcPct val="90000"/>
              </a:lnSpc>
              <a:defRPr/>
            </a:pPr>
            <a:r>
              <a:rPr lang="en-US" sz="2800" smtClean="0"/>
              <a:t>Of 14 herbs in this formula, seven nourish Yin and clear Heat</a:t>
            </a:r>
          </a:p>
          <a:p>
            <a:pPr lvl="4" eaLnBrk="1" hangingPunct="1">
              <a:lnSpc>
                <a:spcPct val="90000"/>
              </a:lnSpc>
              <a:defRPr/>
            </a:pPr>
            <a:endParaRPr lang="en-US" sz="1800" smtClean="0"/>
          </a:p>
          <a:p>
            <a:pPr eaLnBrk="1" hangingPunct="1">
              <a:lnSpc>
                <a:spcPct val="90000"/>
              </a:lnSpc>
              <a:defRPr/>
            </a:pPr>
            <a:r>
              <a:rPr lang="en-US" sz="2800" i="1" smtClean="0"/>
              <a:t>Shan Yao</a:t>
            </a:r>
            <a:r>
              <a:rPr lang="en-US" sz="2800" smtClean="0"/>
              <a:t>, Dioscorea, and </a:t>
            </a:r>
            <a:r>
              <a:rPr lang="en-US" sz="2800" i="1" smtClean="0"/>
              <a:t>Huang Qi</a:t>
            </a:r>
            <a:r>
              <a:rPr lang="en-US" sz="2800" smtClean="0"/>
              <a:t>, Astragalus tonify Qi</a:t>
            </a:r>
          </a:p>
          <a:p>
            <a:pPr lvl="4" eaLnBrk="1" hangingPunct="1">
              <a:lnSpc>
                <a:spcPct val="90000"/>
              </a:lnSpc>
              <a:defRPr/>
            </a:pPr>
            <a:endParaRPr lang="en-US" sz="1800" smtClean="0"/>
          </a:p>
          <a:p>
            <a:pPr eaLnBrk="1" hangingPunct="1">
              <a:lnSpc>
                <a:spcPct val="90000"/>
              </a:lnSpc>
              <a:defRPr/>
            </a:pPr>
            <a:r>
              <a:rPr lang="en-US" sz="2800" i="1" smtClean="0"/>
              <a:t>Gui Zhi</a:t>
            </a:r>
            <a:r>
              <a:rPr lang="en-US" sz="2800" smtClean="0"/>
              <a:t>, Cinnamom, and </a:t>
            </a:r>
            <a:r>
              <a:rPr lang="en-US" sz="2800" i="1" smtClean="0"/>
              <a:t>Fu Zi</a:t>
            </a:r>
            <a:r>
              <a:rPr lang="en-US" sz="2800" smtClean="0"/>
              <a:t>, Aconite tonify Yang and warm the interior</a:t>
            </a:r>
          </a:p>
          <a:p>
            <a:pPr lvl="4" eaLnBrk="1" hangingPunct="1">
              <a:lnSpc>
                <a:spcPct val="90000"/>
              </a:lnSpc>
              <a:defRPr/>
            </a:pPr>
            <a:endParaRPr lang="en-US" sz="1800" smtClean="0"/>
          </a:p>
          <a:p>
            <a:pPr eaLnBrk="1" hangingPunct="1">
              <a:lnSpc>
                <a:spcPct val="90000"/>
              </a:lnSpc>
              <a:defRPr/>
            </a:pPr>
            <a:r>
              <a:rPr lang="en-US" sz="2800" i="1" smtClean="0"/>
              <a:t>Ze Xie</a:t>
            </a:r>
            <a:r>
              <a:rPr lang="en-US" sz="2800" smtClean="0"/>
              <a:t>, Alisma, and </a:t>
            </a:r>
            <a:r>
              <a:rPr lang="en-US" sz="2800" i="1" smtClean="0"/>
              <a:t>Fu Ling</a:t>
            </a:r>
            <a:r>
              <a:rPr lang="en-US" sz="2800" smtClean="0"/>
              <a:t>, Poria help drain and regulate Damp</a:t>
            </a:r>
          </a:p>
          <a:p>
            <a:pPr eaLnBrk="1" hangingPunct="1">
              <a:lnSpc>
                <a:spcPct val="90000"/>
              </a:lnSpc>
              <a:defRPr/>
            </a:pPr>
            <a:endParaRPr lang="en-US" sz="2800" smtClean="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b="0" smtClean="0"/>
              <a:t>“Rehmannia 14” Food Therapy</a:t>
            </a:r>
          </a:p>
        </p:txBody>
      </p:sp>
      <p:sp>
        <p:nvSpPr>
          <p:cNvPr id="581635" name="Rectangle 3"/>
          <p:cNvSpPr>
            <a:spLocks noGrp="1" noChangeArrowheads="1"/>
          </p:cNvSpPr>
          <p:nvPr>
            <p:ph type="body" idx="1"/>
          </p:nvPr>
        </p:nvSpPr>
        <p:spPr>
          <a:xfrm>
            <a:off x="876300" y="1587500"/>
            <a:ext cx="7924800" cy="4635500"/>
          </a:xfrm>
        </p:spPr>
        <p:txBody>
          <a:bodyPr/>
          <a:lstStyle/>
          <a:p>
            <a:pPr eaLnBrk="1" hangingPunct="1">
              <a:defRPr/>
            </a:pPr>
            <a:r>
              <a:rPr lang="en-US" sz="2800" smtClean="0"/>
              <a:t>Which foods nourish Yin and clear Heat?</a:t>
            </a:r>
          </a:p>
          <a:p>
            <a:pPr lvl="4" eaLnBrk="1" hangingPunct="1">
              <a:defRPr/>
            </a:pPr>
            <a:endParaRPr lang="en-US" sz="1800" smtClean="0"/>
          </a:p>
          <a:p>
            <a:pPr eaLnBrk="1" hangingPunct="1">
              <a:defRPr/>
            </a:pPr>
            <a:r>
              <a:rPr lang="en-US" sz="2800" smtClean="0"/>
              <a:t>What are some grain and vegetable Qi Tonics?</a:t>
            </a:r>
          </a:p>
          <a:p>
            <a:pPr lvl="4" eaLnBrk="1" hangingPunct="1">
              <a:defRPr/>
            </a:pPr>
            <a:endParaRPr lang="en-US" sz="1800" smtClean="0"/>
          </a:p>
          <a:p>
            <a:pPr eaLnBrk="1" hangingPunct="1">
              <a:defRPr/>
            </a:pPr>
            <a:r>
              <a:rPr lang="en-US" sz="2800" smtClean="0"/>
              <a:t>What foods warm the interior and tonify Yang?</a:t>
            </a:r>
          </a:p>
          <a:p>
            <a:pPr lvl="4" eaLnBrk="1" hangingPunct="1">
              <a:defRPr/>
            </a:pPr>
            <a:endParaRPr lang="en-US" sz="1800" smtClean="0"/>
          </a:p>
          <a:p>
            <a:pPr eaLnBrk="1" hangingPunct="1">
              <a:defRPr/>
            </a:pPr>
            <a:r>
              <a:rPr lang="en-US" sz="2800" smtClean="0"/>
              <a:t>Finally, which foods help regulate water and damp in the body?</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Food_actions.jpg"/>
          <p:cNvPicPr>
            <a:picLocks noChangeAspect="1"/>
          </p:cNvPicPr>
          <p:nvPr/>
        </p:nvPicPr>
        <p:blipFill>
          <a:blip r:embed="rId2" cstate="print"/>
          <a:srcRect/>
          <a:stretch>
            <a:fillRect/>
          </a:stretch>
        </p:blipFill>
        <p:spPr bwMode="auto">
          <a:xfrm>
            <a:off x="-26988" y="0"/>
            <a:ext cx="9197976" cy="6858000"/>
          </a:xfrm>
          <a:prstGeom prst="rect">
            <a:avLst/>
          </a:prstGeom>
          <a:noFill/>
          <a:ln w="9525">
            <a:noFill/>
            <a:miter lim="800000"/>
            <a:headEnd/>
            <a:tailEnd/>
          </a:ln>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smtClean="0"/>
              <a:t>Hypothyroidism: General</a:t>
            </a:r>
          </a:p>
        </p:txBody>
      </p:sp>
      <p:sp>
        <p:nvSpPr>
          <p:cNvPr id="583683" name="Rectangle 3"/>
          <p:cNvSpPr>
            <a:spLocks noGrp="1" noChangeArrowheads="1"/>
          </p:cNvSpPr>
          <p:nvPr>
            <p:ph type="body" idx="1"/>
          </p:nvPr>
        </p:nvSpPr>
        <p:spPr>
          <a:xfrm>
            <a:off x="736600" y="1117600"/>
            <a:ext cx="7924800" cy="5410200"/>
          </a:xfrm>
        </p:spPr>
        <p:txBody>
          <a:bodyPr/>
          <a:lstStyle/>
          <a:p>
            <a:pPr eaLnBrk="1" hangingPunct="1">
              <a:lnSpc>
                <a:spcPct val="90000"/>
              </a:lnSpc>
              <a:defRPr/>
            </a:pPr>
            <a:r>
              <a:rPr lang="en-US" sz="2800" smtClean="0"/>
              <a:t>In non-humans, species-inappropriate diet may lead to Spleen Qi Deficiency</a:t>
            </a:r>
          </a:p>
          <a:p>
            <a:pPr lvl="4" eaLnBrk="1" hangingPunct="1">
              <a:lnSpc>
                <a:spcPct val="90000"/>
              </a:lnSpc>
              <a:defRPr/>
            </a:pPr>
            <a:endParaRPr lang="en-US" sz="1800" smtClean="0"/>
          </a:p>
          <a:p>
            <a:pPr eaLnBrk="1" hangingPunct="1">
              <a:lnSpc>
                <a:spcPct val="90000"/>
              </a:lnSpc>
              <a:defRPr/>
            </a:pPr>
            <a:r>
              <a:rPr lang="en-US" sz="2800" smtClean="0"/>
              <a:t>Excessive vaccinations or environmental toxins may cause Liver Qi Stagnation and Spleen injury</a:t>
            </a:r>
          </a:p>
          <a:p>
            <a:pPr lvl="4" eaLnBrk="1" hangingPunct="1">
              <a:lnSpc>
                <a:spcPct val="90000"/>
              </a:lnSpc>
              <a:defRPr/>
            </a:pPr>
            <a:endParaRPr lang="en-US" sz="1800" smtClean="0"/>
          </a:p>
          <a:p>
            <a:pPr eaLnBrk="1" hangingPunct="1">
              <a:lnSpc>
                <a:spcPct val="90000"/>
              </a:lnSpc>
              <a:defRPr/>
            </a:pPr>
            <a:r>
              <a:rPr lang="en-US" sz="2800" smtClean="0"/>
              <a:t>Chronic Spleen Qi Deficiency ultimately</a:t>
            </a:r>
          </a:p>
          <a:p>
            <a:pPr lvl="1" eaLnBrk="1" hangingPunct="1">
              <a:lnSpc>
                <a:spcPct val="90000"/>
              </a:lnSpc>
              <a:defRPr/>
            </a:pPr>
            <a:r>
              <a:rPr lang="en-US" sz="2400" smtClean="0"/>
              <a:t>Leads to fatigue</a:t>
            </a:r>
          </a:p>
          <a:p>
            <a:pPr lvl="1" eaLnBrk="1" hangingPunct="1">
              <a:lnSpc>
                <a:spcPct val="90000"/>
              </a:lnSpc>
              <a:defRPr/>
            </a:pPr>
            <a:r>
              <a:rPr lang="en-US" sz="2400" smtClean="0"/>
              <a:t>Leads to Yang Deficiency</a:t>
            </a:r>
          </a:p>
          <a:p>
            <a:pPr lvl="1" eaLnBrk="1" hangingPunct="1">
              <a:lnSpc>
                <a:spcPct val="90000"/>
              </a:lnSpc>
              <a:defRPr/>
            </a:pPr>
            <a:r>
              <a:rPr lang="en-US" sz="2400" smtClean="0"/>
              <a:t>Leads to Damp accumulation and Phlegm</a:t>
            </a:r>
          </a:p>
          <a:p>
            <a:pPr lvl="1" eaLnBrk="1" hangingPunct="1">
              <a:lnSpc>
                <a:spcPct val="90000"/>
              </a:lnSpc>
              <a:defRPr/>
            </a:pPr>
            <a:r>
              <a:rPr lang="en-US" sz="2400" smtClean="0"/>
              <a:t>May lead to Blood Stasis</a:t>
            </a:r>
          </a:p>
          <a:p>
            <a:pPr lvl="1" eaLnBrk="1" hangingPunct="1">
              <a:lnSpc>
                <a:spcPct val="90000"/>
              </a:lnSpc>
              <a:defRPr/>
            </a:pPr>
            <a:endParaRPr lang="en-US" smtClean="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eaLnBrk="1" hangingPunct="1">
              <a:defRPr/>
            </a:pPr>
            <a:r>
              <a:rPr lang="en-US" b="0" smtClean="0"/>
              <a:t>Hyperadrenocorticism: General</a:t>
            </a:r>
          </a:p>
        </p:txBody>
      </p:sp>
      <p:sp>
        <p:nvSpPr>
          <p:cNvPr id="524291" name="Rectangle 3"/>
          <p:cNvSpPr>
            <a:spLocks noGrp="1" noChangeArrowheads="1"/>
          </p:cNvSpPr>
          <p:nvPr>
            <p:ph type="body" idx="1"/>
          </p:nvPr>
        </p:nvSpPr>
        <p:spPr/>
        <p:txBody>
          <a:bodyPr/>
          <a:lstStyle/>
          <a:p>
            <a:pPr eaLnBrk="1" hangingPunct="1">
              <a:lnSpc>
                <a:spcPct val="80000"/>
              </a:lnSpc>
              <a:defRPr/>
            </a:pPr>
            <a:r>
              <a:rPr lang="en-US" sz="2400" smtClean="0"/>
              <a:t>Spleen and Kidney Yang Deficiency with Dampness and Phlegm</a:t>
            </a:r>
          </a:p>
          <a:p>
            <a:pPr lvl="1" eaLnBrk="1" hangingPunct="1">
              <a:lnSpc>
                <a:spcPct val="80000"/>
              </a:lnSpc>
              <a:defRPr/>
            </a:pPr>
            <a:r>
              <a:rPr lang="en-US" sz="2000" smtClean="0"/>
              <a:t>Faulty diet</a:t>
            </a:r>
          </a:p>
          <a:p>
            <a:pPr lvl="1" eaLnBrk="1" hangingPunct="1">
              <a:lnSpc>
                <a:spcPct val="80000"/>
              </a:lnSpc>
              <a:defRPr/>
            </a:pPr>
            <a:r>
              <a:rPr lang="en-US" sz="2000" smtClean="0"/>
              <a:t>Overwork</a:t>
            </a:r>
          </a:p>
          <a:p>
            <a:pPr lvl="1" eaLnBrk="1" hangingPunct="1">
              <a:lnSpc>
                <a:spcPct val="80000"/>
              </a:lnSpc>
              <a:defRPr/>
            </a:pPr>
            <a:r>
              <a:rPr lang="en-US" sz="2000" smtClean="0"/>
              <a:t>Aging</a:t>
            </a:r>
          </a:p>
          <a:p>
            <a:pPr lvl="1" eaLnBrk="1" hangingPunct="1">
              <a:lnSpc>
                <a:spcPct val="80000"/>
              </a:lnSpc>
              <a:defRPr/>
            </a:pPr>
            <a:r>
              <a:rPr lang="en-US" sz="2000" smtClean="0"/>
              <a:t>Long-term disease</a:t>
            </a:r>
          </a:p>
          <a:p>
            <a:pPr lvl="1" eaLnBrk="1" hangingPunct="1">
              <a:lnSpc>
                <a:spcPct val="80000"/>
              </a:lnSpc>
              <a:defRPr/>
            </a:pPr>
            <a:r>
              <a:rPr lang="en-US" sz="2000" smtClean="0"/>
              <a:t>Iatrogenic</a:t>
            </a:r>
          </a:p>
          <a:p>
            <a:pPr lvl="4" eaLnBrk="1" hangingPunct="1">
              <a:lnSpc>
                <a:spcPct val="80000"/>
              </a:lnSpc>
              <a:defRPr/>
            </a:pPr>
            <a:endParaRPr lang="en-US" sz="1600" smtClean="0"/>
          </a:p>
          <a:p>
            <a:pPr eaLnBrk="1" hangingPunct="1">
              <a:lnSpc>
                <a:spcPct val="80000"/>
              </a:lnSpc>
              <a:defRPr/>
            </a:pPr>
            <a:r>
              <a:rPr lang="en-US" sz="2400" smtClean="0"/>
              <a:t>Phlegm</a:t>
            </a:r>
          </a:p>
          <a:p>
            <a:pPr lvl="1" eaLnBrk="1" hangingPunct="1">
              <a:lnSpc>
                <a:spcPct val="80000"/>
              </a:lnSpc>
              <a:defRPr/>
            </a:pPr>
            <a:r>
              <a:rPr lang="en-US" sz="2000" smtClean="0"/>
              <a:t>Inappropriate diet</a:t>
            </a:r>
          </a:p>
          <a:p>
            <a:pPr lvl="1" eaLnBrk="1" hangingPunct="1">
              <a:lnSpc>
                <a:spcPct val="80000"/>
              </a:lnSpc>
              <a:defRPr/>
            </a:pPr>
            <a:r>
              <a:rPr lang="en-US" sz="2000" smtClean="0"/>
              <a:t>Long-term accumulation and congealing of Dampness</a:t>
            </a:r>
          </a:p>
          <a:p>
            <a:pPr lvl="1" eaLnBrk="1" hangingPunct="1">
              <a:lnSpc>
                <a:spcPct val="80000"/>
              </a:lnSpc>
              <a:defRPr/>
            </a:pPr>
            <a:r>
              <a:rPr lang="en-US" sz="2000" smtClean="0"/>
              <a:t>Long-term Heat that stews and steams Body Fluids</a:t>
            </a:r>
          </a:p>
          <a:p>
            <a:pPr lvl="4" eaLnBrk="1" hangingPunct="1">
              <a:lnSpc>
                <a:spcPct val="80000"/>
              </a:lnSpc>
              <a:defRPr/>
            </a:pPr>
            <a:endParaRPr lang="en-US" sz="1600" smtClean="0"/>
          </a:p>
          <a:p>
            <a:pPr eaLnBrk="1" hangingPunct="1">
              <a:lnSpc>
                <a:spcPct val="80000"/>
              </a:lnSpc>
              <a:defRPr/>
            </a:pPr>
            <a:r>
              <a:rPr lang="en-US" sz="2400" smtClean="0"/>
              <a:t>Yin Deficiency with Fire</a:t>
            </a:r>
          </a:p>
          <a:p>
            <a:pPr lvl="1" eaLnBrk="1" hangingPunct="1">
              <a:lnSpc>
                <a:spcPct val="80000"/>
              </a:lnSpc>
              <a:defRPr/>
            </a:pPr>
            <a:r>
              <a:rPr lang="en-US" sz="2000" smtClean="0"/>
              <a:t>Jing Deficiency</a:t>
            </a:r>
          </a:p>
          <a:p>
            <a:pPr lvl="1" eaLnBrk="1" hangingPunct="1">
              <a:lnSpc>
                <a:spcPct val="80000"/>
              </a:lnSpc>
              <a:defRPr/>
            </a:pPr>
            <a:r>
              <a:rPr lang="en-US" sz="2000" smtClean="0"/>
              <a:t>Aging, long-term disease</a:t>
            </a:r>
          </a:p>
          <a:p>
            <a:pPr lvl="1" eaLnBrk="1" hangingPunct="1">
              <a:lnSpc>
                <a:spcPct val="80000"/>
              </a:lnSpc>
              <a:defRPr/>
            </a:pPr>
            <a:r>
              <a:rPr lang="en-US" sz="2000" smtClean="0"/>
              <a:t>Iatrogenic</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eaLnBrk="1" hangingPunct="1">
              <a:defRPr/>
            </a:pPr>
            <a:r>
              <a:rPr lang="en-US" smtClean="0"/>
              <a:t>Hypothyroidism Patterns</a:t>
            </a:r>
          </a:p>
        </p:txBody>
      </p:sp>
      <p:sp>
        <p:nvSpPr>
          <p:cNvPr id="585731" name="Rectangle 3"/>
          <p:cNvSpPr>
            <a:spLocks noGrp="1" noChangeArrowheads="1"/>
          </p:cNvSpPr>
          <p:nvPr>
            <p:ph type="body" idx="1"/>
          </p:nvPr>
        </p:nvSpPr>
        <p:spPr>
          <a:xfrm>
            <a:off x="939800" y="1244600"/>
            <a:ext cx="7924800" cy="4965700"/>
          </a:xfrm>
        </p:spPr>
        <p:txBody>
          <a:bodyPr/>
          <a:lstStyle/>
          <a:p>
            <a:pPr eaLnBrk="1" hangingPunct="1">
              <a:defRPr/>
            </a:pPr>
            <a:r>
              <a:rPr lang="en-US" sz="2800" smtClean="0"/>
              <a:t>Spleen Qi Deficiency</a:t>
            </a:r>
          </a:p>
          <a:p>
            <a:pPr lvl="4" eaLnBrk="1" hangingPunct="1">
              <a:defRPr/>
            </a:pPr>
            <a:endParaRPr lang="en-US" sz="1800" smtClean="0"/>
          </a:p>
          <a:p>
            <a:pPr eaLnBrk="1" hangingPunct="1">
              <a:defRPr/>
            </a:pPr>
            <a:r>
              <a:rPr lang="en-US" sz="2800" smtClean="0"/>
              <a:t>Qi and Yin Deficiency</a:t>
            </a:r>
          </a:p>
          <a:p>
            <a:pPr lvl="4" eaLnBrk="1" hangingPunct="1">
              <a:defRPr/>
            </a:pPr>
            <a:endParaRPr lang="en-US" sz="1800" smtClean="0"/>
          </a:p>
          <a:p>
            <a:pPr eaLnBrk="1" hangingPunct="1">
              <a:defRPr/>
            </a:pPr>
            <a:r>
              <a:rPr lang="en-US" sz="2800" smtClean="0"/>
              <a:t>Yuan Qi Deficiency</a:t>
            </a:r>
          </a:p>
          <a:p>
            <a:pPr lvl="4" eaLnBrk="1" hangingPunct="1">
              <a:defRPr/>
            </a:pPr>
            <a:endParaRPr lang="en-US" sz="1800" smtClean="0"/>
          </a:p>
          <a:p>
            <a:pPr eaLnBrk="1" hangingPunct="1">
              <a:defRPr/>
            </a:pPr>
            <a:r>
              <a:rPr lang="en-US" sz="2800" smtClean="0"/>
              <a:t>Spleen-Kidney Yang Deficiency</a:t>
            </a:r>
          </a:p>
          <a:p>
            <a:pPr lvl="4" eaLnBrk="1" hangingPunct="1">
              <a:defRPr/>
            </a:pPr>
            <a:endParaRPr lang="en-US" sz="1800" smtClean="0"/>
          </a:p>
          <a:p>
            <a:pPr eaLnBrk="1" hangingPunct="1">
              <a:defRPr/>
            </a:pPr>
            <a:r>
              <a:rPr lang="en-US" sz="2800" smtClean="0"/>
              <a:t>Liver Stagnation Phlegm Nodulation</a:t>
            </a:r>
          </a:p>
          <a:p>
            <a:pPr lvl="4" eaLnBrk="1" hangingPunct="1">
              <a:defRPr/>
            </a:pPr>
            <a:endParaRPr lang="en-US" sz="1800" smtClean="0"/>
          </a:p>
          <a:p>
            <a:pPr eaLnBrk="1" hangingPunct="1">
              <a:defRPr/>
            </a:pPr>
            <a:r>
              <a:rPr lang="en-US" sz="2800" smtClean="0"/>
              <a:t>Congealed Phlegm and Blood Stasis</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eaLnBrk="1" hangingPunct="1">
              <a:defRPr/>
            </a:pPr>
            <a:r>
              <a:rPr lang="en-US" sz="3600" smtClean="0"/>
              <a:t>Which Food Categories </a:t>
            </a:r>
            <a:br>
              <a:rPr lang="en-US" sz="3600" smtClean="0"/>
            </a:br>
            <a:r>
              <a:rPr lang="en-US" sz="3600" smtClean="0"/>
              <a:t>Most Important?</a:t>
            </a:r>
          </a:p>
        </p:txBody>
      </p:sp>
      <p:sp>
        <p:nvSpPr>
          <p:cNvPr id="587779" name="Rectangle 3"/>
          <p:cNvSpPr>
            <a:spLocks noGrp="1" noChangeArrowheads="1"/>
          </p:cNvSpPr>
          <p:nvPr>
            <p:ph type="body" idx="1"/>
          </p:nvPr>
        </p:nvSpPr>
        <p:spPr>
          <a:xfrm>
            <a:off x="762000" y="1308100"/>
            <a:ext cx="7924800" cy="4660900"/>
          </a:xfrm>
        </p:spPr>
        <p:txBody>
          <a:bodyPr/>
          <a:lstStyle/>
          <a:p>
            <a:pPr eaLnBrk="1" hangingPunct="1">
              <a:lnSpc>
                <a:spcPct val="90000"/>
              </a:lnSpc>
              <a:defRPr/>
            </a:pPr>
            <a:r>
              <a:rPr lang="en-US" sz="2400" smtClean="0"/>
              <a:t>Qi Tonics</a:t>
            </a:r>
          </a:p>
          <a:p>
            <a:pPr lvl="1" eaLnBrk="1" hangingPunct="1">
              <a:lnSpc>
                <a:spcPct val="90000"/>
              </a:lnSpc>
              <a:defRPr/>
            </a:pPr>
            <a:r>
              <a:rPr lang="en-US" sz="2000" smtClean="0"/>
              <a:t>bay, beef, cherry, chicken, coconut, corn, date, eel, fig, ginseng, grape, ham, herring, Job’s tears, lentil, licorice, longan, mackerel, Microalgae, molasses, mutton, oats, potato, rabbit, rice, royal jelly, rutabaga, sweet potato, shiitake mushroom, squash, tofu, trout, yam </a:t>
            </a:r>
          </a:p>
          <a:p>
            <a:pPr lvl="4" eaLnBrk="1" hangingPunct="1">
              <a:lnSpc>
                <a:spcPct val="90000"/>
              </a:lnSpc>
              <a:defRPr/>
            </a:pPr>
            <a:endParaRPr lang="en-US" sz="1600" smtClean="0"/>
          </a:p>
          <a:p>
            <a:pPr eaLnBrk="1" hangingPunct="1">
              <a:lnSpc>
                <a:spcPct val="90000"/>
              </a:lnSpc>
              <a:defRPr/>
            </a:pPr>
            <a:r>
              <a:rPr lang="en-US" sz="2400" smtClean="0"/>
              <a:t>Yin Tonics</a:t>
            </a:r>
          </a:p>
          <a:p>
            <a:pPr lvl="1" eaLnBrk="1" hangingPunct="1">
              <a:lnSpc>
                <a:spcPct val="90000"/>
              </a:lnSpc>
              <a:defRPr/>
            </a:pPr>
            <a:r>
              <a:rPr lang="en-US" sz="2000" smtClean="0"/>
              <a:t>alfalfa sprout, apple, apricot, asparagus, avocado, banana, barley, cheese, chicken egg, clam, coconut milk, crab, duck, duck egg, honey, kelp, kidney bean, lemon, lima bean, malt, mango, milk, mung bean sprout, nettle, nori, plantain, oyster, pea, pear, pineapple, pork, potato, rabbit, spelt, string bean, sweet potato, tofu, tomato, water chestnut, watermelon, yam </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eaLnBrk="1" hangingPunct="1">
              <a:defRPr/>
            </a:pPr>
            <a:r>
              <a:rPr lang="en-US" sz="3600" smtClean="0"/>
              <a:t>Which Food Categories </a:t>
            </a:r>
            <a:br>
              <a:rPr lang="en-US" sz="3600" smtClean="0"/>
            </a:br>
            <a:r>
              <a:rPr lang="en-US" sz="3600" smtClean="0"/>
              <a:t>Most Important?</a:t>
            </a:r>
          </a:p>
        </p:txBody>
      </p:sp>
      <p:sp>
        <p:nvSpPr>
          <p:cNvPr id="589827" name="Rectangle 3"/>
          <p:cNvSpPr>
            <a:spLocks noGrp="1" noChangeArrowheads="1"/>
          </p:cNvSpPr>
          <p:nvPr>
            <p:ph type="body" idx="1"/>
          </p:nvPr>
        </p:nvSpPr>
        <p:spPr>
          <a:xfrm>
            <a:off x="723900" y="1231900"/>
            <a:ext cx="7924800" cy="5410200"/>
          </a:xfrm>
        </p:spPr>
        <p:txBody>
          <a:bodyPr/>
          <a:lstStyle/>
          <a:p>
            <a:pPr eaLnBrk="1" hangingPunct="1">
              <a:lnSpc>
                <a:spcPct val="80000"/>
              </a:lnSpc>
              <a:defRPr/>
            </a:pPr>
            <a:r>
              <a:rPr lang="en-US" sz="2400" smtClean="0"/>
              <a:t>Yang Tonics</a:t>
            </a:r>
          </a:p>
          <a:p>
            <a:pPr lvl="1" eaLnBrk="1" hangingPunct="1">
              <a:lnSpc>
                <a:spcPct val="80000"/>
              </a:lnSpc>
              <a:defRPr/>
            </a:pPr>
            <a:r>
              <a:rPr lang="en-US" sz="2000" smtClean="0"/>
              <a:t>Basil, Cinnamon Bark, Clove, Fennel Seed, Fenugreek Seed, Garlic, Dried Ginger, Kidney, Lamb, Rosemary, Shrimp, and Walnut</a:t>
            </a:r>
          </a:p>
          <a:p>
            <a:pPr lvl="4" eaLnBrk="1" hangingPunct="1">
              <a:lnSpc>
                <a:spcPct val="80000"/>
              </a:lnSpc>
              <a:defRPr/>
            </a:pPr>
            <a:endParaRPr lang="en-US" sz="1600" smtClean="0"/>
          </a:p>
          <a:p>
            <a:pPr eaLnBrk="1" hangingPunct="1">
              <a:lnSpc>
                <a:spcPct val="80000"/>
              </a:lnSpc>
              <a:defRPr/>
            </a:pPr>
            <a:r>
              <a:rPr lang="en-US" sz="2400" smtClean="0"/>
              <a:t>Phlegm Regulating Foods</a:t>
            </a:r>
          </a:p>
          <a:p>
            <a:pPr lvl="1" eaLnBrk="1" hangingPunct="1">
              <a:lnSpc>
                <a:spcPct val="80000"/>
              </a:lnSpc>
              <a:defRPr/>
            </a:pPr>
            <a:r>
              <a:rPr lang="en-US" sz="2000" smtClean="0"/>
              <a:t>Almond, Apple Peel, Garlic, Licorice, Marjoram, Mushroom, Black and White Pepper, Peppermint, Plantain, Seaweed, Shitake Mushroom, Shrimp, Tea, Walnut and Watercress</a:t>
            </a:r>
          </a:p>
          <a:p>
            <a:pPr lvl="4" eaLnBrk="1" hangingPunct="1">
              <a:lnSpc>
                <a:spcPct val="80000"/>
              </a:lnSpc>
              <a:defRPr/>
            </a:pPr>
            <a:endParaRPr lang="en-US" sz="1600" smtClean="0"/>
          </a:p>
          <a:p>
            <a:pPr eaLnBrk="1" hangingPunct="1">
              <a:lnSpc>
                <a:spcPct val="80000"/>
              </a:lnSpc>
              <a:defRPr/>
            </a:pPr>
            <a:r>
              <a:rPr lang="en-US" sz="2400" smtClean="0"/>
              <a:t>Blood Regulating Foods</a:t>
            </a:r>
          </a:p>
          <a:p>
            <a:pPr lvl="1" eaLnBrk="1" hangingPunct="1">
              <a:lnSpc>
                <a:spcPct val="80000"/>
              </a:lnSpc>
              <a:defRPr/>
            </a:pPr>
            <a:r>
              <a:rPr lang="en-US" sz="2000" smtClean="0"/>
              <a:t>Chestnut, Chili Pepper, Chive, Crab, Hawthorn Berry, Peach, Ginger, Turmeric and Vinegar</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eaLnBrk="1" hangingPunct="1">
              <a:defRPr/>
            </a:pPr>
            <a:r>
              <a:rPr lang="en-US" smtClean="0"/>
              <a:t>Spleen Qi Deficiency</a:t>
            </a:r>
          </a:p>
        </p:txBody>
      </p:sp>
      <p:sp>
        <p:nvSpPr>
          <p:cNvPr id="591875" name="Rectangle 3"/>
          <p:cNvSpPr>
            <a:spLocks noGrp="1" noChangeArrowheads="1"/>
          </p:cNvSpPr>
          <p:nvPr>
            <p:ph type="body" idx="1"/>
          </p:nvPr>
        </p:nvSpPr>
        <p:spPr>
          <a:xfrm>
            <a:off x="927100" y="1143000"/>
            <a:ext cx="7924800" cy="5410200"/>
          </a:xfrm>
        </p:spPr>
        <p:txBody>
          <a:bodyPr/>
          <a:lstStyle/>
          <a:p>
            <a:pPr eaLnBrk="1" hangingPunct="1">
              <a:lnSpc>
                <a:spcPct val="90000"/>
              </a:lnSpc>
              <a:defRPr/>
            </a:pPr>
            <a:r>
              <a:rPr lang="en-US" smtClean="0"/>
              <a:t>Common Signs</a:t>
            </a:r>
          </a:p>
          <a:p>
            <a:pPr lvl="1" eaLnBrk="1" hangingPunct="1">
              <a:lnSpc>
                <a:spcPct val="90000"/>
              </a:lnSpc>
              <a:defRPr/>
            </a:pPr>
            <a:r>
              <a:rPr lang="en-US" smtClean="0"/>
              <a:t>Fatigue</a:t>
            </a:r>
          </a:p>
          <a:p>
            <a:pPr lvl="1" eaLnBrk="1" hangingPunct="1">
              <a:lnSpc>
                <a:spcPct val="90000"/>
              </a:lnSpc>
              <a:defRPr/>
            </a:pPr>
            <a:r>
              <a:rPr lang="en-US" smtClean="0"/>
              <a:t>Cold distal extremities</a:t>
            </a:r>
          </a:p>
          <a:p>
            <a:pPr lvl="1" eaLnBrk="1" hangingPunct="1">
              <a:lnSpc>
                <a:spcPct val="90000"/>
              </a:lnSpc>
              <a:defRPr/>
            </a:pPr>
            <a:r>
              <a:rPr lang="en-US" smtClean="0"/>
              <a:t>Obesity</a:t>
            </a:r>
          </a:p>
          <a:p>
            <a:pPr lvl="1" eaLnBrk="1" hangingPunct="1">
              <a:lnSpc>
                <a:spcPct val="90000"/>
              </a:lnSpc>
              <a:defRPr/>
            </a:pPr>
            <a:r>
              <a:rPr lang="en-US" smtClean="0"/>
              <a:t>Puffy edema</a:t>
            </a:r>
          </a:p>
          <a:p>
            <a:pPr lvl="1" eaLnBrk="1" hangingPunct="1">
              <a:lnSpc>
                <a:spcPct val="90000"/>
              </a:lnSpc>
              <a:defRPr/>
            </a:pPr>
            <a:r>
              <a:rPr lang="en-US" smtClean="0"/>
              <a:t>Tendency to loose stools</a:t>
            </a:r>
          </a:p>
          <a:p>
            <a:pPr lvl="1" eaLnBrk="1" hangingPunct="1">
              <a:lnSpc>
                <a:spcPct val="90000"/>
              </a:lnSpc>
              <a:defRPr/>
            </a:pPr>
            <a:r>
              <a:rPr lang="en-US" smtClean="0"/>
              <a:t>Fat, pale tongue with teeth-marks and thin white coat</a:t>
            </a:r>
          </a:p>
          <a:p>
            <a:pPr lvl="1" eaLnBrk="1" hangingPunct="1">
              <a:lnSpc>
                <a:spcPct val="90000"/>
              </a:lnSpc>
              <a:defRPr/>
            </a:pPr>
            <a:r>
              <a:rPr lang="en-US" smtClean="0"/>
              <a:t>Weak and soggy pulse</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en-US" smtClean="0"/>
              <a:t>Spleen Qi Deficiency</a:t>
            </a:r>
          </a:p>
        </p:txBody>
      </p:sp>
      <p:pic>
        <p:nvPicPr>
          <p:cNvPr id="45059" name="Picture 3" descr="17 YO Wei"/>
          <p:cNvPicPr>
            <a:picLocks noChangeAspect="1" noChangeArrowheads="1"/>
          </p:cNvPicPr>
          <p:nvPr>
            <p:ph idx="1"/>
          </p:nvPr>
        </p:nvPicPr>
        <p:blipFill>
          <a:blip r:embed="rId3" cstate="print"/>
          <a:srcRect/>
          <a:stretch>
            <a:fillRect/>
          </a:stretch>
        </p:blipFill>
        <p:spPr>
          <a:xfrm>
            <a:off x="2122488" y="1066800"/>
            <a:ext cx="5811837" cy="5410200"/>
          </a:xfrm>
          <a:noFill/>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eaLnBrk="1" hangingPunct="1">
              <a:defRPr/>
            </a:pPr>
            <a:r>
              <a:rPr lang="en-US" smtClean="0"/>
              <a:t>Spleen Qi Deficiency</a:t>
            </a:r>
          </a:p>
        </p:txBody>
      </p:sp>
      <p:sp>
        <p:nvSpPr>
          <p:cNvPr id="595971" name="Rectangle 3"/>
          <p:cNvSpPr>
            <a:spLocks noGrp="1" noChangeArrowheads="1"/>
          </p:cNvSpPr>
          <p:nvPr>
            <p:ph type="body" idx="1"/>
          </p:nvPr>
        </p:nvSpPr>
        <p:spPr>
          <a:xfrm>
            <a:off x="863600" y="1092200"/>
            <a:ext cx="7924800" cy="5410200"/>
          </a:xfrm>
        </p:spPr>
        <p:txBody>
          <a:bodyPr/>
          <a:lstStyle/>
          <a:p>
            <a:pPr eaLnBrk="1" hangingPunct="1">
              <a:lnSpc>
                <a:spcPct val="80000"/>
              </a:lnSpc>
              <a:defRPr/>
            </a:pPr>
            <a:r>
              <a:rPr lang="en-US" sz="2800" i="1" smtClean="0"/>
              <a:t>Bu Zhong Yi Qi Tang</a:t>
            </a:r>
            <a:r>
              <a:rPr lang="en-US" sz="2800" smtClean="0"/>
              <a:t>, Reinforce the Middle  Burner and Tonify Qi Decoction</a:t>
            </a:r>
          </a:p>
          <a:p>
            <a:pPr lvl="1" eaLnBrk="1" hangingPunct="1">
              <a:lnSpc>
                <a:spcPct val="80000"/>
              </a:lnSpc>
              <a:defRPr/>
            </a:pPr>
            <a:r>
              <a:rPr lang="en-US" sz="2400" smtClean="0"/>
              <a:t>Ren Shen, Panax Ginseng</a:t>
            </a:r>
          </a:p>
          <a:p>
            <a:pPr lvl="1" eaLnBrk="1" hangingPunct="1">
              <a:lnSpc>
                <a:spcPct val="80000"/>
              </a:lnSpc>
              <a:defRPr/>
            </a:pPr>
            <a:r>
              <a:rPr lang="en-US" sz="2400" smtClean="0"/>
              <a:t>Huang Qi, Astragalus</a:t>
            </a:r>
          </a:p>
          <a:p>
            <a:pPr lvl="1" eaLnBrk="1" hangingPunct="1">
              <a:lnSpc>
                <a:spcPct val="80000"/>
              </a:lnSpc>
              <a:defRPr/>
            </a:pPr>
            <a:r>
              <a:rPr lang="en-US" sz="2400" smtClean="0"/>
              <a:t>Bai Zhu, Atractylodes</a:t>
            </a:r>
          </a:p>
          <a:p>
            <a:pPr lvl="1" eaLnBrk="1" hangingPunct="1">
              <a:lnSpc>
                <a:spcPct val="80000"/>
              </a:lnSpc>
              <a:defRPr/>
            </a:pPr>
            <a:r>
              <a:rPr lang="en-US" sz="2400" smtClean="0"/>
              <a:t>Dang Gui, Angelica sinensis</a:t>
            </a:r>
          </a:p>
          <a:p>
            <a:pPr lvl="1" eaLnBrk="1" hangingPunct="1">
              <a:lnSpc>
                <a:spcPct val="80000"/>
              </a:lnSpc>
              <a:defRPr/>
            </a:pPr>
            <a:r>
              <a:rPr lang="en-US" sz="2400" smtClean="0"/>
              <a:t>Chen Pi, ripe Tangerine Peel</a:t>
            </a:r>
          </a:p>
          <a:p>
            <a:pPr lvl="1" eaLnBrk="1" hangingPunct="1">
              <a:lnSpc>
                <a:spcPct val="80000"/>
              </a:lnSpc>
              <a:defRPr/>
            </a:pPr>
            <a:r>
              <a:rPr lang="en-US" sz="2400" smtClean="0"/>
              <a:t>Chai Hu, Bupleurum</a:t>
            </a:r>
          </a:p>
          <a:p>
            <a:pPr lvl="1" eaLnBrk="1" hangingPunct="1">
              <a:lnSpc>
                <a:spcPct val="80000"/>
              </a:lnSpc>
              <a:defRPr/>
            </a:pPr>
            <a:r>
              <a:rPr lang="en-US" sz="2400" smtClean="0"/>
              <a:t>Sheng Ma, Cimicifuga</a:t>
            </a:r>
          </a:p>
          <a:p>
            <a:pPr lvl="1" eaLnBrk="1" hangingPunct="1">
              <a:lnSpc>
                <a:spcPct val="80000"/>
              </a:lnSpc>
              <a:defRPr/>
            </a:pPr>
            <a:r>
              <a:rPr lang="en-US" sz="2400" smtClean="0"/>
              <a:t>Zhi Gan Cao, honey-fried Licorice</a:t>
            </a:r>
          </a:p>
          <a:p>
            <a:pPr lvl="4" eaLnBrk="1" hangingPunct="1">
              <a:lnSpc>
                <a:spcPct val="80000"/>
              </a:lnSpc>
              <a:defRPr/>
            </a:pPr>
            <a:endParaRPr lang="en-US" sz="1800" smtClean="0"/>
          </a:p>
          <a:p>
            <a:pPr eaLnBrk="1" hangingPunct="1">
              <a:lnSpc>
                <a:spcPct val="80000"/>
              </a:lnSpc>
              <a:defRPr/>
            </a:pPr>
            <a:r>
              <a:rPr lang="en-US" sz="2800" smtClean="0"/>
              <a:t>Actions: Tonifies the Spleen and Stomach Qi, lifts the Yang Qi</a:t>
            </a:r>
          </a:p>
          <a:p>
            <a:pPr eaLnBrk="1" hangingPunct="1">
              <a:lnSpc>
                <a:spcPct val="80000"/>
              </a:lnSpc>
              <a:defRPr/>
            </a:pPr>
            <a:endParaRPr lang="en-US" sz="2800" smtClean="0"/>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eaLnBrk="1" hangingPunct="1">
              <a:defRPr/>
            </a:pPr>
            <a:r>
              <a:rPr lang="en-US" sz="3600" b="0" i="1" smtClean="0"/>
              <a:t>Bu Zhong Yi Qi Tang</a:t>
            </a:r>
            <a:r>
              <a:rPr lang="en-US" sz="3600" b="0" smtClean="0"/>
              <a:t> </a:t>
            </a:r>
            <a:br>
              <a:rPr lang="en-US" sz="3600" b="0" smtClean="0"/>
            </a:br>
            <a:r>
              <a:rPr lang="en-US" sz="3600" b="0" smtClean="0"/>
              <a:t>Formula Analysis</a:t>
            </a:r>
          </a:p>
        </p:txBody>
      </p:sp>
      <p:sp>
        <p:nvSpPr>
          <p:cNvPr id="598019" name="Rectangle 3"/>
          <p:cNvSpPr>
            <a:spLocks noGrp="1" noChangeArrowheads="1"/>
          </p:cNvSpPr>
          <p:nvPr>
            <p:ph type="body" idx="1"/>
          </p:nvPr>
        </p:nvSpPr>
        <p:spPr>
          <a:xfrm>
            <a:off x="762000" y="1498600"/>
            <a:ext cx="7924800" cy="4279900"/>
          </a:xfrm>
        </p:spPr>
        <p:txBody>
          <a:bodyPr/>
          <a:lstStyle/>
          <a:p>
            <a:pPr eaLnBrk="1" hangingPunct="1">
              <a:defRPr/>
            </a:pPr>
            <a:r>
              <a:rPr lang="en-US" sz="2400" i="1" smtClean="0"/>
              <a:t>Huang Qi,</a:t>
            </a:r>
            <a:r>
              <a:rPr lang="en-US" sz="2400" smtClean="0"/>
              <a:t> Astragalus, </a:t>
            </a:r>
            <a:r>
              <a:rPr lang="en-US" sz="2400" i="1" smtClean="0"/>
              <a:t>Ren Shen</a:t>
            </a:r>
            <a:r>
              <a:rPr lang="en-US" sz="2400" smtClean="0"/>
              <a:t>, Ginseng, </a:t>
            </a:r>
            <a:r>
              <a:rPr lang="en-US" sz="2400" i="1" smtClean="0"/>
              <a:t>Bai Zhu</a:t>
            </a:r>
            <a:r>
              <a:rPr lang="en-US" sz="2400" smtClean="0"/>
              <a:t>, Atractylodes, and </a:t>
            </a:r>
            <a:r>
              <a:rPr lang="en-US" sz="2400" i="1" smtClean="0"/>
              <a:t>Zhi Gan Cao</a:t>
            </a:r>
            <a:r>
              <a:rPr lang="en-US" sz="2400" smtClean="0"/>
              <a:t>, Licorice are complementary Qi Tonics</a:t>
            </a:r>
          </a:p>
          <a:p>
            <a:pPr lvl="4" eaLnBrk="1" hangingPunct="1">
              <a:defRPr/>
            </a:pPr>
            <a:endParaRPr lang="en-US" sz="1600" smtClean="0"/>
          </a:p>
          <a:p>
            <a:pPr eaLnBrk="1" hangingPunct="1">
              <a:defRPr/>
            </a:pPr>
            <a:r>
              <a:rPr lang="en-US" sz="2400" smtClean="0"/>
              <a:t>Assistant </a:t>
            </a:r>
            <a:r>
              <a:rPr lang="en-US" sz="2400" i="1" smtClean="0"/>
              <a:t>Dang Gui</a:t>
            </a:r>
            <a:r>
              <a:rPr lang="en-US" sz="2400" smtClean="0"/>
              <a:t>, Angelica sinensis works with </a:t>
            </a:r>
            <a:r>
              <a:rPr lang="en-US" sz="2400" i="1" smtClean="0"/>
              <a:t>Huang Qi</a:t>
            </a:r>
            <a:r>
              <a:rPr lang="en-US" sz="2400" smtClean="0"/>
              <a:t> to augment Qi via Blood</a:t>
            </a:r>
          </a:p>
          <a:p>
            <a:pPr lvl="4" eaLnBrk="1" hangingPunct="1">
              <a:defRPr/>
            </a:pPr>
            <a:endParaRPr lang="en-US" sz="1600" smtClean="0"/>
          </a:p>
          <a:p>
            <a:pPr eaLnBrk="1" hangingPunct="1">
              <a:defRPr/>
            </a:pPr>
            <a:r>
              <a:rPr lang="en-US" sz="2400" smtClean="0"/>
              <a:t>Assistant </a:t>
            </a:r>
            <a:r>
              <a:rPr lang="en-US" sz="2400" i="1" smtClean="0"/>
              <a:t>Chen Pi</a:t>
            </a:r>
            <a:r>
              <a:rPr lang="en-US" sz="2400" smtClean="0"/>
              <a:t>, Citrus, regulates Qi</a:t>
            </a:r>
          </a:p>
          <a:p>
            <a:pPr lvl="4" eaLnBrk="1" hangingPunct="1">
              <a:defRPr/>
            </a:pPr>
            <a:endParaRPr lang="en-US" sz="1600" smtClean="0"/>
          </a:p>
          <a:p>
            <a:pPr eaLnBrk="1" hangingPunct="1">
              <a:defRPr/>
            </a:pPr>
            <a:r>
              <a:rPr lang="en-US" sz="2400" smtClean="0"/>
              <a:t>Envoys </a:t>
            </a:r>
            <a:r>
              <a:rPr lang="en-US" sz="2400" i="1" smtClean="0"/>
              <a:t>Sheng Ma</a:t>
            </a:r>
            <a:r>
              <a:rPr lang="en-US" sz="2400" smtClean="0"/>
              <a:t>, Cimicifuga, and </a:t>
            </a:r>
            <a:r>
              <a:rPr lang="en-US" sz="2400" i="1" smtClean="0"/>
              <a:t>Chai Hu</a:t>
            </a:r>
            <a:r>
              <a:rPr lang="en-US" sz="2400" smtClean="0"/>
              <a:t>, Bupleurum help raise the sunken Yang Q</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pPr eaLnBrk="1" hangingPunct="1">
              <a:defRPr/>
            </a:pPr>
            <a:r>
              <a:rPr lang="en-US" b="0" i="1" smtClean="0"/>
              <a:t>“Bu Zhong Yi Qi Tang”</a:t>
            </a:r>
            <a:r>
              <a:rPr lang="en-US" b="0" smtClean="0"/>
              <a:t> Food Therapy</a:t>
            </a:r>
          </a:p>
        </p:txBody>
      </p:sp>
      <p:sp>
        <p:nvSpPr>
          <p:cNvPr id="600067" name="Rectangle 3"/>
          <p:cNvSpPr>
            <a:spLocks noGrp="1" noChangeArrowheads="1"/>
          </p:cNvSpPr>
          <p:nvPr>
            <p:ph type="body" idx="1"/>
          </p:nvPr>
        </p:nvSpPr>
        <p:spPr>
          <a:xfrm>
            <a:off x="850900" y="1422400"/>
            <a:ext cx="7924800" cy="4229100"/>
          </a:xfrm>
        </p:spPr>
        <p:txBody>
          <a:bodyPr/>
          <a:lstStyle/>
          <a:p>
            <a:pPr eaLnBrk="1" hangingPunct="1">
              <a:defRPr/>
            </a:pPr>
            <a:r>
              <a:rPr lang="en-US" smtClean="0"/>
              <a:t>What is a simple yet complete Qi Tonic formula for a carnivore?</a:t>
            </a:r>
          </a:p>
          <a:p>
            <a:pPr lvl="4" eaLnBrk="1" hangingPunct="1">
              <a:defRPr/>
            </a:pPr>
            <a:endParaRPr lang="en-US" smtClean="0"/>
          </a:p>
          <a:p>
            <a:pPr eaLnBrk="1" hangingPunct="1">
              <a:defRPr/>
            </a:pPr>
            <a:r>
              <a:rPr lang="en-US" smtClean="0"/>
              <a:t>What can we add to help regulate the Qi in the Spleen/Stomach?</a:t>
            </a:r>
          </a:p>
          <a:p>
            <a:pPr lvl="4" eaLnBrk="1" hangingPunct="1">
              <a:defRPr/>
            </a:pPr>
            <a:endParaRPr lang="en-US" smtClean="0"/>
          </a:p>
          <a:p>
            <a:pPr eaLnBrk="1" hangingPunct="1">
              <a:defRPr/>
            </a:pPr>
            <a:r>
              <a:rPr lang="en-US" smtClean="0"/>
              <a:t>Are there foods that raise Yang Qi?</a:t>
            </a:r>
          </a:p>
          <a:p>
            <a:pPr eaLnBrk="1" hangingPunct="1">
              <a:defRPr/>
            </a:pPr>
            <a:endParaRPr lang="en-US" smtClean="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Food_actions.jpg"/>
          <p:cNvPicPr>
            <a:picLocks noChangeAspect="1"/>
          </p:cNvPicPr>
          <p:nvPr/>
        </p:nvPicPr>
        <p:blipFill>
          <a:blip r:embed="rId2" cstate="print"/>
          <a:srcRect/>
          <a:stretch>
            <a:fillRect/>
          </a:stretch>
        </p:blipFill>
        <p:spPr bwMode="auto">
          <a:xfrm>
            <a:off x="-26988" y="0"/>
            <a:ext cx="9197976" cy="6858000"/>
          </a:xfrm>
          <a:prstGeom prst="rect">
            <a:avLst/>
          </a:prstGeom>
          <a:noFill/>
          <a:ln w="9525">
            <a:noFill/>
            <a:miter lim="800000"/>
            <a:headEnd/>
            <a:tailEnd/>
          </a:ln>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eaLnBrk="1" hangingPunct="1">
              <a:defRPr/>
            </a:pPr>
            <a:r>
              <a:rPr lang="en-US" smtClean="0"/>
              <a:t>Qi and Yin Deficiency</a:t>
            </a:r>
          </a:p>
        </p:txBody>
      </p:sp>
      <p:sp>
        <p:nvSpPr>
          <p:cNvPr id="602115" name="Rectangle 3"/>
          <p:cNvSpPr>
            <a:spLocks noGrp="1" noChangeArrowheads="1"/>
          </p:cNvSpPr>
          <p:nvPr>
            <p:ph type="body" idx="1"/>
          </p:nvPr>
        </p:nvSpPr>
        <p:spPr>
          <a:xfrm>
            <a:off x="927100" y="1155700"/>
            <a:ext cx="7924800" cy="4762500"/>
          </a:xfrm>
        </p:spPr>
        <p:txBody>
          <a:bodyPr/>
          <a:lstStyle/>
          <a:p>
            <a:pPr eaLnBrk="1" hangingPunct="1">
              <a:lnSpc>
                <a:spcPct val="80000"/>
              </a:lnSpc>
              <a:defRPr/>
            </a:pPr>
            <a:r>
              <a:rPr lang="en-US" sz="1800" smtClean="0"/>
              <a:t>Common Signs</a:t>
            </a:r>
          </a:p>
          <a:p>
            <a:pPr lvl="1" eaLnBrk="1" hangingPunct="1">
              <a:lnSpc>
                <a:spcPct val="80000"/>
              </a:lnSpc>
              <a:defRPr/>
            </a:pPr>
            <a:r>
              <a:rPr lang="en-US" sz="1600" smtClean="0"/>
              <a:t>Aversion to Cold</a:t>
            </a:r>
          </a:p>
          <a:p>
            <a:pPr lvl="1" eaLnBrk="1" hangingPunct="1">
              <a:lnSpc>
                <a:spcPct val="80000"/>
              </a:lnSpc>
              <a:defRPr/>
            </a:pPr>
            <a:r>
              <a:rPr lang="en-US" sz="1600" smtClean="0"/>
              <a:t>Cold extremities</a:t>
            </a:r>
          </a:p>
          <a:p>
            <a:pPr lvl="1" eaLnBrk="1" hangingPunct="1">
              <a:lnSpc>
                <a:spcPct val="80000"/>
              </a:lnSpc>
              <a:defRPr/>
            </a:pPr>
            <a:r>
              <a:rPr lang="en-US" sz="1600" smtClean="0"/>
              <a:t>Cold and painful lumbar area</a:t>
            </a:r>
          </a:p>
          <a:p>
            <a:pPr lvl="1" eaLnBrk="1" hangingPunct="1">
              <a:lnSpc>
                <a:spcPct val="80000"/>
              </a:lnSpc>
              <a:defRPr/>
            </a:pPr>
            <a:r>
              <a:rPr lang="en-US" sz="1600" smtClean="0"/>
              <a:t>Loose teeth</a:t>
            </a:r>
          </a:p>
          <a:p>
            <a:pPr lvl="1" eaLnBrk="1" hangingPunct="1">
              <a:lnSpc>
                <a:spcPct val="80000"/>
              </a:lnSpc>
              <a:defRPr/>
            </a:pPr>
            <a:r>
              <a:rPr lang="en-US" sz="1600" smtClean="0"/>
              <a:t>Deafness or hearing loss</a:t>
            </a:r>
          </a:p>
          <a:p>
            <a:pPr lvl="1" eaLnBrk="1" hangingPunct="1">
              <a:lnSpc>
                <a:spcPct val="80000"/>
              </a:lnSpc>
              <a:defRPr/>
            </a:pPr>
            <a:r>
              <a:rPr lang="en-US" sz="1600" smtClean="0"/>
              <a:t>Copious clear urine</a:t>
            </a:r>
          </a:p>
          <a:p>
            <a:pPr lvl="1" eaLnBrk="1" hangingPunct="1">
              <a:lnSpc>
                <a:spcPct val="80000"/>
              </a:lnSpc>
              <a:defRPr/>
            </a:pPr>
            <a:r>
              <a:rPr lang="en-US" sz="1600" smtClean="0"/>
              <a:t>Urinary incontinence</a:t>
            </a:r>
          </a:p>
          <a:p>
            <a:pPr lvl="1" eaLnBrk="1" hangingPunct="1">
              <a:lnSpc>
                <a:spcPct val="80000"/>
              </a:lnSpc>
              <a:defRPr/>
            </a:pPr>
            <a:r>
              <a:rPr lang="en-US" sz="1600" smtClean="0"/>
              <a:t>Lethargy and exercise intolerance</a:t>
            </a:r>
          </a:p>
          <a:p>
            <a:pPr lvl="1" eaLnBrk="1" hangingPunct="1">
              <a:lnSpc>
                <a:spcPct val="80000"/>
              </a:lnSpc>
              <a:defRPr/>
            </a:pPr>
            <a:r>
              <a:rPr lang="en-US" sz="1600" smtClean="0"/>
              <a:t>Dry, flakey skin</a:t>
            </a:r>
          </a:p>
          <a:p>
            <a:pPr lvl="1" eaLnBrk="1" hangingPunct="1">
              <a:lnSpc>
                <a:spcPct val="80000"/>
              </a:lnSpc>
              <a:defRPr/>
            </a:pPr>
            <a:r>
              <a:rPr lang="en-US" sz="1600" smtClean="0"/>
              <a:t>Increased shedding</a:t>
            </a:r>
          </a:p>
          <a:p>
            <a:pPr lvl="1" eaLnBrk="1" hangingPunct="1">
              <a:lnSpc>
                <a:spcPct val="80000"/>
              </a:lnSpc>
              <a:defRPr/>
            </a:pPr>
            <a:r>
              <a:rPr lang="en-US" sz="1600" smtClean="0"/>
              <a:t>Bilateral symmetrical hair loss</a:t>
            </a:r>
          </a:p>
          <a:p>
            <a:pPr lvl="1" eaLnBrk="1" hangingPunct="1">
              <a:lnSpc>
                <a:spcPct val="80000"/>
              </a:lnSpc>
              <a:defRPr/>
            </a:pPr>
            <a:r>
              <a:rPr lang="en-US" sz="1600" smtClean="0"/>
              <a:t>Loose, dry, thickened and darkly pigmented skin</a:t>
            </a:r>
          </a:p>
          <a:p>
            <a:pPr lvl="1" eaLnBrk="1" hangingPunct="1">
              <a:lnSpc>
                <a:spcPct val="80000"/>
              </a:lnSpc>
              <a:defRPr/>
            </a:pPr>
            <a:r>
              <a:rPr lang="en-US" sz="1600" smtClean="0"/>
              <a:t>Weight gain without increased appetite or caloric consumption</a:t>
            </a:r>
          </a:p>
          <a:p>
            <a:pPr lvl="1" eaLnBrk="1" hangingPunct="1">
              <a:lnSpc>
                <a:spcPct val="80000"/>
              </a:lnSpc>
              <a:defRPr/>
            </a:pPr>
            <a:r>
              <a:rPr lang="en-US" sz="1600" smtClean="0"/>
              <a:t>Weak vocalizations</a:t>
            </a:r>
          </a:p>
          <a:p>
            <a:pPr lvl="1" eaLnBrk="1" hangingPunct="1">
              <a:lnSpc>
                <a:spcPct val="80000"/>
              </a:lnSpc>
              <a:defRPr/>
            </a:pPr>
            <a:r>
              <a:rPr lang="en-US" sz="1600" smtClean="0"/>
              <a:t>Constipation or diarrhea</a:t>
            </a:r>
          </a:p>
          <a:p>
            <a:pPr lvl="1" eaLnBrk="1" hangingPunct="1">
              <a:lnSpc>
                <a:spcPct val="80000"/>
              </a:lnSpc>
              <a:defRPr/>
            </a:pPr>
            <a:r>
              <a:rPr lang="en-US" sz="1600" smtClean="0"/>
              <a:t>Swollen, pale, thin moist or red and dry tongue</a:t>
            </a:r>
          </a:p>
          <a:p>
            <a:pPr lvl="1" eaLnBrk="1" hangingPunct="1">
              <a:lnSpc>
                <a:spcPct val="80000"/>
              </a:lnSpc>
              <a:defRPr/>
            </a:pPr>
            <a:r>
              <a:rPr lang="en-US" sz="1600" smtClean="0"/>
              <a:t>Weak, deep pulse</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b="0" smtClean="0"/>
              <a:t>Hyperadrenocorticism Patterns</a:t>
            </a:r>
          </a:p>
        </p:txBody>
      </p:sp>
      <p:sp>
        <p:nvSpPr>
          <p:cNvPr id="526339" name="Rectangle 3"/>
          <p:cNvSpPr>
            <a:spLocks noGrp="1" noChangeArrowheads="1"/>
          </p:cNvSpPr>
          <p:nvPr>
            <p:ph type="body" idx="1"/>
          </p:nvPr>
        </p:nvSpPr>
        <p:spPr/>
        <p:txBody>
          <a:bodyPr/>
          <a:lstStyle/>
          <a:p>
            <a:pPr eaLnBrk="1" hangingPunct="1">
              <a:lnSpc>
                <a:spcPct val="90000"/>
              </a:lnSpc>
              <a:defRPr/>
            </a:pPr>
            <a:r>
              <a:rPr lang="en-US" sz="2400" smtClean="0"/>
              <a:t>Yin Deficiency with Liver Yang Rising</a:t>
            </a:r>
          </a:p>
          <a:p>
            <a:pPr lvl="4" eaLnBrk="1" hangingPunct="1">
              <a:lnSpc>
                <a:spcPct val="90000"/>
              </a:lnSpc>
              <a:defRPr/>
            </a:pPr>
            <a:endParaRPr lang="en-US" sz="1600" smtClean="0"/>
          </a:p>
          <a:p>
            <a:pPr eaLnBrk="1" hangingPunct="1">
              <a:lnSpc>
                <a:spcPct val="90000"/>
              </a:lnSpc>
              <a:defRPr/>
            </a:pPr>
            <a:r>
              <a:rPr lang="en-US" sz="2400" smtClean="0"/>
              <a:t>Yin Deficiency with False Heat</a:t>
            </a:r>
          </a:p>
          <a:p>
            <a:pPr lvl="4" eaLnBrk="1" hangingPunct="1">
              <a:lnSpc>
                <a:spcPct val="90000"/>
              </a:lnSpc>
              <a:defRPr/>
            </a:pPr>
            <a:endParaRPr lang="en-US" sz="1600" smtClean="0"/>
          </a:p>
          <a:p>
            <a:pPr eaLnBrk="1" hangingPunct="1">
              <a:lnSpc>
                <a:spcPct val="90000"/>
              </a:lnSpc>
              <a:defRPr/>
            </a:pPr>
            <a:r>
              <a:rPr lang="en-US" sz="2400" smtClean="0"/>
              <a:t>Liver Yang Rising with Phlegm Fire</a:t>
            </a:r>
          </a:p>
          <a:p>
            <a:pPr lvl="4" eaLnBrk="1" hangingPunct="1">
              <a:lnSpc>
                <a:spcPct val="90000"/>
              </a:lnSpc>
              <a:defRPr/>
            </a:pPr>
            <a:endParaRPr lang="en-US" sz="1600" smtClean="0"/>
          </a:p>
          <a:p>
            <a:pPr eaLnBrk="1" hangingPunct="1">
              <a:lnSpc>
                <a:spcPct val="90000"/>
              </a:lnSpc>
              <a:defRPr/>
            </a:pPr>
            <a:r>
              <a:rPr lang="en-US" sz="2400" smtClean="0"/>
              <a:t>Yin Deficiency with Heat Toxin</a:t>
            </a:r>
          </a:p>
          <a:p>
            <a:pPr lvl="4" eaLnBrk="1" hangingPunct="1">
              <a:lnSpc>
                <a:spcPct val="90000"/>
              </a:lnSpc>
              <a:defRPr/>
            </a:pPr>
            <a:endParaRPr lang="en-US" sz="1600" smtClean="0"/>
          </a:p>
          <a:p>
            <a:pPr eaLnBrk="1" hangingPunct="1">
              <a:lnSpc>
                <a:spcPct val="90000"/>
              </a:lnSpc>
              <a:defRPr/>
            </a:pPr>
            <a:r>
              <a:rPr lang="en-US" sz="2400" smtClean="0"/>
              <a:t>Qi and Yin Deficiency</a:t>
            </a:r>
          </a:p>
          <a:p>
            <a:pPr lvl="4" eaLnBrk="1" hangingPunct="1">
              <a:lnSpc>
                <a:spcPct val="90000"/>
              </a:lnSpc>
              <a:defRPr/>
            </a:pPr>
            <a:endParaRPr lang="en-US" sz="1600" smtClean="0"/>
          </a:p>
          <a:p>
            <a:pPr eaLnBrk="1" hangingPunct="1">
              <a:lnSpc>
                <a:spcPct val="90000"/>
              </a:lnSpc>
              <a:defRPr/>
            </a:pPr>
            <a:r>
              <a:rPr lang="en-US" sz="2400" smtClean="0"/>
              <a:t>Spleen Qi Deficiency with Phlegm Damp</a:t>
            </a:r>
          </a:p>
          <a:p>
            <a:pPr lvl="4" eaLnBrk="1" hangingPunct="1">
              <a:lnSpc>
                <a:spcPct val="90000"/>
              </a:lnSpc>
              <a:defRPr/>
            </a:pPr>
            <a:endParaRPr lang="en-US" sz="1600" smtClean="0"/>
          </a:p>
          <a:p>
            <a:pPr eaLnBrk="1" hangingPunct="1">
              <a:lnSpc>
                <a:spcPct val="90000"/>
              </a:lnSpc>
              <a:defRPr/>
            </a:pPr>
            <a:r>
              <a:rPr lang="en-US" sz="2400" smtClean="0"/>
              <a:t>Spleen-Kidney Yang Deficiency</a:t>
            </a:r>
          </a:p>
          <a:p>
            <a:pPr lvl="4" eaLnBrk="1" hangingPunct="1">
              <a:lnSpc>
                <a:spcPct val="90000"/>
              </a:lnSpc>
              <a:defRPr/>
            </a:pPr>
            <a:endParaRPr lang="en-US" sz="1600" smtClean="0"/>
          </a:p>
          <a:p>
            <a:pPr eaLnBrk="1" hangingPunct="1">
              <a:lnSpc>
                <a:spcPct val="90000"/>
              </a:lnSpc>
              <a:defRPr/>
            </a:pPr>
            <a:r>
              <a:rPr lang="en-US" sz="2400" smtClean="0"/>
              <a:t>Yin and Yang Dual Deficiency</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eaLnBrk="1" hangingPunct="1">
              <a:defRPr/>
            </a:pPr>
            <a:r>
              <a:rPr lang="en-US" smtClean="0"/>
              <a:t>Qi and Yin Deficiency</a:t>
            </a:r>
          </a:p>
        </p:txBody>
      </p:sp>
      <p:sp>
        <p:nvSpPr>
          <p:cNvPr id="604163" name="Rectangle 3"/>
          <p:cNvSpPr>
            <a:spLocks noGrp="1" noChangeArrowheads="1"/>
          </p:cNvSpPr>
          <p:nvPr>
            <p:ph type="body" idx="1"/>
          </p:nvPr>
        </p:nvSpPr>
        <p:spPr>
          <a:xfrm>
            <a:off x="901700" y="1143000"/>
            <a:ext cx="7924800" cy="5410200"/>
          </a:xfrm>
        </p:spPr>
        <p:txBody>
          <a:bodyPr/>
          <a:lstStyle/>
          <a:p>
            <a:pPr eaLnBrk="1" hangingPunct="1">
              <a:lnSpc>
                <a:spcPct val="80000"/>
              </a:lnSpc>
              <a:defRPr/>
            </a:pPr>
            <a:r>
              <a:rPr lang="en-US" sz="2400" i="1" smtClean="0"/>
              <a:t>Jia Bing Feng</a:t>
            </a:r>
            <a:r>
              <a:rPr lang="en-US" sz="2400" smtClean="0"/>
              <a:t> (A2201)</a:t>
            </a:r>
          </a:p>
          <a:p>
            <a:pPr lvl="1" eaLnBrk="1" hangingPunct="1">
              <a:lnSpc>
                <a:spcPct val="80000"/>
              </a:lnSpc>
              <a:defRPr/>
            </a:pPr>
            <a:r>
              <a:rPr lang="en-US" sz="2000" smtClean="0"/>
              <a:t>Huang Qi, Astragalus</a:t>
            </a:r>
          </a:p>
          <a:p>
            <a:pPr lvl="1" eaLnBrk="1" hangingPunct="1">
              <a:lnSpc>
                <a:spcPct val="80000"/>
              </a:lnSpc>
              <a:defRPr/>
            </a:pPr>
            <a:r>
              <a:rPr lang="en-US" sz="2000" smtClean="0"/>
              <a:t>Dang Shen, Condonopsis</a:t>
            </a:r>
          </a:p>
          <a:p>
            <a:pPr lvl="1" eaLnBrk="1" hangingPunct="1">
              <a:lnSpc>
                <a:spcPct val="80000"/>
              </a:lnSpc>
              <a:defRPr/>
            </a:pPr>
            <a:r>
              <a:rPr lang="en-US" sz="2000" smtClean="0"/>
              <a:t>He Shou Wu, Polygonum</a:t>
            </a:r>
          </a:p>
          <a:p>
            <a:pPr lvl="1" eaLnBrk="1" hangingPunct="1">
              <a:lnSpc>
                <a:spcPct val="80000"/>
              </a:lnSpc>
              <a:defRPr/>
            </a:pPr>
            <a:r>
              <a:rPr lang="en-US" sz="2000" smtClean="0"/>
              <a:t>Shu Di Huang, Rehmannia</a:t>
            </a:r>
          </a:p>
          <a:p>
            <a:pPr lvl="1" eaLnBrk="1" hangingPunct="1">
              <a:lnSpc>
                <a:spcPct val="80000"/>
              </a:lnSpc>
              <a:defRPr/>
            </a:pPr>
            <a:r>
              <a:rPr lang="en-US" sz="2000" smtClean="0"/>
              <a:t>Bai Shao Yao, Peony</a:t>
            </a:r>
          </a:p>
          <a:p>
            <a:pPr lvl="1" eaLnBrk="1" hangingPunct="1">
              <a:lnSpc>
                <a:spcPct val="80000"/>
              </a:lnSpc>
              <a:defRPr/>
            </a:pPr>
            <a:r>
              <a:rPr lang="en-US" sz="2000" smtClean="0"/>
              <a:t>Shan Yao, Dioscorea</a:t>
            </a:r>
          </a:p>
          <a:p>
            <a:pPr lvl="1" eaLnBrk="1" hangingPunct="1">
              <a:lnSpc>
                <a:spcPct val="80000"/>
              </a:lnSpc>
              <a:defRPr/>
            </a:pPr>
            <a:r>
              <a:rPr lang="en-US" sz="2000" smtClean="0"/>
              <a:t>Xia Ku Cao, Prunella</a:t>
            </a:r>
          </a:p>
          <a:p>
            <a:pPr lvl="1" eaLnBrk="1" hangingPunct="1">
              <a:lnSpc>
                <a:spcPct val="80000"/>
              </a:lnSpc>
              <a:defRPr/>
            </a:pPr>
            <a:r>
              <a:rPr lang="en-US" sz="2000" smtClean="0"/>
              <a:t>Xiang Fu, Cyperus</a:t>
            </a:r>
          </a:p>
          <a:p>
            <a:pPr lvl="1" eaLnBrk="1" hangingPunct="1">
              <a:lnSpc>
                <a:spcPct val="80000"/>
              </a:lnSpc>
              <a:defRPr/>
            </a:pPr>
            <a:r>
              <a:rPr lang="en-US" sz="2000" smtClean="0"/>
              <a:t>Chai Hu, Bupleurum</a:t>
            </a:r>
          </a:p>
          <a:p>
            <a:pPr lvl="1" eaLnBrk="1" hangingPunct="1">
              <a:lnSpc>
                <a:spcPct val="80000"/>
              </a:lnSpc>
              <a:defRPr/>
            </a:pPr>
            <a:r>
              <a:rPr lang="en-US" sz="2000" smtClean="0"/>
              <a:t>Hai Zao, Sargassum</a:t>
            </a:r>
          </a:p>
          <a:p>
            <a:pPr lvl="1" eaLnBrk="1" hangingPunct="1">
              <a:lnSpc>
                <a:spcPct val="80000"/>
              </a:lnSpc>
              <a:defRPr/>
            </a:pPr>
            <a:r>
              <a:rPr lang="en-US" sz="2000" smtClean="0"/>
              <a:t>Kun Bu, Laminaria</a:t>
            </a:r>
          </a:p>
          <a:p>
            <a:pPr lvl="4" eaLnBrk="1" hangingPunct="1">
              <a:lnSpc>
                <a:spcPct val="80000"/>
              </a:lnSpc>
              <a:defRPr/>
            </a:pPr>
            <a:endParaRPr lang="en-US" sz="1600" smtClean="0"/>
          </a:p>
          <a:p>
            <a:pPr eaLnBrk="1" hangingPunct="1">
              <a:lnSpc>
                <a:spcPct val="80000"/>
              </a:lnSpc>
              <a:defRPr/>
            </a:pPr>
            <a:r>
              <a:rPr lang="en-US" sz="2400" smtClean="0"/>
              <a:t>Actions: Tonify Qi, nourish Yin and Blood, Transform Phlegm and soften hardness</a:t>
            </a: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pPr eaLnBrk="1" hangingPunct="1">
              <a:defRPr/>
            </a:pPr>
            <a:r>
              <a:rPr lang="en-US" b="0" i="1" smtClean="0"/>
              <a:t>Jia Bing Feng</a:t>
            </a:r>
            <a:r>
              <a:rPr lang="en-US" b="0" smtClean="0"/>
              <a:t> Formula Analysis</a:t>
            </a:r>
          </a:p>
        </p:txBody>
      </p:sp>
      <p:sp>
        <p:nvSpPr>
          <p:cNvPr id="606211" name="Rectangle 3"/>
          <p:cNvSpPr>
            <a:spLocks noGrp="1" noChangeArrowheads="1"/>
          </p:cNvSpPr>
          <p:nvPr>
            <p:ph type="body" idx="1"/>
          </p:nvPr>
        </p:nvSpPr>
        <p:spPr>
          <a:xfrm>
            <a:off x="889000" y="1104900"/>
            <a:ext cx="7924800" cy="5410200"/>
          </a:xfrm>
        </p:spPr>
        <p:txBody>
          <a:bodyPr/>
          <a:lstStyle/>
          <a:p>
            <a:pPr eaLnBrk="1" hangingPunct="1">
              <a:lnSpc>
                <a:spcPct val="90000"/>
              </a:lnSpc>
              <a:defRPr/>
            </a:pPr>
            <a:r>
              <a:rPr lang="en-US" smtClean="0"/>
              <a:t>Of eleven herbs in this formula, three Tonify Qi</a:t>
            </a:r>
          </a:p>
          <a:p>
            <a:pPr lvl="4" eaLnBrk="1" hangingPunct="1">
              <a:lnSpc>
                <a:spcPct val="90000"/>
              </a:lnSpc>
              <a:defRPr/>
            </a:pPr>
            <a:endParaRPr lang="en-US" smtClean="0"/>
          </a:p>
          <a:p>
            <a:pPr eaLnBrk="1" hangingPunct="1">
              <a:lnSpc>
                <a:spcPct val="90000"/>
              </a:lnSpc>
              <a:defRPr/>
            </a:pPr>
            <a:r>
              <a:rPr lang="en-US" smtClean="0"/>
              <a:t>Three herbs nourish Blood and Jing</a:t>
            </a:r>
          </a:p>
          <a:p>
            <a:pPr lvl="4" eaLnBrk="1" hangingPunct="1">
              <a:lnSpc>
                <a:spcPct val="90000"/>
              </a:lnSpc>
              <a:defRPr/>
            </a:pPr>
            <a:endParaRPr lang="en-US" smtClean="0"/>
          </a:p>
          <a:p>
            <a:pPr eaLnBrk="1" hangingPunct="1">
              <a:lnSpc>
                <a:spcPct val="90000"/>
              </a:lnSpc>
              <a:defRPr/>
            </a:pPr>
            <a:r>
              <a:rPr lang="en-US" smtClean="0"/>
              <a:t>Three herbs function to soothe Liver Qi</a:t>
            </a:r>
          </a:p>
          <a:p>
            <a:pPr lvl="4" eaLnBrk="1" hangingPunct="1">
              <a:lnSpc>
                <a:spcPct val="90000"/>
              </a:lnSpc>
              <a:defRPr/>
            </a:pPr>
            <a:endParaRPr lang="en-US" smtClean="0"/>
          </a:p>
          <a:p>
            <a:pPr eaLnBrk="1" hangingPunct="1">
              <a:lnSpc>
                <a:spcPct val="90000"/>
              </a:lnSpc>
              <a:defRPr/>
            </a:pPr>
            <a:r>
              <a:rPr lang="en-US" smtClean="0"/>
              <a:t>Finally, two sea vegetables, Hai Zao, Sargassum, and Kun Bun, Laminaria, are used to transform Phlegm and soften hardness</a:t>
            </a: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pPr eaLnBrk="1" hangingPunct="1">
              <a:defRPr/>
            </a:pPr>
            <a:r>
              <a:rPr lang="en-US" b="0" i="1" smtClean="0"/>
              <a:t>“Jia Bing Feng”</a:t>
            </a:r>
            <a:r>
              <a:rPr lang="en-US" b="0" smtClean="0"/>
              <a:t> Food Therapy</a:t>
            </a:r>
          </a:p>
        </p:txBody>
      </p:sp>
      <p:sp>
        <p:nvSpPr>
          <p:cNvPr id="608259" name="Rectangle 3"/>
          <p:cNvSpPr>
            <a:spLocks noGrp="1" noChangeArrowheads="1"/>
          </p:cNvSpPr>
          <p:nvPr>
            <p:ph type="body" idx="1"/>
          </p:nvPr>
        </p:nvSpPr>
        <p:spPr>
          <a:xfrm>
            <a:off x="774700" y="1066800"/>
            <a:ext cx="7924800" cy="5410200"/>
          </a:xfrm>
        </p:spPr>
        <p:txBody>
          <a:bodyPr/>
          <a:lstStyle/>
          <a:p>
            <a:pPr eaLnBrk="1" hangingPunct="1">
              <a:defRPr/>
            </a:pPr>
            <a:r>
              <a:rPr lang="en-US" smtClean="0"/>
              <a:t>Name at least one meat, grain and vegetable that may Tonify </a:t>
            </a:r>
            <a:r>
              <a:rPr lang="en-US" i="1" smtClean="0"/>
              <a:t>Qi</a:t>
            </a:r>
          </a:p>
          <a:p>
            <a:pPr lvl="4" eaLnBrk="1" hangingPunct="1">
              <a:defRPr/>
            </a:pPr>
            <a:endParaRPr lang="en-US" i="1" smtClean="0"/>
          </a:p>
          <a:p>
            <a:pPr eaLnBrk="1" hangingPunct="1">
              <a:defRPr/>
            </a:pPr>
            <a:r>
              <a:rPr lang="en-US" smtClean="0"/>
              <a:t>Which foods nourish Blood and </a:t>
            </a:r>
            <a:r>
              <a:rPr lang="en-US" i="1" smtClean="0"/>
              <a:t>Jing</a:t>
            </a:r>
            <a:r>
              <a:rPr lang="en-US" smtClean="0"/>
              <a:t>?</a:t>
            </a:r>
          </a:p>
          <a:p>
            <a:pPr lvl="4" eaLnBrk="1" hangingPunct="1">
              <a:defRPr/>
            </a:pPr>
            <a:endParaRPr lang="en-US" smtClean="0"/>
          </a:p>
          <a:p>
            <a:pPr eaLnBrk="1" hangingPunct="1">
              <a:defRPr/>
            </a:pPr>
            <a:r>
              <a:rPr lang="en-US" smtClean="0"/>
              <a:t>What things may soothe Liver </a:t>
            </a:r>
            <a:r>
              <a:rPr lang="en-US" i="1" smtClean="0"/>
              <a:t>Qi</a:t>
            </a:r>
            <a:r>
              <a:rPr lang="en-US" smtClean="0"/>
              <a:t>?</a:t>
            </a:r>
          </a:p>
          <a:p>
            <a:pPr lvl="4" eaLnBrk="1" hangingPunct="1">
              <a:defRPr/>
            </a:pPr>
            <a:endParaRPr lang="en-US" smtClean="0"/>
          </a:p>
          <a:p>
            <a:pPr eaLnBrk="1" hangingPunct="1">
              <a:defRPr/>
            </a:pPr>
            <a:r>
              <a:rPr lang="en-US" smtClean="0"/>
              <a:t>We can easily add sea vegetables such as, </a:t>
            </a:r>
            <a:r>
              <a:rPr lang="en-US" i="1" smtClean="0"/>
              <a:t>Hai Zao</a:t>
            </a:r>
            <a:r>
              <a:rPr lang="en-US" smtClean="0"/>
              <a:t>, Sargassum, and Kun Bun, </a:t>
            </a:r>
            <a:r>
              <a:rPr lang="en-US" i="1" smtClean="0"/>
              <a:t>Laminaria</a:t>
            </a:r>
            <a:r>
              <a:rPr lang="en-US" smtClean="0"/>
              <a:t>, to transform Phlegm and soften hardness</a:t>
            </a: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r>
              <a:rPr lang="en-US" sz="3600" smtClean="0"/>
              <a:t>Foods to Soothe the Liver and Relieve Stagnation</a:t>
            </a:r>
          </a:p>
        </p:txBody>
      </p:sp>
      <p:sp>
        <p:nvSpPr>
          <p:cNvPr id="610307" name="Rectangle 3"/>
          <p:cNvSpPr>
            <a:spLocks noGrp="1" noChangeArrowheads="1"/>
          </p:cNvSpPr>
          <p:nvPr>
            <p:ph type="body" idx="1"/>
          </p:nvPr>
        </p:nvSpPr>
        <p:spPr>
          <a:xfrm>
            <a:off x="622300" y="1155700"/>
            <a:ext cx="7924800" cy="5410200"/>
          </a:xfrm>
        </p:spPr>
        <p:txBody>
          <a:bodyPr/>
          <a:lstStyle/>
          <a:p>
            <a:pPr eaLnBrk="1" hangingPunct="1">
              <a:lnSpc>
                <a:spcPct val="80000"/>
              </a:lnSpc>
              <a:defRPr/>
            </a:pPr>
            <a:r>
              <a:rPr lang="en-US" sz="2400" smtClean="0"/>
              <a:t>Pungent and Raw Foods</a:t>
            </a:r>
          </a:p>
          <a:p>
            <a:pPr lvl="1" eaLnBrk="1" hangingPunct="1">
              <a:lnSpc>
                <a:spcPct val="80000"/>
              </a:lnSpc>
              <a:defRPr/>
            </a:pPr>
            <a:r>
              <a:rPr lang="en-US" sz="2000" smtClean="0"/>
              <a:t>Watercress, onions, mustard greens, turmeric, basil, bay, cardamom, marjoram, cumin, fennel, ginger, black pepper, rosemary, various mints, sprouted grains, beans, seeds, fresh vegetables, fruit</a:t>
            </a:r>
          </a:p>
          <a:p>
            <a:pPr lvl="4" eaLnBrk="1" hangingPunct="1">
              <a:lnSpc>
                <a:spcPct val="80000"/>
              </a:lnSpc>
              <a:defRPr/>
            </a:pPr>
            <a:endParaRPr lang="en-US" sz="1600" smtClean="0"/>
          </a:p>
          <a:p>
            <a:pPr eaLnBrk="1" hangingPunct="1">
              <a:lnSpc>
                <a:spcPct val="80000"/>
              </a:lnSpc>
              <a:defRPr/>
            </a:pPr>
            <a:r>
              <a:rPr lang="en-US" sz="2400" smtClean="0"/>
              <a:t>Foods which Harmonize the Liver</a:t>
            </a:r>
          </a:p>
          <a:p>
            <a:pPr lvl="1" eaLnBrk="1" hangingPunct="1">
              <a:lnSpc>
                <a:spcPct val="80000"/>
              </a:lnSpc>
              <a:defRPr/>
            </a:pPr>
            <a:r>
              <a:rPr lang="en-US" sz="2000" smtClean="0"/>
              <a:t>Honey, apple cider vinegar, licorice root, molasses, barley malt</a:t>
            </a:r>
          </a:p>
          <a:p>
            <a:pPr lvl="4" eaLnBrk="1" hangingPunct="1">
              <a:lnSpc>
                <a:spcPct val="80000"/>
              </a:lnSpc>
              <a:defRPr/>
            </a:pPr>
            <a:endParaRPr lang="en-US" sz="1600" smtClean="0"/>
          </a:p>
          <a:p>
            <a:pPr eaLnBrk="1" hangingPunct="1">
              <a:lnSpc>
                <a:spcPct val="80000"/>
              </a:lnSpc>
              <a:defRPr/>
            </a:pPr>
            <a:r>
              <a:rPr lang="en-US" sz="2400" smtClean="0"/>
              <a:t>Bitter and Sour Foods</a:t>
            </a:r>
          </a:p>
          <a:p>
            <a:pPr lvl="1" eaLnBrk="1" hangingPunct="1">
              <a:lnSpc>
                <a:spcPct val="80000"/>
              </a:lnSpc>
              <a:defRPr/>
            </a:pPr>
            <a:r>
              <a:rPr lang="en-US" sz="2000" smtClean="0"/>
              <a:t>Rye, romaine lettuce, asparagus, amaranth, quinoa, alfalfa, citrus peel, dandelion root, bupleurum, milk thistle, chamomile</a:t>
            </a:r>
          </a:p>
          <a:p>
            <a:pPr lvl="4" eaLnBrk="1" hangingPunct="1">
              <a:lnSpc>
                <a:spcPct val="80000"/>
              </a:lnSpc>
              <a:defRPr/>
            </a:pPr>
            <a:endParaRPr lang="en-US" sz="1600" smtClean="0"/>
          </a:p>
          <a:p>
            <a:pPr eaLnBrk="1" hangingPunct="1">
              <a:lnSpc>
                <a:spcPct val="80000"/>
              </a:lnSpc>
              <a:defRPr/>
            </a:pPr>
            <a:r>
              <a:rPr lang="en-US" sz="2400" smtClean="0"/>
              <a:t>Detoxifying and Cooling</a:t>
            </a:r>
          </a:p>
          <a:p>
            <a:pPr lvl="1" eaLnBrk="1" hangingPunct="1">
              <a:lnSpc>
                <a:spcPct val="80000"/>
              </a:lnSpc>
              <a:defRPr/>
            </a:pPr>
            <a:r>
              <a:rPr lang="en-US" sz="2000" smtClean="0"/>
              <a:t>Mung beans, celery, seaweeds, cucumber, watercress, millet, mushrooms, daikon radish, rhubarb root</a:t>
            </a:r>
          </a:p>
          <a:p>
            <a:pPr eaLnBrk="1" hangingPunct="1">
              <a:lnSpc>
                <a:spcPct val="80000"/>
              </a:lnSpc>
              <a:defRPr/>
            </a:pPr>
            <a:endParaRPr lang="en-US" sz="2400" smtClean="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smtClean="0"/>
              <a:t>Yuan Qi Deficiency</a:t>
            </a:r>
          </a:p>
        </p:txBody>
      </p:sp>
      <p:sp>
        <p:nvSpPr>
          <p:cNvPr id="612355" name="Rectangle 3"/>
          <p:cNvSpPr>
            <a:spLocks noGrp="1" noChangeArrowheads="1"/>
          </p:cNvSpPr>
          <p:nvPr>
            <p:ph type="body" idx="1"/>
          </p:nvPr>
        </p:nvSpPr>
        <p:spPr/>
        <p:txBody>
          <a:bodyPr/>
          <a:lstStyle/>
          <a:p>
            <a:pPr eaLnBrk="1" hangingPunct="1">
              <a:defRPr/>
            </a:pPr>
            <a:r>
              <a:rPr lang="en-US" sz="2800" smtClean="0"/>
              <a:t>Common Signs</a:t>
            </a:r>
          </a:p>
          <a:p>
            <a:pPr lvl="1" eaLnBrk="1" hangingPunct="1">
              <a:defRPr/>
            </a:pPr>
            <a:r>
              <a:rPr lang="en-US" sz="2400" smtClean="0"/>
              <a:t>Developmental abnormalities (i.e. bone and tendon)</a:t>
            </a:r>
          </a:p>
          <a:p>
            <a:pPr lvl="1" eaLnBrk="1" hangingPunct="1">
              <a:defRPr/>
            </a:pPr>
            <a:r>
              <a:rPr lang="en-US" sz="2400" smtClean="0"/>
              <a:t>Muscular problems</a:t>
            </a:r>
          </a:p>
          <a:p>
            <a:pPr lvl="1" eaLnBrk="1" hangingPunct="1">
              <a:defRPr/>
            </a:pPr>
            <a:r>
              <a:rPr lang="en-US" sz="2400" smtClean="0"/>
              <a:t>Poor exercise tolerance or weakness</a:t>
            </a:r>
          </a:p>
          <a:p>
            <a:pPr lvl="1" eaLnBrk="1" hangingPunct="1">
              <a:defRPr/>
            </a:pPr>
            <a:r>
              <a:rPr lang="en-US" sz="2400" smtClean="0"/>
              <a:t>Warm-seeking of decreased body temperature</a:t>
            </a:r>
          </a:p>
          <a:p>
            <a:pPr lvl="1" eaLnBrk="1" hangingPunct="1">
              <a:defRPr/>
            </a:pPr>
            <a:r>
              <a:rPr lang="en-US" sz="2400" smtClean="0"/>
              <a:t>Goiter</a:t>
            </a:r>
          </a:p>
          <a:p>
            <a:pPr lvl="1" eaLnBrk="1" hangingPunct="1">
              <a:defRPr/>
            </a:pPr>
            <a:r>
              <a:rPr lang="en-US" sz="2400" smtClean="0"/>
              <a:t>Scaly hair coat</a:t>
            </a:r>
          </a:p>
          <a:p>
            <a:pPr lvl="1" eaLnBrk="1" hangingPunct="1">
              <a:defRPr/>
            </a:pPr>
            <a:r>
              <a:rPr lang="en-US" sz="2400" smtClean="0"/>
              <a:t>Edema</a:t>
            </a:r>
          </a:p>
          <a:p>
            <a:pPr lvl="1" eaLnBrk="1" hangingPunct="1">
              <a:defRPr/>
            </a:pPr>
            <a:r>
              <a:rPr lang="en-US" sz="2400" smtClean="0"/>
              <a:t>Pale tongue with white coating</a:t>
            </a:r>
          </a:p>
          <a:p>
            <a:pPr lvl="1" eaLnBrk="1" hangingPunct="1">
              <a:defRPr/>
            </a:pPr>
            <a:r>
              <a:rPr lang="en-US" sz="2400" smtClean="0"/>
              <a:t>Deep, weak pulse</a:t>
            </a: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eaLnBrk="1" hangingPunct="1">
              <a:defRPr/>
            </a:pPr>
            <a:r>
              <a:rPr lang="en-US" smtClean="0"/>
              <a:t>Yuan Qi Deficiency</a:t>
            </a:r>
          </a:p>
        </p:txBody>
      </p:sp>
      <p:sp>
        <p:nvSpPr>
          <p:cNvPr id="614403" name="Rectangle 3"/>
          <p:cNvSpPr>
            <a:spLocks noGrp="1" noChangeArrowheads="1"/>
          </p:cNvSpPr>
          <p:nvPr>
            <p:ph type="body" idx="1"/>
          </p:nvPr>
        </p:nvSpPr>
        <p:spPr>
          <a:xfrm>
            <a:off x="914400" y="1117600"/>
            <a:ext cx="7924800" cy="5410200"/>
          </a:xfrm>
        </p:spPr>
        <p:txBody>
          <a:bodyPr/>
          <a:lstStyle/>
          <a:p>
            <a:pPr eaLnBrk="1" hangingPunct="1">
              <a:lnSpc>
                <a:spcPct val="80000"/>
              </a:lnSpc>
              <a:defRPr/>
            </a:pPr>
            <a:r>
              <a:rPr lang="en-US" sz="2800" smtClean="0"/>
              <a:t>Xiao Ying Powder (A2204)</a:t>
            </a:r>
          </a:p>
          <a:p>
            <a:pPr lvl="1" eaLnBrk="1" hangingPunct="1">
              <a:lnSpc>
                <a:spcPct val="80000"/>
              </a:lnSpc>
              <a:defRPr/>
            </a:pPr>
            <a:r>
              <a:rPr lang="en-US" sz="2400" smtClean="0"/>
              <a:t>Tu Si Zi, Cuscuta</a:t>
            </a:r>
          </a:p>
          <a:p>
            <a:pPr lvl="1" eaLnBrk="1" hangingPunct="1">
              <a:lnSpc>
                <a:spcPct val="80000"/>
              </a:lnSpc>
              <a:defRPr/>
            </a:pPr>
            <a:r>
              <a:rPr lang="en-US" sz="2400" smtClean="0"/>
              <a:t>Rou Cong Rong, Cistanche</a:t>
            </a:r>
          </a:p>
          <a:p>
            <a:pPr lvl="1" eaLnBrk="1" hangingPunct="1">
              <a:lnSpc>
                <a:spcPct val="80000"/>
              </a:lnSpc>
              <a:defRPr/>
            </a:pPr>
            <a:r>
              <a:rPr lang="en-US" sz="2400" smtClean="0"/>
              <a:t>He Shou Wu, Polygonum</a:t>
            </a:r>
          </a:p>
          <a:p>
            <a:pPr lvl="1" eaLnBrk="1" hangingPunct="1">
              <a:lnSpc>
                <a:spcPct val="80000"/>
              </a:lnSpc>
              <a:defRPr/>
            </a:pPr>
            <a:r>
              <a:rPr lang="en-US" sz="2400" smtClean="0"/>
              <a:t>Xuan Shen, Scrophularia</a:t>
            </a:r>
          </a:p>
          <a:p>
            <a:pPr lvl="1" eaLnBrk="1" hangingPunct="1">
              <a:lnSpc>
                <a:spcPct val="80000"/>
              </a:lnSpc>
              <a:defRPr/>
            </a:pPr>
            <a:r>
              <a:rPr lang="en-US" sz="2400" smtClean="0"/>
              <a:t>Hai Dai, Zostera</a:t>
            </a:r>
          </a:p>
          <a:p>
            <a:pPr lvl="1" eaLnBrk="1" hangingPunct="1">
              <a:lnSpc>
                <a:spcPct val="80000"/>
              </a:lnSpc>
              <a:defRPr/>
            </a:pPr>
            <a:r>
              <a:rPr lang="en-US" sz="2400" smtClean="0"/>
              <a:t>Hai Ge Ke, Cyclina</a:t>
            </a:r>
          </a:p>
          <a:p>
            <a:pPr lvl="1" eaLnBrk="1" hangingPunct="1">
              <a:lnSpc>
                <a:spcPct val="80000"/>
              </a:lnSpc>
              <a:defRPr/>
            </a:pPr>
            <a:r>
              <a:rPr lang="en-US" sz="2400" smtClean="0"/>
              <a:t>Hai Zao, Sargassum</a:t>
            </a:r>
          </a:p>
          <a:p>
            <a:pPr lvl="1" eaLnBrk="1" hangingPunct="1">
              <a:lnSpc>
                <a:spcPct val="80000"/>
              </a:lnSpc>
              <a:defRPr/>
            </a:pPr>
            <a:r>
              <a:rPr lang="en-US" sz="2400" smtClean="0"/>
              <a:t>Hai Piao Xiao, Sepia</a:t>
            </a:r>
          </a:p>
          <a:p>
            <a:pPr lvl="1" eaLnBrk="1" hangingPunct="1">
              <a:lnSpc>
                <a:spcPct val="80000"/>
              </a:lnSpc>
              <a:defRPr/>
            </a:pPr>
            <a:r>
              <a:rPr lang="en-US" sz="2400" smtClean="0"/>
              <a:t>Kun Bu, Laminaria</a:t>
            </a:r>
          </a:p>
          <a:p>
            <a:pPr lvl="4" eaLnBrk="1" hangingPunct="1">
              <a:lnSpc>
                <a:spcPct val="80000"/>
              </a:lnSpc>
              <a:defRPr/>
            </a:pPr>
            <a:endParaRPr lang="en-US" sz="1800" smtClean="0"/>
          </a:p>
          <a:p>
            <a:pPr eaLnBrk="1" hangingPunct="1">
              <a:lnSpc>
                <a:spcPct val="80000"/>
              </a:lnSpc>
              <a:defRPr/>
            </a:pPr>
            <a:r>
              <a:rPr lang="en-US" sz="2800" smtClean="0"/>
              <a:t>Actions: Tonify Kidney Jing  and Yuan Qi, transform Phlegm, soften hardness</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eaLnBrk="1" hangingPunct="1">
              <a:defRPr/>
            </a:pPr>
            <a:r>
              <a:rPr lang="en-US" sz="3600" smtClean="0"/>
              <a:t>Liver Stagnation Phlegm Nodulation</a:t>
            </a:r>
          </a:p>
        </p:txBody>
      </p:sp>
      <p:sp>
        <p:nvSpPr>
          <p:cNvPr id="616451" name="Rectangle 3"/>
          <p:cNvSpPr>
            <a:spLocks noGrp="1" noChangeArrowheads="1"/>
          </p:cNvSpPr>
          <p:nvPr>
            <p:ph type="body" idx="1"/>
          </p:nvPr>
        </p:nvSpPr>
        <p:spPr/>
        <p:txBody>
          <a:bodyPr/>
          <a:lstStyle/>
          <a:p>
            <a:pPr eaLnBrk="1" hangingPunct="1">
              <a:defRPr/>
            </a:pPr>
            <a:r>
              <a:rPr lang="en-US" smtClean="0"/>
              <a:t>Common Signs</a:t>
            </a:r>
          </a:p>
          <a:p>
            <a:pPr lvl="1" eaLnBrk="1" hangingPunct="1">
              <a:defRPr/>
            </a:pPr>
            <a:r>
              <a:rPr lang="en-US" smtClean="0"/>
              <a:t>Wood Personality</a:t>
            </a:r>
          </a:p>
          <a:p>
            <a:pPr lvl="1" eaLnBrk="1" hangingPunct="1">
              <a:defRPr/>
            </a:pPr>
            <a:r>
              <a:rPr lang="en-US" smtClean="0"/>
              <a:t>Goiter or obvious thyroid enlargement</a:t>
            </a:r>
          </a:p>
          <a:p>
            <a:pPr lvl="1" eaLnBrk="1" hangingPunct="1">
              <a:defRPr/>
            </a:pPr>
            <a:r>
              <a:rPr lang="en-US" smtClean="0"/>
              <a:t>Emotional problems</a:t>
            </a:r>
          </a:p>
          <a:p>
            <a:pPr lvl="1" eaLnBrk="1" hangingPunct="1">
              <a:defRPr/>
            </a:pPr>
            <a:r>
              <a:rPr lang="en-US" smtClean="0"/>
              <a:t>Purple or slightly red tongue</a:t>
            </a:r>
          </a:p>
          <a:p>
            <a:pPr lvl="1" eaLnBrk="1" hangingPunct="1">
              <a:defRPr/>
            </a:pPr>
            <a:r>
              <a:rPr lang="en-US" smtClean="0"/>
              <a:t>Wiry or string-taut pulse</a:t>
            </a: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z="3600" smtClean="0"/>
              <a:t>Liver Stagnation Phlegm Nodulation</a:t>
            </a:r>
          </a:p>
        </p:txBody>
      </p:sp>
      <p:pic>
        <p:nvPicPr>
          <p:cNvPr id="58371" name="Picture 3" descr="Dog Tongues 012"/>
          <p:cNvPicPr>
            <a:picLocks noChangeAspect="1" noChangeArrowheads="1"/>
          </p:cNvPicPr>
          <p:nvPr>
            <p:ph idx="1"/>
          </p:nvPr>
        </p:nvPicPr>
        <p:blipFill>
          <a:blip r:embed="rId3" cstate="print"/>
          <a:srcRect/>
          <a:stretch>
            <a:fillRect/>
          </a:stretch>
        </p:blipFill>
        <p:spPr>
          <a:xfrm>
            <a:off x="2122488" y="1066800"/>
            <a:ext cx="5811837" cy="5410200"/>
          </a:xfrm>
          <a:noFill/>
        </p:spPr>
      </p:pic>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r>
              <a:rPr lang="en-US" sz="3600" smtClean="0"/>
              <a:t>Liver Stagnation Phlegm Nodulation</a:t>
            </a:r>
          </a:p>
        </p:txBody>
      </p:sp>
      <p:sp>
        <p:nvSpPr>
          <p:cNvPr id="620547" name="Rectangle 3"/>
          <p:cNvSpPr>
            <a:spLocks noGrp="1" noChangeArrowheads="1"/>
          </p:cNvSpPr>
          <p:nvPr>
            <p:ph type="body" idx="1"/>
          </p:nvPr>
        </p:nvSpPr>
        <p:spPr>
          <a:xfrm>
            <a:off x="889000" y="1104900"/>
            <a:ext cx="7924800" cy="5410200"/>
          </a:xfrm>
        </p:spPr>
        <p:txBody>
          <a:bodyPr/>
          <a:lstStyle/>
          <a:p>
            <a:pPr eaLnBrk="1" hangingPunct="1">
              <a:defRPr/>
            </a:pPr>
            <a:r>
              <a:rPr lang="en-US" sz="2800" smtClean="0"/>
              <a:t>Si Hai Powder (A2203)</a:t>
            </a:r>
          </a:p>
          <a:p>
            <a:pPr lvl="1" eaLnBrk="1" hangingPunct="1">
              <a:defRPr/>
            </a:pPr>
            <a:r>
              <a:rPr lang="en-US" sz="2400" smtClean="0"/>
              <a:t>Mu Xiang, Saussurea</a:t>
            </a:r>
          </a:p>
          <a:p>
            <a:pPr lvl="1" eaLnBrk="1" hangingPunct="1">
              <a:defRPr/>
            </a:pPr>
            <a:r>
              <a:rPr lang="en-US" sz="2400" smtClean="0"/>
              <a:t>Chen Pi, ripe Tangerine Peel</a:t>
            </a:r>
          </a:p>
          <a:p>
            <a:pPr lvl="1" eaLnBrk="1" hangingPunct="1">
              <a:defRPr/>
            </a:pPr>
            <a:r>
              <a:rPr lang="en-US" sz="2400" smtClean="0"/>
              <a:t>Hai Dai, Zostera</a:t>
            </a:r>
          </a:p>
          <a:p>
            <a:pPr lvl="1" eaLnBrk="1" hangingPunct="1">
              <a:defRPr/>
            </a:pPr>
            <a:r>
              <a:rPr lang="en-US" sz="2400" smtClean="0"/>
              <a:t>Hai Ge Ke, Cyclina</a:t>
            </a:r>
          </a:p>
          <a:p>
            <a:pPr lvl="1" eaLnBrk="1" hangingPunct="1">
              <a:defRPr/>
            </a:pPr>
            <a:r>
              <a:rPr lang="en-US" sz="2400" smtClean="0"/>
              <a:t>Hai Zao, Sargassum</a:t>
            </a:r>
          </a:p>
          <a:p>
            <a:pPr lvl="1" eaLnBrk="1" hangingPunct="1">
              <a:defRPr/>
            </a:pPr>
            <a:r>
              <a:rPr lang="en-US" sz="2400" smtClean="0"/>
              <a:t>Hai Piao Xiao, Sepia</a:t>
            </a:r>
          </a:p>
          <a:p>
            <a:pPr lvl="1" eaLnBrk="1" hangingPunct="1">
              <a:defRPr/>
            </a:pPr>
            <a:r>
              <a:rPr lang="en-US" sz="2400" smtClean="0"/>
              <a:t>Kun Bu, Laminaria</a:t>
            </a:r>
          </a:p>
          <a:p>
            <a:pPr lvl="4" eaLnBrk="1" hangingPunct="1">
              <a:defRPr/>
            </a:pPr>
            <a:endParaRPr lang="en-US" sz="1800" smtClean="0"/>
          </a:p>
          <a:p>
            <a:pPr eaLnBrk="1" hangingPunct="1">
              <a:defRPr/>
            </a:pPr>
            <a:r>
              <a:rPr lang="en-US" sz="2800" smtClean="0"/>
              <a:t>Actions: Soothe Liver and resolve Stagnation and eliminate enlarged thyroid</a:t>
            </a: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pPr eaLnBrk="1" hangingPunct="1">
              <a:defRPr/>
            </a:pPr>
            <a:r>
              <a:rPr lang="en-US" smtClean="0"/>
              <a:t>Hyperthyroidism: General</a:t>
            </a:r>
          </a:p>
        </p:txBody>
      </p:sp>
      <p:sp>
        <p:nvSpPr>
          <p:cNvPr id="622595" name="Rectangle 3"/>
          <p:cNvSpPr>
            <a:spLocks noGrp="1" noChangeArrowheads="1"/>
          </p:cNvSpPr>
          <p:nvPr>
            <p:ph type="body" idx="1"/>
          </p:nvPr>
        </p:nvSpPr>
        <p:spPr>
          <a:xfrm>
            <a:off x="685800" y="1193800"/>
            <a:ext cx="7924800" cy="5410200"/>
          </a:xfrm>
        </p:spPr>
        <p:txBody>
          <a:bodyPr/>
          <a:lstStyle/>
          <a:p>
            <a:pPr eaLnBrk="1" hangingPunct="1">
              <a:lnSpc>
                <a:spcPct val="90000"/>
              </a:lnSpc>
              <a:defRPr/>
            </a:pPr>
            <a:r>
              <a:rPr lang="en-US" sz="2400" smtClean="0"/>
              <a:t>Disease mechanism related to Liver</a:t>
            </a:r>
          </a:p>
          <a:p>
            <a:pPr lvl="4" eaLnBrk="1" hangingPunct="1">
              <a:lnSpc>
                <a:spcPct val="90000"/>
              </a:lnSpc>
              <a:defRPr/>
            </a:pPr>
            <a:endParaRPr lang="en-US" sz="1600" smtClean="0"/>
          </a:p>
          <a:p>
            <a:pPr eaLnBrk="1" hangingPunct="1">
              <a:lnSpc>
                <a:spcPct val="90000"/>
              </a:lnSpc>
              <a:defRPr/>
            </a:pPr>
            <a:r>
              <a:rPr lang="en-US" sz="2400" smtClean="0"/>
              <a:t>If Liver Stagnation is not rectified, the Qi Mechanism may become depressed and stagnate</a:t>
            </a:r>
          </a:p>
          <a:p>
            <a:pPr lvl="1" eaLnBrk="1" hangingPunct="1">
              <a:lnSpc>
                <a:spcPct val="90000"/>
              </a:lnSpc>
              <a:defRPr/>
            </a:pPr>
            <a:r>
              <a:rPr lang="en-US" sz="2000" smtClean="0"/>
              <a:t>Leads to Dampness and Phlegm congealing</a:t>
            </a:r>
          </a:p>
          <a:p>
            <a:pPr lvl="4" eaLnBrk="1" hangingPunct="1">
              <a:lnSpc>
                <a:spcPct val="90000"/>
              </a:lnSpc>
              <a:defRPr/>
            </a:pPr>
            <a:endParaRPr lang="en-US" sz="1600" smtClean="0"/>
          </a:p>
          <a:p>
            <a:pPr eaLnBrk="1" hangingPunct="1">
              <a:lnSpc>
                <a:spcPct val="90000"/>
              </a:lnSpc>
              <a:defRPr/>
            </a:pPr>
            <a:r>
              <a:rPr lang="en-US" sz="2400" smtClean="0"/>
              <a:t>Enduring Stagnation may transform to Fire</a:t>
            </a:r>
          </a:p>
          <a:p>
            <a:pPr lvl="4" eaLnBrk="1" hangingPunct="1">
              <a:lnSpc>
                <a:spcPct val="90000"/>
              </a:lnSpc>
              <a:defRPr/>
            </a:pPr>
            <a:endParaRPr lang="en-US" sz="1600" smtClean="0"/>
          </a:p>
          <a:p>
            <a:pPr eaLnBrk="1" hangingPunct="1">
              <a:lnSpc>
                <a:spcPct val="90000"/>
              </a:lnSpc>
              <a:defRPr/>
            </a:pPr>
            <a:r>
              <a:rPr lang="en-US" sz="2400" smtClean="0"/>
              <a:t>Heat from Stagnation may “draft” Phlegm up the Heart Orifices and harass the Shen</a:t>
            </a:r>
          </a:p>
          <a:p>
            <a:pPr lvl="4" eaLnBrk="1" hangingPunct="1">
              <a:lnSpc>
                <a:spcPct val="90000"/>
              </a:lnSpc>
              <a:defRPr/>
            </a:pPr>
            <a:endParaRPr lang="en-US" sz="1600" smtClean="0"/>
          </a:p>
          <a:p>
            <a:pPr eaLnBrk="1" hangingPunct="1">
              <a:lnSpc>
                <a:spcPct val="90000"/>
              </a:lnSpc>
              <a:defRPr/>
            </a:pPr>
            <a:r>
              <a:rPr lang="en-US" sz="2400" smtClean="0"/>
              <a:t>Heat from Stagnation may damage Yin Fluids leading to Yin Deficiency with Yang Rising </a:t>
            </a:r>
          </a:p>
          <a:p>
            <a:pPr lvl="1" eaLnBrk="1" hangingPunct="1">
              <a:lnSpc>
                <a:spcPct val="90000"/>
              </a:lnSpc>
              <a:defRPr/>
            </a:pPr>
            <a:r>
              <a:rPr lang="en-US" sz="2000" smtClean="0"/>
              <a:t>“Strong Fire eats Qi” leading to further Yin and Qi damage</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eaLnBrk="1" hangingPunct="1">
              <a:defRPr/>
            </a:pPr>
            <a:r>
              <a:rPr lang="en-US" sz="3600" smtClean="0"/>
              <a:t>Which Food Categories </a:t>
            </a:r>
            <a:br>
              <a:rPr lang="en-US" sz="3600" smtClean="0"/>
            </a:br>
            <a:r>
              <a:rPr lang="en-US" sz="3600" smtClean="0"/>
              <a:t>Most Important?</a:t>
            </a:r>
          </a:p>
        </p:txBody>
      </p:sp>
      <p:sp>
        <p:nvSpPr>
          <p:cNvPr id="528387" name="Rectangle 3"/>
          <p:cNvSpPr>
            <a:spLocks noGrp="1" noChangeArrowheads="1"/>
          </p:cNvSpPr>
          <p:nvPr>
            <p:ph type="body" idx="1"/>
          </p:nvPr>
        </p:nvSpPr>
        <p:spPr>
          <a:xfrm>
            <a:off x="850900" y="1168400"/>
            <a:ext cx="7924800" cy="5308600"/>
          </a:xfrm>
        </p:spPr>
        <p:txBody>
          <a:bodyPr/>
          <a:lstStyle/>
          <a:p>
            <a:pPr eaLnBrk="1" hangingPunct="1">
              <a:lnSpc>
                <a:spcPct val="90000"/>
              </a:lnSpc>
              <a:defRPr/>
            </a:pPr>
            <a:r>
              <a:rPr lang="en-US" sz="2400" smtClean="0"/>
              <a:t>Yin Tonics</a:t>
            </a:r>
          </a:p>
          <a:p>
            <a:pPr lvl="1" eaLnBrk="1" hangingPunct="1">
              <a:lnSpc>
                <a:spcPct val="90000"/>
              </a:lnSpc>
              <a:defRPr/>
            </a:pPr>
            <a:r>
              <a:rPr lang="en-US" sz="2000" smtClean="0"/>
              <a:t>alfalfa sprout, apple, apricot, asparagus, avocado, banana, barley, cheese, chicken egg, clam, coconut milk, crab, duck, duck egg, honey, kelp, kidney bean, lemon, lima bean, malt, mango, milk, mung bean sprout, nettle, nori, plantain, oyster, pea, pear, pineapple, pork, potato, rabbit, spelt, string bean, sweet potato, tofu, tomato, water chestnut, watermelon, yam </a:t>
            </a:r>
          </a:p>
          <a:p>
            <a:pPr lvl="4" eaLnBrk="1" hangingPunct="1">
              <a:lnSpc>
                <a:spcPct val="90000"/>
              </a:lnSpc>
              <a:defRPr/>
            </a:pPr>
            <a:endParaRPr lang="en-US" sz="1600" smtClean="0"/>
          </a:p>
          <a:p>
            <a:pPr eaLnBrk="1" hangingPunct="1">
              <a:lnSpc>
                <a:spcPct val="90000"/>
              </a:lnSpc>
              <a:defRPr/>
            </a:pPr>
            <a:r>
              <a:rPr lang="en-US" sz="2400" smtClean="0"/>
              <a:t>Cooling Foods</a:t>
            </a:r>
          </a:p>
          <a:p>
            <a:pPr lvl="1" eaLnBrk="1" hangingPunct="1">
              <a:lnSpc>
                <a:spcPct val="90000"/>
              </a:lnSpc>
              <a:defRPr/>
            </a:pPr>
            <a:r>
              <a:rPr lang="en-US" sz="2000" smtClean="0"/>
              <a:t>Asparagus, Bamboo Shoot, Banana, Kelp, Lettuce, Millet, Peppermint, White Potato and Tofu</a:t>
            </a:r>
          </a:p>
          <a:p>
            <a:pPr lvl="4" eaLnBrk="1" hangingPunct="1">
              <a:lnSpc>
                <a:spcPct val="90000"/>
              </a:lnSpc>
              <a:defRPr/>
            </a:pPr>
            <a:endParaRPr lang="en-US" sz="1600" smtClean="0"/>
          </a:p>
          <a:p>
            <a:pPr eaLnBrk="1" hangingPunct="1">
              <a:lnSpc>
                <a:spcPct val="90000"/>
              </a:lnSpc>
              <a:defRPr/>
            </a:pPr>
            <a:r>
              <a:rPr lang="en-US" sz="2400" smtClean="0"/>
              <a:t>Qi Tonics</a:t>
            </a:r>
          </a:p>
          <a:p>
            <a:pPr lvl="1" eaLnBrk="1" hangingPunct="1">
              <a:lnSpc>
                <a:spcPct val="90000"/>
              </a:lnSpc>
              <a:defRPr/>
            </a:pPr>
            <a:r>
              <a:rPr lang="en-US" sz="2000" smtClean="0"/>
              <a:t>Beef, Carrot, Chicken, Date, Fig, Lentil, Mackerel, Microalgae, Molasses, Oats, Rutabaga, Sweet Potato, Pumpkin and Squash</a:t>
            </a: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defRPr/>
            </a:pPr>
            <a:r>
              <a:rPr lang="en-US" smtClean="0"/>
              <a:t>Hyperthyroidism: Summary</a:t>
            </a:r>
          </a:p>
        </p:txBody>
      </p:sp>
      <p:sp>
        <p:nvSpPr>
          <p:cNvPr id="624643" name="Rectangle 3"/>
          <p:cNvSpPr>
            <a:spLocks noGrp="1" noChangeArrowheads="1"/>
          </p:cNvSpPr>
          <p:nvPr>
            <p:ph type="body" idx="1"/>
          </p:nvPr>
        </p:nvSpPr>
        <p:spPr>
          <a:xfrm>
            <a:off x="876300" y="1155700"/>
            <a:ext cx="7924800" cy="5410200"/>
          </a:xfrm>
        </p:spPr>
        <p:txBody>
          <a:bodyPr/>
          <a:lstStyle/>
          <a:p>
            <a:pPr eaLnBrk="1" hangingPunct="1">
              <a:lnSpc>
                <a:spcPct val="90000"/>
              </a:lnSpc>
              <a:defRPr/>
            </a:pPr>
            <a:r>
              <a:rPr lang="en-US" sz="2800" smtClean="0"/>
              <a:t>Disease Mechanism is combination of Excess and Deficiency</a:t>
            </a:r>
          </a:p>
          <a:p>
            <a:pPr lvl="4" eaLnBrk="1" hangingPunct="1">
              <a:lnSpc>
                <a:spcPct val="90000"/>
              </a:lnSpc>
              <a:defRPr/>
            </a:pPr>
            <a:endParaRPr lang="en-US" sz="1800" smtClean="0"/>
          </a:p>
          <a:p>
            <a:pPr eaLnBrk="1" hangingPunct="1">
              <a:lnSpc>
                <a:spcPct val="90000"/>
              </a:lnSpc>
              <a:defRPr/>
            </a:pPr>
            <a:r>
              <a:rPr lang="en-US" sz="2800" smtClean="0"/>
              <a:t>Root Deficiency</a:t>
            </a:r>
          </a:p>
          <a:p>
            <a:pPr lvl="1" eaLnBrk="1" hangingPunct="1">
              <a:lnSpc>
                <a:spcPct val="90000"/>
              </a:lnSpc>
              <a:defRPr/>
            </a:pPr>
            <a:r>
              <a:rPr lang="en-US" sz="2400" smtClean="0"/>
              <a:t>Yin Deficiency</a:t>
            </a:r>
          </a:p>
          <a:p>
            <a:pPr lvl="1" eaLnBrk="1" hangingPunct="1">
              <a:lnSpc>
                <a:spcPct val="90000"/>
              </a:lnSpc>
              <a:defRPr/>
            </a:pPr>
            <a:r>
              <a:rPr lang="en-US" sz="2400" smtClean="0"/>
              <a:t>Qi Deficiency</a:t>
            </a:r>
          </a:p>
          <a:p>
            <a:pPr lvl="1" eaLnBrk="1" hangingPunct="1">
              <a:lnSpc>
                <a:spcPct val="90000"/>
              </a:lnSpc>
              <a:defRPr/>
            </a:pPr>
            <a:r>
              <a:rPr lang="en-US" sz="2400" smtClean="0"/>
              <a:t>If severe, Yang Deficiency</a:t>
            </a:r>
          </a:p>
          <a:p>
            <a:pPr lvl="4" eaLnBrk="1" hangingPunct="1">
              <a:lnSpc>
                <a:spcPct val="90000"/>
              </a:lnSpc>
              <a:defRPr/>
            </a:pPr>
            <a:endParaRPr lang="en-US" sz="1800" smtClean="0"/>
          </a:p>
          <a:p>
            <a:pPr eaLnBrk="1" hangingPunct="1">
              <a:lnSpc>
                <a:spcPct val="90000"/>
              </a:lnSpc>
              <a:defRPr/>
            </a:pPr>
            <a:r>
              <a:rPr lang="en-US" sz="2800" smtClean="0"/>
              <a:t>Branch Excess</a:t>
            </a:r>
          </a:p>
          <a:p>
            <a:pPr lvl="1" eaLnBrk="1" hangingPunct="1">
              <a:lnSpc>
                <a:spcPct val="90000"/>
              </a:lnSpc>
              <a:defRPr/>
            </a:pPr>
            <a:r>
              <a:rPr lang="en-US" sz="2400" smtClean="0"/>
              <a:t>Qi Stagnation</a:t>
            </a:r>
          </a:p>
          <a:p>
            <a:pPr lvl="1" eaLnBrk="1" hangingPunct="1">
              <a:lnSpc>
                <a:spcPct val="90000"/>
              </a:lnSpc>
              <a:defRPr/>
            </a:pPr>
            <a:r>
              <a:rPr lang="en-US" sz="2400" smtClean="0"/>
              <a:t>Congealed Phlegm</a:t>
            </a:r>
          </a:p>
          <a:p>
            <a:pPr lvl="1" eaLnBrk="1" hangingPunct="1">
              <a:lnSpc>
                <a:spcPct val="90000"/>
              </a:lnSpc>
              <a:defRPr/>
            </a:pPr>
            <a:r>
              <a:rPr lang="en-US" sz="2400" smtClean="0"/>
              <a:t>Blood Stasis</a:t>
            </a: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smtClean="0"/>
              <a:t>Hyperthyroidism Patterns</a:t>
            </a:r>
          </a:p>
        </p:txBody>
      </p:sp>
      <p:sp>
        <p:nvSpPr>
          <p:cNvPr id="626691" name="Rectangle 3"/>
          <p:cNvSpPr>
            <a:spLocks noGrp="1" noChangeArrowheads="1"/>
          </p:cNvSpPr>
          <p:nvPr>
            <p:ph type="body" idx="1"/>
          </p:nvPr>
        </p:nvSpPr>
        <p:spPr>
          <a:xfrm>
            <a:off x="825500" y="1447800"/>
            <a:ext cx="7924800" cy="4356100"/>
          </a:xfrm>
        </p:spPr>
        <p:txBody>
          <a:bodyPr/>
          <a:lstStyle/>
          <a:p>
            <a:pPr eaLnBrk="1" hangingPunct="1">
              <a:defRPr/>
            </a:pPr>
            <a:r>
              <a:rPr lang="en-US" smtClean="0"/>
              <a:t>Qi Stagnation and Congealed Blood and Phlegm</a:t>
            </a:r>
          </a:p>
          <a:p>
            <a:pPr lvl="4" eaLnBrk="1" hangingPunct="1">
              <a:defRPr/>
            </a:pPr>
            <a:endParaRPr lang="en-US" smtClean="0"/>
          </a:p>
          <a:p>
            <a:pPr eaLnBrk="1" hangingPunct="1">
              <a:defRPr/>
            </a:pPr>
            <a:r>
              <a:rPr lang="en-US" smtClean="0"/>
              <a:t>Excess Liver Fire</a:t>
            </a:r>
          </a:p>
          <a:p>
            <a:pPr lvl="4" eaLnBrk="1" hangingPunct="1">
              <a:defRPr/>
            </a:pPr>
            <a:endParaRPr lang="en-US" smtClean="0"/>
          </a:p>
          <a:p>
            <a:pPr eaLnBrk="1" hangingPunct="1">
              <a:defRPr/>
            </a:pPr>
            <a:r>
              <a:rPr lang="en-US" smtClean="0"/>
              <a:t>Yin Deficiency with Yang Excess</a:t>
            </a:r>
          </a:p>
          <a:p>
            <a:pPr lvl="4" eaLnBrk="1" hangingPunct="1">
              <a:defRPr/>
            </a:pPr>
            <a:endParaRPr lang="en-US" smtClean="0"/>
          </a:p>
          <a:p>
            <a:pPr eaLnBrk="1" hangingPunct="1">
              <a:defRPr/>
            </a:pPr>
            <a:r>
              <a:rPr lang="en-US" smtClean="0"/>
              <a:t>Qi and Yin Dual Deficiency</a:t>
            </a: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eaLnBrk="1" hangingPunct="1">
              <a:defRPr/>
            </a:pPr>
            <a:r>
              <a:rPr lang="en-US" sz="3600" smtClean="0"/>
              <a:t>Which Food Categories </a:t>
            </a:r>
            <a:br>
              <a:rPr lang="en-US" sz="3600" smtClean="0"/>
            </a:br>
            <a:r>
              <a:rPr lang="en-US" sz="3600" smtClean="0"/>
              <a:t>Most Important?</a:t>
            </a:r>
          </a:p>
        </p:txBody>
      </p:sp>
      <p:sp>
        <p:nvSpPr>
          <p:cNvPr id="628739" name="Rectangle 3"/>
          <p:cNvSpPr>
            <a:spLocks noGrp="1" noChangeArrowheads="1"/>
          </p:cNvSpPr>
          <p:nvPr>
            <p:ph type="body" idx="1"/>
          </p:nvPr>
        </p:nvSpPr>
        <p:spPr>
          <a:xfrm>
            <a:off x="673100" y="1282700"/>
            <a:ext cx="7924800" cy="5410200"/>
          </a:xfrm>
        </p:spPr>
        <p:txBody>
          <a:bodyPr/>
          <a:lstStyle/>
          <a:p>
            <a:pPr eaLnBrk="1" hangingPunct="1">
              <a:lnSpc>
                <a:spcPct val="90000"/>
              </a:lnSpc>
              <a:defRPr/>
            </a:pPr>
            <a:r>
              <a:rPr lang="en-US" sz="2400" smtClean="0"/>
              <a:t>Qi Regulation</a:t>
            </a:r>
          </a:p>
          <a:p>
            <a:pPr lvl="1" eaLnBrk="1" hangingPunct="1">
              <a:lnSpc>
                <a:spcPct val="90000"/>
              </a:lnSpc>
              <a:defRPr/>
            </a:pPr>
            <a:r>
              <a:rPr lang="en-US" sz="2000" smtClean="0"/>
              <a:t>Basil, Cardamom, Carrot, Cayenne, Clove, Coriander, Garlic, Hawthorn Berry and Turmeric</a:t>
            </a:r>
          </a:p>
          <a:p>
            <a:pPr lvl="4" eaLnBrk="1" hangingPunct="1">
              <a:lnSpc>
                <a:spcPct val="90000"/>
              </a:lnSpc>
              <a:defRPr/>
            </a:pPr>
            <a:endParaRPr lang="en-US" sz="1600" smtClean="0"/>
          </a:p>
          <a:p>
            <a:pPr eaLnBrk="1" hangingPunct="1">
              <a:lnSpc>
                <a:spcPct val="90000"/>
              </a:lnSpc>
              <a:defRPr/>
            </a:pPr>
            <a:r>
              <a:rPr lang="en-US" sz="2400" smtClean="0"/>
              <a:t>Blood Regulation</a:t>
            </a:r>
          </a:p>
          <a:p>
            <a:pPr lvl="1" eaLnBrk="1" hangingPunct="1">
              <a:lnSpc>
                <a:spcPct val="90000"/>
              </a:lnSpc>
              <a:defRPr/>
            </a:pPr>
            <a:r>
              <a:rPr lang="en-US" sz="2000" smtClean="0"/>
              <a:t>Chestnut, Chili Pepper, Chive, Crab, Hawthorn Berry, Peach, Ginger, Turmeric and Vinegar</a:t>
            </a:r>
          </a:p>
          <a:p>
            <a:pPr lvl="4" eaLnBrk="1" hangingPunct="1">
              <a:lnSpc>
                <a:spcPct val="90000"/>
              </a:lnSpc>
              <a:defRPr/>
            </a:pPr>
            <a:endParaRPr lang="en-US" sz="1600" smtClean="0"/>
          </a:p>
          <a:p>
            <a:pPr eaLnBrk="1" hangingPunct="1">
              <a:lnSpc>
                <a:spcPct val="90000"/>
              </a:lnSpc>
              <a:defRPr/>
            </a:pPr>
            <a:r>
              <a:rPr lang="en-US" sz="2400" smtClean="0"/>
              <a:t>Resolve Phlegm</a:t>
            </a:r>
          </a:p>
          <a:p>
            <a:pPr lvl="1" eaLnBrk="1" hangingPunct="1">
              <a:lnSpc>
                <a:spcPct val="90000"/>
              </a:lnSpc>
              <a:defRPr/>
            </a:pPr>
            <a:r>
              <a:rPr lang="en-US" sz="2000" smtClean="0"/>
              <a:t>Almond, Apple Peel, Garlic, Licorice, Marjoram, Mushroom, Black and White Pepper, Peppermint, Plantain, Seaweed, Shitake Mushroom, Shrimp, Tea, Walnut and Watercress</a:t>
            </a: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en-US" sz="3600" smtClean="0"/>
              <a:t>Which Food Categories </a:t>
            </a:r>
            <a:br>
              <a:rPr lang="en-US" sz="3600" smtClean="0"/>
            </a:br>
            <a:r>
              <a:rPr lang="en-US" sz="3600" smtClean="0"/>
              <a:t>Most Important?</a:t>
            </a:r>
          </a:p>
        </p:txBody>
      </p:sp>
      <p:sp>
        <p:nvSpPr>
          <p:cNvPr id="630787" name="Rectangle 3"/>
          <p:cNvSpPr>
            <a:spLocks noGrp="1" noChangeArrowheads="1"/>
          </p:cNvSpPr>
          <p:nvPr>
            <p:ph type="body" idx="1"/>
          </p:nvPr>
        </p:nvSpPr>
        <p:spPr>
          <a:xfrm>
            <a:off x="787400" y="1257300"/>
            <a:ext cx="7924800" cy="4495800"/>
          </a:xfrm>
        </p:spPr>
        <p:txBody>
          <a:bodyPr/>
          <a:lstStyle/>
          <a:p>
            <a:pPr eaLnBrk="1" hangingPunct="1">
              <a:defRPr/>
            </a:pPr>
            <a:r>
              <a:rPr lang="en-US" sz="2400" smtClean="0"/>
              <a:t>Drain Fire/Cooling</a:t>
            </a:r>
          </a:p>
          <a:p>
            <a:pPr lvl="1" eaLnBrk="1" hangingPunct="1">
              <a:defRPr/>
            </a:pPr>
            <a:r>
              <a:rPr lang="en-US" sz="2000" smtClean="0"/>
              <a:t>Asparagus, Bamboo Shoot, Banana, Kelp, Lettuce, Millet, Peppermint, White Potato and Tofu</a:t>
            </a:r>
          </a:p>
          <a:p>
            <a:pPr lvl="4" eaLnBrk="1" hangingPunct="1">
              <a:defRPr/>
            </a:pPr>
            <a:endParaRPr lang="en-US" sz="1600" smtClean="0"/>
          </a:p>
          <a:p>
            <a:pPr eaLnBrk="1" hangingPunct="1">
              <a:defRPr/>
            </a:pPr>
            <a:r>
              <a:rPr lang="en-US" sz="2400" smtClean="0"/>
              <a:t>Tonify Yin</a:t>
            </a:r>
          </a:p>
          <a:p>
            <a:pPr lvl="1" eaLnBrk="1" hangingPunct="1">
              <a:defRPr/>
            </a:pPr>
            <a:r>
              <a:rPr lang="en-US" sz="2000" smtClean="0"/>
              <a:t>alfalfa sprout, apple, apricot, asparagus, avocado, banana, barley, cheese, chicken egg, clam, coconut milk, crab, duck, duck egg, honey, kelp, kidney bean, lemon, lima bean, malt, mango, milk, mung bean sprout, nettle, nori, plantain, oyster, pea, pear, pineapple, pork, potato, rabbit, spelt, string bean, sweet potato, tofu, tomato, water chestnut, watermelon, yam </a:t>
            </a: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defRPr/>
            </a:pPr>
            <a:r>
              <a:rPr lang="en-US" sz="3600" smtClean="0"/>
              <a:t>Qi Stagnation and Congealed </a:t>
            </a:r>
            <a:br>
              <a:rPr lang="en-US" sz="3600" smtClean="0"/>
            </a:br>
            <a:r>
              <a:rPr lang="en-US" sz="3600" smtClean="0"/>
              <a:t>Blood and Phlegm</a:t>
            </a:r>
          </a:p>
        </p:txBody>
      </p:sp>
      <p:sp>
        <p:nvSpPr>
          <p:cNvPr id="632835" name="Rectangle 3"/>
          <p:cNvSpPr>
            <a:spLocks noGrp="1" noChangeArrowheads="1"/>
          </p:cNvSpPr>
          <p:nvPr>
            <p:ph type="body" idx="1"/>
          </p:nvPr>
        </p:nvSpPr>
        <p:spPr>
          <a:xfrm>
            <a:off x="876300" y="1257300"/>
            <a:ext cx="7924800" cy="5410200"/>
          </a:xfrm>
        </p:spPr>
        <p:txBody>
          <a:bodyPr/>
          <a:lstStyle/>
          <a:p>
            <a:pPr eaLnBrk="1" hangingPunct="1">
              <a:lnSpc>
                <a:spcPct val="90000"/>
              </a:lnSpc>
              <a:defRPr/>
            </a:pPr>
            <a:r>
              <a:rPr lang="en-US" smtClean="0"/>
              <a:t>Common Signs</a:t>
            </a:r>
          </a:p>
          <a:p>
            <a:pPr lvl="1" eaLnBrk="1" hangingPunct="1">
              <a:lnSpc>
                <a:spcPct val="90000"/>
              </a:lnSpc>
              <a:defRPr/>
            </a:pPr>
            <a:r>
              <a:rPr lang="en-US" smtClean="0"/>
              <a:t>Irritability</a:t>
            </a:r>
          </a:p>
          <a:p>
            <a:pPr lvl="1" eaLnBrk="1" hangingPunct="1">
              <a:lnSpc>
                <a:spcPct val="90000"/>
              </a:lnSpc>
              <a:defRPr/>
            </a:pPr>
            <a:r>
              <a:rPr lang="en-US" smtClean="0"/>
              <a:t>Anxiety</a:t>
            </a:r>
          </a:p>
          <a:p>
            <a:pPr lvl="1" eaLnBrk="1" hangingPunct="1">
              <a:lnSpc>
                <a:spcPct val="90000"/>
              </a:lnSpc>
              <a:defRPr/>
            </a:pPr>
            <a:r>
              <a:rPr lang="en-US" smtClean="0"/>
              <a:t>Depression</a:t>
            </a:r>
          </a:p>
          <a:p>
            <a:pPr lvl="1" eaLnBrk="1" hangingPunct="1">
              <a:lnSpc>
                <a:spcPct val="90000"/>
              </a:lnSpc>
              <a:defRPr/>
            </a:pPr>
            <a:r>
              <a:rPr lang="en-US" smtClean="0"/>
              <a:t>Goiter which is soft and non-painful</a:t>
            </a:r>
          </a:p>
          <a:p>
            <a:pPr lvl="1" eaLnBrk="1" hangingPunct="1">
              <a:lnSpc>
                <a:spcPct val="90000"/>
              </a:lnSpc>
              <a:defRPr/>
            </a:pPr>
            <a:r>
              <a:rPr lang="en-US" smtClean="0"/>
              <a:t>Tendency to sighing</a:t>
            </a:r>
          </a:p>
          <a:p>
            <a:pPr lvl="1" eaLnBrk="1" hangingPunct="1">
              <a:lnSpc>
                <a:spcPct val="90000"/>
              </a:lnSpc>
              <a:defRPr/>
            </a:pPr>
            <a:r>
              <a:rPr lang="en-US" smtClean="0"/>
              <a:t>Painful or reactive hypochondriac region</a:t>
            </a:r>
          </a:p>
          <a:p>
            <a:pPr lvl="1" eaLnBrk="1" hangingPunct="1">
              <a:lnSpc>
                <a:spcPct val="90000"/>
              </a:lnSpc>
              <a:defRPr/>
            </a:pPr>
            <a:r>
              <a:rPr lang="en-US" smtClean="0"/>
              <a:t>Bluish-dark red tongue with thin white coat</a:t>
            </a:r>
          </a:p>
          <a:p>
            <a:pPr lvl="1" eaLnBrk="1" hangingPunct="1">
              <a:lnSpc>
                <a:spcPct val="90000"/>
              </a:lnSpc>
              <a:defRPr/>
            </a:pPr>
            <a:r>
              <a:rPr lang="en-US" smtClean="0"/>
              <a:t>Wiry, slippery pulse</a:t>
            </a: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pPr eaLnBrk="1" hangingPunct="1">
              <a:defRPr/>
            </a:pPr>
            <a:r>
              <a:rPr lang="en-US" sz="3600" smtClean="0"/>
              <a:t>Qi Stagnation and Congealed </a:t>
            </a:r>
            <a:br>
              <a:rPr lang="en-US" sz="3600" smtClean="0"/>
            </a:br>
            <a:r>
              <a:rPr lang="en-US" sz="3600" smtClean="0"/>
              <a:t>Blood and Phlegm</a:t>
            </a:r>
          </a:p>
        </p:txBody>
      </p:sp>
      <p:sp>
        <p:nvSpPr>
          <p:cNvPr id="634883" name="Rectangle 3"/>
          <p:cNvSpPr>
            <a:spLocks noGrp="1" noChangeArrowheads="1"/>
          </p:cNvSpPr>
          <p:nvPr>
            <p:ph type="body" idx="1"/>
          </p:nvPr>
        </p:nvSpPr>
        <p:spPr>
          <a:xfrm>
            <a:off x="889000" y="1447800"/>
            <a:ext cx="7924800" cy="5003800"/>
          </a:xfrm>
        </p:spPr>
        <p:txBody>
          <a:bodyPr/>
          <a:lstStyle/>
          <a:p>
            <a:pPr eaLnBrk="1" hangingPunct="1">
              <a:lnSpc>
                <a:spcPct val="80000"/>
              </a:lnSpc>
              <a:defRPr/>
            </a:pPr>
            <a:r>
              <a:rPr lang="en-US" sz="2800" i="1" smtClean="0"/>
              <a:t>Xiao Yao San, </a:t>
            </a:r>
            <a:r>
              <a:rPr lang="en-US" sz="2800" smtClean="0"/>
              <a:t>Rambling Powder</a:t>
            </a:r>
          </a:p>
          <a:p>
            <a:pPr lvl="1" eaLnBrk="1" hangingPunct="1">
              <a:lnSpc>
                <a:spcPct val="80000"/>
              </a:lnSpc>
              <a:defRPr/>
            </a:pPr>
            <a:r>
              <a:rPr lang="en-US" sz="2400" i="1" smtClean="0"/>
              <a:t>Chai hu</a:t>
            </a:r>
            <a:r>
              <a:rPr lang="en-US" sz="2400" smtClean="0"/>
              <a:t> bupleurum</a:t>
            </a:r>
          </a:p>
          <a:p>
            <a:pPr lvl="1" eaLnBrk="1" hangingPunct="1">
              <a:lnSpc>
                <a:spcPct val="80000"/>
              </a:lnSpc>
              <a:defRPr/>
            </a:pPr>
            <a:r>
              <a:rPr lang="en-US" sz="2400" i="1" smtClean="0"/>
              <a:t>Dang gui</a:t>
            </a:r>
            <a:r>
              <a:rPr lang="en-US" sz="2400" smtClean="0"/>
              <a:t> angelica sinensis</a:t>
            </a:r>
          </a:p>
          <a:p>
            <a:pPr lvl="1" eaLnBrk="1" hangingPunct="1">
              <a:lnSpc>
                <a:spcPct val="80000"/>
              </a:lnSpc>
              <a:defRPr/>
            </a:pPr>
            <a:r>
              <a:rPr lang="en-US" sz="2400" i="1" smtClean="0"/>
              <a:t>Bai shao yao</a:t>
            </a:r>
            <a:r>
              <a:rPr lang="en-US" sz="2400" smtClean="0"/>
              <a:t> white peony</a:t>
            </a:r>
          </a:p>
          <a:p>
            <a:pPr lvl="1" eaLnBrk="1" hangingPunct="1">
              <a:lnSpc>
                <a:spcPct val="80000"/>
              </a:lnSpc>
              <a:defRPr/>
            </a:pPr>
            <a:r>
              <a:rPr lang="en-US" sz="2400" i="1" smtClean="0"/>
              <a:t>Bai zhu </a:t>
            </a:r>
            <a:r>
              <a:rPr lang="en-US" sz="2400" smtClean="0"/>
              <a:t>white atractylodes</a:t>
            </a:r>
          </a:p>
          <a:p>
            <a:pPr lvl="1" eaLnBrk="1" hangingPunct="1">
              <a:lnSpc>
                <a:spcPct val="80000"/>
              </a:lnSpc>
              <a:defRPr/>
            </a:pPr>
            <a:r>
              <a:rPr lang="en-US" sz="2400" i="1" smtClean="0"/>
              <a:t>Fu ling</a:t>
            </a:r>
            <a:r>
              <a:rPr lang="en-US" sz="2400" smtClean="0"/>
              <a:t> poria</a:t>
            </a:r>
          </a:p>
          <a:p>
            <a:pPr lvl="1" eaLnBrk="1" hangingPunct="1">
              <a:lnSpc>
                <a:spcPct val="80000"/>
              </a:lnSpc>
              <a:defRPr/>
            </a:pPr>
            <a:r>
              <a:rPr lang="en-US" sz="2400" i="1" smtClean="0"/>
              <a:t>Bo he</a:t>
            </a:r>
            <a:r>
              <a:rPr lang="en-US" sz="2400" smtClean="0"/>
              <a:t> peppermint</a:t>
            </a:r>
          </a:p>
          <a:p>
            <a:pPr lvl="1" eaLnBrk="1" hangingPunct="1">
              <a:lnSpc>
                <a:spcPct val="80000"/>
              </a:lnSpc>
              <a:defRPr/>
            </a:pPr>
            <a:r>
              <a:rPr lang="en-US" sz="2400" i="1" smtClean="0"/>
              <a:t>Wei jiang</a:t>
            </a:r>
            <a:r>
              <a:rPr lang="en-US" sz="2400" smtClean="0"/>
              <a:t> roasted ginger</a:t>
            </a:r>
          </a:p>
          <a:p>
            <a:pPr lvl="1" eaLnBrk="1" hangingPunct="1">
              <a:lnSpc>
                <a:spcPct val="80000"/>
              </a:lnSpc>
              <a:defRPr/>
            </a:pPr>
            <a:r>
              <a:rPr lang="en-US" sz="2400" i="1" smtClean="0"/>
              <a:t>Zhi gan cao</a:t>
            </a:r>
            <a:r>
              <a:rPr lang="en-US" sz="2400" smtClean="0"/>
              <a:t> honey-fried licorice</a:t>
            </a:r>
          </a:p>
          <a:p>
            <a:pPr lvl="1" eaLnBrk="1" hangingPunct="1">
              <a:lnSpc>
                <a:spcPct val="80000"/>
              </a:lnSpc>
              <a:defRPr/>
            </a:pPr>
            <a:endParaRPr lang="en-US" sz="2400" smtClean="0"/>
          </a:p>
          <a:p>
            <a:pPr eaLnBrk="1" hangingPunct="1">
              <a:lnSpc>
                <a:spcPct val="80000"/>
              </a:lnSpc>
              <a:defRPr/>
            </a:pPr>
            <a:r>
              <a:rPr lang="en-US" sz="2800" smtClean="0"/>
              <a:t>Disperses Liver Qi, relieves stagnation, tonifies Spleen Qi, nourishes Blood</a:t>
            </a: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pPr eaLnBrk="1" hangingPunct="1">
              <a:defRPr/>
            </a:pPr>
            <a:r>
              <a:rPr lang="en-US" b="0" i="1" smtClean="0"/>
              <a:t>Xiao Yao San</a:t>
            </a:r>
            <a:r>
              <a:rPr lang="en-US" smtClean="0"/>
              <a:t> </a:t>
            </a:r>
            <a:r>
              <a:rPr lang="en-US" b="0" smtClean="0"/>
              <a:t>Formula Analysis</a:t>
            </a:r>
          </a:p>
        </p:txBody>
      </p:sp>
      <p:sp>
        <p:nvSpPr>
          <p:cNvPr id="636931" name="Rectangle 3"/>
          <p:cNvSpPr>
            <a:spLocks noGrp="1" noChangeArrowheads="1"/>
          </p:cNvSpPr>
          <p:nvPr>
            <p:ph type="body" idx="1"/>
          </p:nvPr>
        </p:nvSpPr>
        <p:spPr>
          <a:xfrm>
            <a:off x="787400" y="1270000"/>
            <a:ext cx="7924800" cy="4483100"/>
          </a:xfrm>
        </p:spPr>
        <p:txBody>
          <a:bodyPr/>
          <a:lstStyle/>
          <a:p>
            <a:pPr eaLnBrk="1" hangingPunct="1">
              <a:lnSpc>
                <a:spcPct val="90000"/>
              </a:lnSpc>
              <a:defRPr/>
            </a:pPr>
            <a:r>
              <a:rPr lang="en-US" sz="2000" smtClean="0"/>
              <a:t>The chief herb </a:t>
            </a:r>
            <a:r>
              <a:rPr lang="en-US" sz="2000" i="1" smtClean="0"/>
              <a:t>Chai Hu</a:t>
            </a:r>
            <a:r>
              <a:rPr lang="en-US" sz="2000" smtClean="0"/>
              <a:t>, Bupleurum, relieves Liver constraint</a:t>
            </a:r>
          </a:p>
          <a:p>
            <a:pPr lvl="4" eaLnBrk="1" hangingPunct="1">
              <a:lnSpc>
                <a:spcPct val="90000"/>
              </a:lnSpc>
              <a:defRPr/>
            </a:pPr>
            <a:endParaRPr lang="en-US" sz="1400" smtClean="0"/>
          </a:p>
          <a:p>
            <a:pPr eaLnBrk="1" hangingPunct="1">
              <a:lnSpc>
                <a:spcPct val="90000"/>
              </a:lnSpc>
              <a:defRPr/>
            </a:pPr>
            <a:r>
              <a:rPr lang="en-US" sz="2000" smtClean="0"/>
              <a:t>Deputies </a:t>
            </a:r>
            <a:r>
              <a:rPr lang="en-US" sz="2000" i="1" smtClean="0"/>
              <a:t>Dang Gui</a:t>
            </a:r>
            <a:r>
              <a:rPr lang="en-US" sz="2000" smtClean="0"/>
              <a:t>, Angelica sinensis, and </a:t>
            </a:r>
            <a:r>
              <a:rPr lang="en-US" sz="2000" i="1" smtClean="0"/>
              <a:t>Bai Shao Yao</a:t>
            </a:r>
            <a:r>
              <a:rPr lang="en-US" sz="2000" smtClean="0"/>
              <a:t>, Peony, nourish Blood to soften Liver</a:t>
            </a:r>
          </a:p>
          <a:p>
            <a:pPr lvl="4" eaLnBrk="1" hangingPunct="1">
              <a:lnSpc>
                <a:spcPct val="90000"/>
              </a:lnSpc>
              <a:defRPr/>
            </a:pPr>
            <a:endParaRPr lang="en-US" sz="1400" smtClean="0"/>
          </a:p>
          <a:p>
            <a:pPr eaLnBrk="1" hangingPunct="1">
              <a:lnSpc>
                <a:spcPct val="90000"/>
              </a:lnSpc>
              <a:defRPr/>
            </a:pPr>
            <a:r>
              <a:rPr lang="en-US" sz="2000" smtClean="0"/>
              <a:t>Assistants </a:t>
            </a:r>
            <a:r>
              <a:rPr lang="en-US" sz="2000" i="1" smtClean="0"/>
              <a:t>Bai Zhu</a:t>
            </a:r>
            <a:r>
              <a:rPr lang="en-US" sz="2000" smtClean="0"/>
              <a:t>, Atractyoldes, and </a:t>
            </a:r>
            <a:r>
              <a:rPr lang="en-US" sz="2000" i="1" smtClean="0"/>
              <a:t>Fu ling</a:t>
            </a:r>
            <a:r>
              <a:rPr lang="en-US" sz="2000" smtClean="0"/>
              <a:t>, Poria, strengthen the Spleen and T &amp; T function</a:t>
            </a:r>
          </a:p>
          <a:p>
            <a:pPr lvl="4" eaLnBrk="1" hangingPunct="1">
              <a:lnSpc>
                <a:spcPct val="90000"/>
              </a:lnSpc>
              <a:defRPr/>
            </a:pPr>
            <a:endParaRPr lang="en-US" sz="1400" smtClean="0"/>
          </a:p>
          <a:p>
            <a:pPr eaLnBrk="1" hangingPunct="1">
              <a:lnSpc>
                <a:spcPct val="90000"/>
              </a:lnSpc>
              <a:defRPr/>
            </a:pPr>
            <a:r>
              <a:rPr lang="en-US" sz="2000" smtClean="0"/>
              <a:t>Assistants </a:t>
            </a:r>
            <a:r>
              <a:rPr lang="en-US" sz="2000" i="1" smtClean="0"/>
              <a:t>Zhi Gan Cao</a:t>
            </a:r>
            <a:r>
              <a:rPr lang="en-US" sz="2000" smtClean="0"/>
              <a:t>, honey-fried Licorice and </a:t>
            </a:r>
            <a:r>
              <a:rPr lang="en-US" sz="2000" i="1" smtClean="0"/>
              <a:t>Bai Shao Yao</a:t>
            </a:r>
            <a:r>
              <a:rPr lang="en-US" sz="2000" smtClean="0"/>
              <a:t>, Peony, moderate spasmodic abdominal pain</a:t>
            </a:r>
          </a:p>
          <a:p>
            <a:pPr lvl="4" eaLnBrk="1" hangingPunct="1">
              <a:lnSpc>
                <a:spcPct val="90000"/>
              </a:lnSpc>
              <a:defRPr/>
            </a:pPr>
            <a:endParaRPr lang="en-US" sz="1400" smtClean="0"/>
          </a:p>
          <a:p>
            <a:pPr eaLnBrk="1" hangingPunct="1">
              <a:lnSpc>
                <a:spcPct val="90000"/>
              </a:lnSpc>
              <a:defRPr/>
            </a:pPr>
            <a:r>
              <a:rPr lang="en-US" sz="2000" smtClean="0"/>
              <a:t>Envoy </a:t>
            </a:r>
            <a:r>
              <a:rPr lang="en-US" sz="2000" i="1" smtClean="0"/>
              <a:t>Wei Jiang</a:t>
            </a:r>
            <a:r>
              <a:rPr lang="en-US" sz="2000" smtClean="0"/>
              <a:t>, Zingiber harmonizes the Stomach</a:t>
            </a:r>
          </a:p>
          <a:p>
            <a:pPr lvl="4" eaLnBrk="1" hangingPunct="1">
              <a:lnSpc>
                <a:spcPct val="90000"/>
              </a:lnSpc>
              <a:defRPr/>
            </a:pPr>
            <a:endParaRPr lang="en-US" sz="1400" smtClean="0"/>
          </a:p>
          <a:p>
            <a:pPr eaLnBrk="1" hangingPunct="1">
              <a:lnSpc>
                <a:spcPct val="90000"/>
              </a:lnSpc>
              <a:defRPr/>
            </a:pPr>
            <a:r>
              <a:rPr lang="en-US" sz="2000" smtClean="0"/>
              <a:t>Envoy </a:t>
            </a:r>
            <a:r>
              <a:rPr lang="en-US" sz="2000" i="1" smtClean="0"/>
              <a:t>Bo He</a:t>
            </a:r>
            <a:r>
              <a:rPr lang="en-US" sz="2000" smtClean="0"/>
              <a:t>, Mentha harmonizes and cools Liver</a:t>
            </a:r>
          </a:p>
          <a:p>
            <a:pPr eaLnBrk="1" hangingPunct="1">
              <a:lnSpc>
                <a:spcPct val="90000"/>
              </a:lnSpc>
              <a:defRPr/>
            </a:pPr>
            <a:endParaRPr lang="en-US" sz="2000" smtClean="0"/>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eaLnBrk="1" hangingPunct="1">
              <a:defRPr/>
            </a:pPr>
            <a:r>
              <a:rPr lang="en-US" b="0" i="1" smtClean="0"/>
              <a:t>“Xiao Yao San”</a:t>
            </a:r>
            <a:r>
              <a:rPr lang="en-US" b="0" smtClean="0"/>
              <a:t> Food Therapy</a:t>
            </a:r>
          </a:p>
        </p:txBody>
      </p:sp>
      <p:sp>
        <p:nvSpPr>
          <p:cNvPr id="638979" name="Rectangle 3"/>
          <p:cNvSpPr>
            <a:spLocks noGrp="1" noChangeArrowheads="1"/>
          </p:cNvSpPr>
          <p:nvPr>
            <p:ph type="body" idx="1"/>
          </p:nvPr>
        </p:nvSpPr>
        <p:spPr>
          <a:xfrm>
            <a:off x="533400" y="1295400"/>
            <a:ext cx="7924800" cy="4851400"/>
          </a:xfrm>
        </p:spPr>
        <p:txBody>
          <a:bodyPr/>
          <a:lstStyle/>
          <a:p>
            <a:pPr eaLnBrk="1" hangingPunct="1">
              <a:lnSpc>
                <a:spcPct val="90000"/>
              </a:lnSpc>
              <a:defRPr/>
            </a:pPr>
            <a:r>
              <a:rPr lang="en-US" sz="2000" smtClean="0"/>
              <a:t>Foods to Soothe the Liver and Relieve Stagnation</a:t>
            </a:r>
          </a:p>
          <a:p>
            <a:pPr lvl="4" eaLnBrk="1" hangingPunct="1">
              <a:lnSpc>
                <a:spcPct val="90000"/>
              </a:lnSpc>
              <a:defRPr/>
            </a:pPr>
            <a:endParaRPr lang="en-US" sz="1400" smtClean="0"/>
          </a:p>
          <a:p>
            <a:pPr lvl="1" eaLnBrk="1" hangingPunct="1">
              <a:lnSpc>
                <a:spcPct val="90000"/>
              </a:lnSpc>
              <a:defRPr/>
            </a:pPr>
            <a:r>
              <a:rPr lang="en-US" sz="1800" smtClean="0"/>
              <a:t>Pungent and Raw Foods</a:t>
            </a:r>
          </a:p>
          <a:p>
            <a:pPr lvl="2" eaLnBrk="1" hangingPunct="1">
              <a:lnSpc>
                <a:spcPct val="90000"/>
              </a:lnSpc>
              <a:defRPr/>
            </a:pPr>
            <a:r>
              <a:rPr lang="en-US" sz="1600" smtClean="0"/>
              <a:t>Watercress, onions, mustard greens, turmeric, basil, bay, cardamom, marjoram, cumin, fennel, ginger, black pepper, rosemary, various mints, sprouted grains, beans, seeds, fresh vegetables, fruit</a:t>
            </a:r>
          </a:p>
          <a:p>
            <a:pPr lvl="4" eaLnBrk="1" hangingPunct="1">
              <a:lnSpc>
                <a:spcPct val="90000"/>
              </a:lnSpc>
              <a:defRPr/>
            </a:pPr>
            <a:endParaRPr lang="en-US" sz="1400" smtClean="0"/>
          </a:p>
          <a:p>
            <a:pPr lvl="1" eaLnBrk="1" hangingPunct="1">
              <a:lnSpc>
                <a:spcPct val="90000"/>
              </a:lnSpc>
              <a:defRPr/>
            </a:pPr>
            <a:r>
              <a:rPr lang="en-US" sz="1800" smtClean="0"/>
              <a:t>Foods which Harmonize the Liver</a:t>
            </a:r>
          </a:p>
          <a:p>
            <a:pPr lvl="2" eaLnBrk="1" hangingPunct="1">
              <a:lnSpc>
                <a:spcPct val="90000"/>
              </a:lnSpc>
              <a:defRPr/>
            </a:pPr>
            <a:r>
              <a:rPr lang="en-US" sz="1600" smtClean="0"/>
              <a:t>Honey, apple cider vinegar, licorice root, molasses, barley malt</a:t>
            </a:r>
          </a:p>
          <a:p>
            <a:pPr lvl="4" eaLnBrk="1" hangingPunct="1">
              <a:lnSpc>
                <a:spcPct val="90000"/>
              </a:lnSpc>
              <a:defRPr/>
            </a:pPr>
            <a:endParaRPr lang="en-US" sz="1400" smtClean="0"/>
          </a:p>
          <a:p>
            <a:pPr lvl="1" eaLnBrk="1" hangingPunct="1">
              <a:lnSpc>
                <a:spcPct val="90000"/>
              </a:lnSpc>
              <a:defRPr/>
            </a:pPr>
            <a:r>
              <a:rPr lang="en-US" sz="1800" smtClean="0"/>
              <a:t>Bitter and Sour Foods</a:t>
            </a:r>
          </a:p>
          <a:p>
            <a:pPr lvl="2" eaLnBrk="1" hangingPunct="1">
              <a:lnSpc>
                <a:spcPct val="90000"/>
              </a:lnSpc>
              <a:defRPr/>
            </a:pPr>
            <a:r>
              <a:rPr lang="en-US" sz="1600" smtClean="0"/>
              <a:t>Rye, romaine lettuce, asparagus, amaranth, quinoa, alfalfa, citrus peel, dandelion root, bupleurum, milk thistle, chamomile</a:t>
            </a:r>
          </a:p>
          <a:p>
            <a:pPr lvl="4" eaLnBrk="1" hangingPunct="1">
              <a:lnSpc>
                <a:spcPct val="90000"/>
              </a:lnSpc>
              <a:defRPr/>
            </a:pPr>
            <a:endParaRPr lang="en-US" sz="1400" smtClean="0"/>
          </a:p>
          <a:p>
            <a:pPr lvl="1" eaLnBrk="1" hangingPunct="1">
              <a:lnSpc>
                <a:spcPct val="90000"/>
              </a:lnSpc>
              <a:defRPr/>
            </a:pPr>
            <a:r>
              <a:rPr lang="en-US" sz="1800" smtClean="0"/>
              <a:t>Detoxifying and Cooling</a:t>
            </a:r>
          </a:p>
          <a:p>
            <a:pPr lvl="2" eaLnBrk="1" hangingPunct="1">
              <a:lnSpc>
                <a:spcPct val="90000"/>
              </a:lnSpc>
              <a:defRPr/>
            </a:pPr>
            <a:r>
              <a:rPr lang="en-US" sz="1600" smtClean="0"/>
              <a:t>Mung beans, celery, seaweeds, cucumber, watercress, millet, mushrooms, daikon radish, rhubarb root</a:t>
            </a: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pPr eaLnBrk="1" hangingPunct="1">
              <a:defRPr/>
            </a:pPr>
            <a:r>
              <a:rPr lang="en-US" sz="3600" smtClean="0"/>
              <a:t>Qi Stagnation and Congealed </a:t>
            </a:r>
            <a:br>
              <a:rPr lang="en-US" sz="3600" smtClean="0"/>
            </a:br>
            <a:r>
              <a:rPr lang="en-US" sz="3600" smtClean="0"/>
              <a:t>Blood and Phlegm</a:t>
            </a:r>
          </a:p>
        </p:txBody>
      </p:sp>
      <p:sp>
        <p:nvSpPr>
          <p:cNvPr id="641027" name="Rectangle 3"/>
          <p:cNvSpPr>
            <a:spLocks noGrp="1" noChangeArrowheads="1"/>
          </p:cNvSpPr>
          <p:nvPr>
            <p:ph type="body" idx="1"/>
          </p:nvPr>
        </p:nvSpPr>
        <p:spPr>
          <a:xfrm>
            <a:off x="863600" y="1320800"/>
            <a:ext cx="7924800" cy="4521200"/>
          </a:xfrm>
        </p:spPr>
        <p:txBody>
          <a:bodyPr/>
          <a:lstStyle/>
          <a:p>
            <a:pPr eaLnBrk="1" hangingPunct="1">
              <a:lnSpc>
                <a:spcPct val="80000"/>
              </a:lnSpc>
              <a:defRPr/>
            </a:pPr>
            <a:r>
              <a:rPr lang="en-US" sz="2400" i="1" smtClean="0"/>
              <a:t>Xiao Chai Hu Tang</a:t>
            </a:r>
            <a:r>
              <a:rPr lang="en-US" sz="2400" smtClean="0"/>
              <a:t>, Minor Bupleurum Decoction</a:t>
            </a:r>
          </a:p>
          <a:p>
            <a:pPr lvl="1" eaLnBrk="1" hangingPunct="1">
              <a:lnSpc>
                <a:spcPct val="80000"/>
              </a:lnSpc>
              <a:defRPr/>
            </a:pPr>
            <a:r>
              <a:rPr lang="en-US" sz="2000" smtClean="0"/>
              <a:t>Chai Hu, Bupleurum</a:t>
            </a:r>
          </a:p>
          <a:p>
            <a:pPr lvl="1" eaLnBrk="1" hangingPunct="1">
              <a:lnSpc>
                <a:spcPct val="80000"/>
              </a:lnSpc>
              <a:defRPr/>
            </a:pPr>
            <a:r>
              <a:rPr lang="en-US" sz="2000" smtClean="0"/>
              <a:t>Huang Qin, Scuttelaria</a:t>
            </a:r>
          </a:p>
          <a:p>
            <a:pPr lvl="1" eaLnBrk="1" hangingPunct="1">
              <a:lnSpc>
                <a:spcPct val="80000"/>
              </a:lnSpc>
              <a:defRPr/>
            </a:pPr>
            <a:r>
              <a:rPr lang="en-US" sz="2000" smtClean="0"/>
              <a:t>Ren Shen, panax Ginseng</a:t>
            </a:r>
          </a:p>
          <a:p>
            <a:pPr lvl="1" eaLnBrk="1" hangingPunct="1">
              <a:lnSpc>
                <a:spcPct val="80000"/>
              </a:lnSpc>
              <a:defRPr/>
            </a:pPr>
            <a:r>
              <a:rPr lang="en-US" sz="2000" smtClean="0"/>
              <a:t>Ban Xia, Pinellia</a:t>
            </a:r>
          </a:p>
          <a:p>
            <a:pPr lvl="1" eaLnBrk="1" hangingPunct="1">
              <a:lnSpc>
                <a:spcPct val="80000"/>
              </a:lnSpc>
              <a:defRPr/>
            </a:pPr>
            <a:r>
              <a:rPr lang="en-US" sz="2000" smtClean="0"/>
              <a:t>Zhi Gan Cao, honey-fried licorice</a:t>
            </a:r>
          </a:p>
          <a:p>
            <a:pPr lvl="1" eaLnBrk="1" hangingPunct="1">
              <a:lnSpc>
                <a:spcPct val="80000"/>
              </a:lnSpc>
              <a:defRPr/>
            </a:pPr>
            <a:r>
              <a:rPr lang="en-US" sz="2000" smtClean="0"/>
              <a:t>Sheng Jiang, fresh Ginger</a:t>
            </a:r>
          </a:p>
          <a:p>
            <a:pPr lvl="1" eaLnBrk="1" hangingPunct="1">
              <a:lnSpc>
                <a:spcPct val="80000"/>
              </a:lnSpc>
              <a:defRPr/>
            </a:pPr>
            <a:r>
              <a:rPr lang="en-US" sz="2000" smtClean="0"/>
              <a:t>Da Zao, Jujube</a:t>
            </a:r>
          </a:p>
          <a:p>
            <a:pPr lvl="4" eaLnBrk="1" hangingPunct="1">
              <a:lnSpc>
                <a:spcPct val="80000"/>
              </a:lnSpc>
              <a:defRPr/>
            </a:pPr>
            <a:endParaRPr lang="en-US" sz="1600" smtClean="0"/>
          </a:p>
          <a:p>
            <a:pPr eaLnBrk="1" hangingPunct="1">
              <a:lnSpc>
                <a:spcPct val="80000"/>
              </a:lnSpc>
              <a:defRPr/>
            </a:pPr>
            <a:r>
              <a:rPr lang="en-US" sz="2400" smtClean="0"/>
              <a:t>Additions: Xia Ku Cao, Mu Li, Zhe Bei Mu and Kun Bu</a:t>
            </a:r>
          </a:p>
          <a:p>
            <a:pPr lvl="4" eaLnBrk="1" hangingPunct="1">
              <a:lnSpc>
                <a:spcPct val="80000"/>
              </a:lnSpc>
              <a:defRPr/>
            </a:pPr>
            <a:endParaRPr lang="en-US" sz="1600" smtClean="0"/>
          </a:p>
          <a:p>
            <a:pPr eaLnBrk="1" hangingPunct="1">
              <a:lnSpc>
                <a:spcPct val="80000"/>
              </a:lnSpc>
              <a:defRPr/>
            </a:pPr>
            <a:r>
              <a:rPr lang="en-US" sz="2400" smtClean="0"/>
              <a:t>Actions: harmonizes Shaoyang and softens nodules</a:t>
            </a: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eaLnBrk="1" hangingPunct="1">
              <a:defRPr/>
            </a:pPr>
            <a:r>
              <a:rPr lang="en-US" sz="3600" smtClean="0"/>
              <a:t>Qi Stagnation and Congealed </a:t>
            </a:r>
            <a:br>
              <a:rPr lang="en-US" sz="3600" smtClean="0"/>
            </a:br>
            <a:r>
              <a:rPr lang="en-US" sz="3600" smtClean="0"/>
              <a:t>Blood and Phlegm</a:t>
            </a:r>
          </a:p>
        </p:txBody>
      </p:sp>
      <p:sp>
        <p:nvSpPr>
          <p:cNvPr id="643075" name="Rectangle 3"/>
          <p:cNvSpPr>
            <a:spLocks noGrp="1" noChangeArrowheads="1"/>
          </p:cNvSpPr>
          <p:nvPr>
            <p:ph type="body" idx="1"/>
          </p:nvPr>
        </p:nvSpPr>
        <p:spPr>
          <a:xfrm>
            <a:off x="800100" y="1295400"/>
            <a:ext cx="7924800" cy="5410200"/>
          </a:xfrm>
        </p:spPr>
        <p:txBody>
          <a:bodyPr/>
          <a:lstStyle/>
          <a:p>
            <a:pPr eaLnBrk="1" hangingPunct="1">
              <a:lnSpc>
                <a:spcPct val="80000"/>
              </a:lnSpc>
              <a:defRPr/>
            </a:pPr>
            <a:r>
              <a:rPr lang="en-US" sz="2000" smtClean="0"/>
              <a:t>Sargussum Jade Pot (A2211)</a:t>
            </a:r>
          </a:p>
          <a:p>
            <a:pPr lvl="1" eaLnBrk="1" hangingPunct="1">
              <a:lnSpc>
                <a:spcPct val="80000"/>
              </a:lnSpc>
              <a:defRPr/>
            </a:pPr>
            <a:r>
              <a:rPr lang="en-US" sz="1800" smtClean="0"/>
              <a:t>Hai Zao, Sargassum</a:t>
            </a:r>
          </a:p>
          <a:p>
            <a:pPr lvl="1" eaLnBrk="1" hangingPunct="1">
              <a:lnSpc>
                <a:spcPct val="80000"/>
              </a:lnSpc>
              <a:defRPr/>
            </a:pPr>
            <a:r>
              <a:rPr lang="en-US" sz="1800" smtClean="0"/>
              <a:t>Kun Bu, Laminaria</a:t>
            </a:r>
          </a:p>
          <a:p>
            <a:pPr lvl="1" eaLnBrk="1" hangingPunct="1">
              <a:lnSpc>
                <a:spcPct val="80000"/>
              </a:lnSpc>
              <a:defRPr/>
            </a:pPr>
            <a:r>
              <a:rPr lang="en-US" sz="1800" smtClean="0"/>
              <a:t>Hai Dai, Zostera</a:t>
            </a:r>
          </a:p>
          <a:p>
            <a:pPr lvl="1" eaLnBrk="1" hangingPunct="1">
              <a:lnSpc>
                <a:spcPct val="80000"/>
              </a:lnSpc>
              <a:defRPr/>
            </a:pPr>
            <a:r>
              <a:rPr lang="en-US" sz="1800" smtClean="0"/>
              <a:t>San Leng, Sparganium</a:t>
            </a:r>
          </a:p>
          <a:p>
            <a:pPr lvl="1" eaLnBrk="1" hangingPunct="1">
              <a:lnSpc>
                <a:spcPct val="80000"/>
              </a:lnSpc>
              <a:defRPr/>
            </a:pPr>
            <a:r>
              <a:rPr lang="en-US" sz="1800" smtClean="0"/>
              <a:t>E Zhu, Zedoaria</a:t>
            </a:r>
          </a:p>
          <a:p>
            <a:pPr lvl="1" eaLnBrk="1" hangingPunct="1">
              <a:lnSpc>
                <a:spcPct val="80000"/>
              </a:lnSpc>
              <a:defRPr/>
            </a:pPr>
            <a:r>
              <a:rPr lang="en-US" sz="1800" smtClean="0"/>
              <a:t>Ban Xia, Pinellia</a:t>
            </a:r>
          </a:p>
          <a:p>
            <a:pPr lvl="1" eaLnBrk="1" hangingPunct="1">
              <a:lnSpc>
                <a:spcPct val="80000"/>
              </a:lnSpc>
              <a:defRPr/>
            </a:pPr>
            <a:r>
              <a:rPr lang="en-US" sz="1800" smtClean="0"/>
              <a:t>Chen Pi, Ripe Tangerine Peel</a:t>
            </a:r>
          </a:p>
          <a:p>
            <a:pPr lvl="1" eaLnBrk="1" hangingPunct="1">
              <a:lnSpc>
                <a:spcPct val="80000"/>
              </a:lnSpc>
              <a:defRPr/>
            </a:pPr>
            <a:r>
              <a:rPr lang="en-US" sz="1800" smtClean="0"/>
              <a:t>Qing Pi, Green Tangerine Peel</a:t>
            </a:r>
          </a:p>
          <a:p>
            <a:pPr lvl="1" eaLnBrk="1" hangingPunct="1">
              <a:lnSpc>
                <a:spcPct val="80000"/>
              </a:lnSpc>
              <a:defRPr/>
            </a:pPr>
            <a:r>
              <a:rPr lang="en-US" sz="1800" smtClean="0"/>
              <a:t>Lian Qiao, Forsythia</a:t>
            </a:r>
          </a:p>
          <a:p>
            <a:pPr lvl="1" eaLnBrk="1" hangingPunct="1">
              <a:lnSpc>
                <a:spcPct val="80000"/>
              </a:lnSpc>
              <a:defRPr/>
            </a:pPr>
            <a:r>
              <a:rPr lang="en-US" sz="1800" smtClean="0"/>
              <a:t>Chuan Bei Mu, Fritillaria</a:t>
            </a:r>
          </a:p>
          <a:p>
            <a:pPr lvl="1" eaLnBrk="1" hangingPunct="1">
              <a:lnSpc>
                <a:spcPct val="80000"/>
              </a:lnSpc>
              <a:defRPr/>
            </a:pPr>
            <a:r>
              <a:rPr lang="en-US" sz="1800" smtClean="0"/>
              <a:t>Dang Gui, Angelica sinensis</a:t>
            </a:r>
          </a:p>
          <a:p>
            <a:pPr lvl="1" eaLnBrk="1" hangingPunct="1">
              <a:lnSpc>
                <a:spcPct val="80000"/>
              </a:lnSpc>
              <a:defRPr/>
            </a:pPr>
            <a:r>
              <a:rPr lang="en-US" sz="1800" smtClean="0"/>
              <a:t>Chuan Xiong, Ligusticum</a:t>
            </a:r>
          </a:p>
          <a:p>
            <a:pPr lvl="1" eaLnBrk="1" hangingPunct="1">
              <a:lnSpc>
                <a:spcPct val="80000"/>
              </a:lnSpc>
              <a:defRPr/>
            </a:pPr>
            <a:r>
              <a:rPr lang="en-US" sz="1800" smtClean="0"/>
              <a:t>Du Huo, Angelica pubescens</a:t>
            </a:r>
          </a:p>
          <a:p>
            <a:pPr lvl="4" eaLnBrk="1" hangingPunct="1">
              <a:lnSpc>
                <a:spcPct val="80000"/>
              </a:lnSpc>
              <a:defRPr/>
            </a:pPr>
            <a:endParaRPr lang="en-US" sz="1400" smtClean="0"/>
          </a:p>
          <a:p>
            <a:pPr eaLnBrk="1" hangingPunct="1">
              <a:lnSpc>
                <a:spcPct val="80000"/>
              </a:lnSpc>
              <a:defRPr/>
            </a:pPr>
            <a:r>
              <a:rPr lang="en-US" sz="2000" smtClean="0"/>
              <a:t>Actions: Soften swelling, Move Qi, dissolve Phlegm, break up masses</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sz="3600" smtClean="0"/>
              <a:t>Which Food Categories </a:t>
            </a:r>
            <a:br>
              <a:rPr lang="en-US" sz="3600" smtClean="0"/>
            </a:br>
            <a:r>
              <a:rPr lang="en-US" sz="3600" smtClean="0"/>
              <a:t>Most Important?</a:t>
            </a:r>
          </a:p>
        </p:txBody>
      </p:sp>
      <p:sp>
        <p:nvSpPr>
          <p:cNvPr id="530435" name="Rectangle 3"/>
          <p:cNvSpPr>
            <a:spLocks noGrp="1" noChangeArrowheads="1"/>
          </p:cNvSpPr>
          <p:nvPr>
            <p:ph type="body" idx="1"/>
          </p:nvPr>
        </p:nvSpPr>
        <p:spPr>
          <a:xfrm>
            <a:off x="927100" y="1346200"/>
            <a:ext cx="7924800" cy="5130800"/>
          </a:xfrm>
        </p:spPr>
        <p:txBody>
          <a:bodyPr/>
          <a:lstStyle/>
          <a:p>
            <a:pPr eaLnBrk="1" hangingPunct="1">
              <a:lnSpc>
                <a:spcPct val="80000"/>
              </a:lnSpc>
              <a:defRPr/>
            </a:pPr>
            <a:r>
              <a:rPr lang="en-US" sz="2400" smtClean="0"/>
              <a:t>Damp Regulating Foods</a:t>
            </a:r>
          </a:p>
          <a:p>
            <a:pPr lvl="1" eaLnBrk="1" hangingPunct="1">
              <a:lnSpc>
                <a:spcPct val="80000"/>
              </a:lnSpc>
              <a:defRPr/>
            </a:pPr>
            <a:r>
              <a:rPr lang="en-US" sz="2000" smtClean="0"/>
              <a:t>Alfalfa, Barley, Garlic, Green Tea, Job’s tears, Kidney Bean, Mackerel, Mushroom, Parsley, Pumpkin, Rutabaga, Rye and Turnip</a:t>
            </a:r>
          </a:p>
          <a:p>
            <a:pPr lvl="4" eaLnBrk="1" hangingPunct="1">
              <a:lnSpc>
                <a:spcPct val="80000"/>
              </a:lnSpc>
              <a:defRPr/>
            </a:pPr>
            <a:endParaRPr lang="en-US" sz="1600" smtClean="0"/>
          </a:p>
          <a:p>
            <a:pPr eaLnBrk="1" hangingPunct="1">
              <a:lnSpc>
                <a:spcPct val="80000"/>
              </a:lnSpc>
              <a:defRPr/>
            </a:pPr>
            <a:r>
              <a:rPr lang="en-US" sz="2400" smtClean="0"/>
              <a:t>Phlegm Regulating Foods</a:t>
            </a:r>
          </a:p>
          <a:p>
            <a:pPr lvl="1" eaLnBrk="1" hangingPunct="1">
              <a:lnSpc>
                <a:spcPct val="80000"/>
              </a:lnSpc>
              <a:defRPr/>
            </a:pPr>
            <a:r>
              <a:rPr lang="en-US" sz="2000" smtClean="0"/>
              <a:t>Almond, Apple Peel, Garlic, Licorice, Marjoram, Mushroom, Black and White Pepper, Peppermint, Plantain, Seaweed, Shitake Mushroom, Shrimp, Tea, Walnut and Watercress</a:t>
            </a:r>
          </a:p>
          <a:p>
            <a:pPr lvl="4" eaLnBrk="1" hangingPunct="1">
              <a:lnSpc>
                <a:spcPct val="80000"/>
              </a:lnSpc>
              <a:defRPr/>
            </a:pPr>
            <a:endParaRPr lang="en-US" sz="1600" smtClean="0"/>
          </a:p>
          <a:p>
            <a:pPr eaLnBrk="1" hangingPunct="1">
              <a:lnSpc>
                <a:spcPct val="80000"/>
              </a:lnSpc>
              <a:defRPr/>
            </a:pPr>
            <a:r>
              <a:rPr lang="en-US" sz="2400" smtClean="0"/>
              <a:t>Yang Tonics</a:t>
            </a:r>
          </a:p>
          <a:p>
            <a:pPr lvl="1" eaLnBrk="1" hangingPunct="1">
              <a:lnSpc>
                <a:spcPct val="80000"/>
              </a:lnSpc>
              <a:defRPr/>
            </a:pPr>
            <a:r>
              <a:rPr lang="en-US" sz="2000" smtClean="0"/>
              <a:t>anchovy, basil, cayenne, chestnut, chive seed, cinnamon bark, clove, dill seed, fennel seed, fenugreek seed, garlic, dried ginger, kidney, lamb, lobster, nutmeg, quinoa, pistachio, prawn, raspberry, rosemary, sage, shrimp, thyme, walnut </a:t>
            </a:r>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pPr eaLnBrk="1" hangingPunct="1">
              <a:defRPr/>
            </a:pPr>
            <a:r>
              <a:rPr lang="en-US" smtClean="0"/>
              <a:t>Excess Liver Fire</a:t>
            </a:r>
          </a:p>
        </p:txBody>
      </p:sp>
      <p:sp>
        <p:nvSpPr>
          <p:cNvPr id="645123" name="Rectangle 3"/>
          <p:cNvSpPr>
            <a:spLocks noGrp="1" noChangeArrowheads="1"/>
          </p:cNvSpPr>
          <p:nvPr>
            <p:ph type="body" idx="1"/>
          </p:nvPr>
        </p:nvSpPr>
        <p:spPr>
          <a:xfrm>
            <a:off x="965200" y="1219200"/>
            <a:ext cx="7924800" cy="4813300"/>
          </a:xfrm>
        </p:spPr>
        <p:txBody>
          <a:bodyPr/>
          <a:lstStyle/>
          <a:p>
            <a:pPr eaLnBrk="1" hangingPunct="1">
              <a:lnSpc>
                <a:spcPct val="80000"/>
              </a:lnSpc>
              <a:defRPr/>
            </a:pPr>
            <a:r>
              <a:rPr lang="en-US" sz="2000" smtClean="0"/>
              <a:t>Common Signs</a:t>
            </a:r>
          </a:p>
          <a:p>
            <a:pPr lvl="1" eaLnBrk="1" hangingPunct="1">
              <a:lnSpc>
                <a:spcPct val="80000"/>
              </a:lnSpc>
              <a:defRPr/>
            </a:pPr>
            <a:r>
              <a:rPr lang="en-US" sz="1800" smtClean="0"/>
              <a:t>Goiter which is soft and non-painful</a:t>
            </a:r>
          </a:p>
          <a:p>
            <a:pPr lvl="1" eaLnBrk="1" hangingPunct="1">
              <a:lnSpc>
                <a:spcPct val="80000"/>
              </a:lnSpc>
              <a:defRPr/>
            </a:pPr>
            <a:r>
              <a:rPr lang="en-US" sz="1800" smtClean="0"/>
              <a:t>Emotional tension</a:t>
            </a:r>
          </a:p>
          <a:p>
            <a:pPr lvl="1" eaLnBrk="1" hangingPunct="1">
              <a:lnSpc>
                <a:spcPct val="80000"/>
              </a:lnSpc>
              <a:defRPr/>
            </a:pPr>
            <a:r>
              <a:rPr lang="en-US" sz="1800" smtClean="0"/>
              <a:t>Irritability</a:t>
            </a:r>
          </a:p>
          <a:p>
            <a:pPr lvl="1" eaLnBrk="1" hangingPunct="1">
              <a:lnSpc>
                <a:spcPct val="80000"/>
              </a:lnSpc>
              <a:defRPr/>
            </a:pPr>
            <a:r>
              <a:rPr lang="en-US" sz="1800" smtClean="0"/>
              <a:t>Red eyes</a:t>
            </a:r>
          </a:p>
          <a:p>
            <a:pPr lvl="1" eaLnBrk="1" hangingPunct="1">
              <a:lnSpc>
                <a:spcPct val="80000"/>
              </a:lnSpc>
              <a:defRPr/>
            </a:pPr>
            <a:r>
              <a:rPr lang="en-US" sz="1800" smtClean="0"/>
              <a:t>Headache</a:t>
            </a:r>
          </a:p>
          <a:p>
            <a:pPr lvl="1" eaLnBrk="1" hangingPunct="1">
              <a:lnSpc>
                <a:spcPct val="80000"/>
              </a:lnSpc>
              <a:defRPr/>
            </a:pPr>
            <a:r>
              <a:rPr lang="en-US" sz="1800" smtClean="0"/>
              <a:t>Dizziness and tinnitus</a:t>
            </a:r>
          </a:p>
          <a:p>
            <a:pPr lvl="1" eaLnBrk="1" hangingPunct="1">
              <a:lnSpc>
                <a:spcPct val="80000"/>
              </a:lnSpc>
              <a:defRPr/>
            </a:pPr>
            <a:r>
              <a:rPr lang="en-US" sz="1800" smtClean="0"/>
              <a:t>Tongue and skin shaking/fasiculation</a:t>
            </a:r>
          </a:p>
          <a:p>
            <a:pPr lvl="1" eaLnBrk="1" hangingPunct="1">
              <a:lnSpc>
                <a:spcPct val="80000"/>
              </a:lnSpc>
              <a:defRPr/>
            </a:pPr>
            <a:r>
              <a:rPr lang="en-US" sz="1800" smtClean="0"/>
              <a:t>Insomnia</a:t>
            </a:r>
          </a:p>
          <a:p>
            <a:pPr lvl="1" eaLnBrk="1" hangingPunct="1">
              <a:lnSpc>
                <a:spcPct val="80000"/>
              </a:lnSpc>
              <a:defRPr/>
            </a:pPr>
            <a:r>
              <a:rPr lang="en-US" sz="1800" smtClean="0"/>
              <a:t>Calorophobic</a:t>
            </a:r>
          </a:p>
          <a:p>
            <a:pPr lvl="1" eaLnBrk="1" hangingPunct="1">
              <a:lnSpc>
                <a:spcPct val="80000"/>
              </a:lnSpc>
              <a:defRPr/>
            </a:pPr>
            <a:r>
              <a:rPr lang="en-US" sz="1800" smtClean="0"/>
              <a:t>Panting</a:t>
            </a:r>
          </a:p>
          <a:p>
            <a:pPr lvl="1" eaLnBrk="1" hangingPunct="1">
              <a:lnSpc>
                <a:spcPct val="80000"/>
              </a:lnSpc>
              <a:defRPr/>
            </a:pPr>
            <a:r>
              <a:rPr lang="en-US" sz="1800" smtClean="0"/>
              <a:t>Hunger with increased food intake</a:t>
            </a:r>
          </a:p>
          <a:p>
            <a:pPr lvl="1" eaLnBrk="1" hangingPunct="1">
              <a:lnSpc>
                <a:spcPct val="80000"/>
              </a:lnSpc>
              <a:defRPr/>
            </a:pPr>
            <a:r>
              <a:rPr lang="en-US" sz="1800" smtClean="0"/>
              <a:t>Profuse drinking</a:t>
            </a:r>
          </a:p>
          <a:p>
            <a:pPr lvl="1" eaLnBrk="1" hangingPunct="1">
              <a:lnSpc>
                <a:spcPct val="80000"/>
              </a:lnSpc>
              <a:defRPr/>
            </a:pPr>
            <a:r>
              <a:rPr lang="en-US" sz="1800" smtClean="0"/>
              <a:t>Bitter taste in mouth</a:t>
            </a:r>
          </a:p>
          <a:p>
            <a:pPr lvl="1" eaLnBrk="1" hangingPunct="1">
              <a:lnSpc>
                <a:spcPct val="80000"/>
              </a:lnSpc>
              <a:defRPr/>
            </a:pPr>
            <a:r>
              <a:rPr lang="en-US" sz="1800" smtClean="0"/>
              <a:t>Red tongue with yellow coat</a:t>
            </a:r>
          </a:p>
          <a:p>
            <a:pPr lvl="1" eaLnBrk="1" hangingPunct="1">
              <a:lnSpc>
                <a:spcPct val="80000"/>
              </a:lnSpc>
              <a:defRPr/>
            </a:pPr>
            <a:r>
              <a:rPr lang="en-US" sz="1800" smtClean="0"/>
              <a:t>Bowstring, rapid pulse</a:t>
            </a: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lstStyle/>
          <a:p>
            <a:pPr eaLnBrk="1" hangingPunct="1">
              <a:defRPr/>
            </a:pPr>
            <a:r>
              <a:rPr lang="en-US" sz="3600" smtClean="0"/>
              <a:t>Excess Liver Fire</a:t>
            </a:r>
          </a:p>
        </p:txBody>
      </p:sp>
      <p:sp>
        <p:nvSpPr>
          <p:cNvPr id="647171" name="Rectangle 3"/>
          <p:cNvSpPr>
            <a:spLocks noGrp="1" noChangeArrowheads="1"/>
          </p:cNvSpPr>
          <p:nvPr>
            <p:ph type="body" idx="1"/>
          </p:nvPr>
        </p:nvSpPr>
        <p:spPr>
          <a:xfrm>
            <a:off x="736600" y="876300"/>
            <a:ext cx="7924800" cy="5410200"/>
          </a:xfrm>
        </p:spPr>
        <p:txBody>
          <a:bodyPr/>
          <a:lstStyle/>
          <a:p>
            <a:pPr eaLnBrk="1" hangingPunct="1">
              <a:lnSpc>
                <a:spcPct val="90000"/>
              </a:lnSpc>
              <a:defRPr/>
            </a:pPr>
            <a:r>
              <a:rPr lang="en-US" sz="2400" b="0" i="1" smtClean="0"/>
              <a:t>Long Dan Xie Gan Tang</a:t>
            </a:r>
            <a:endParaRPr lang="en-US" sz="2400" smtClean="0"/>
          </a:p>
          <a:p>
            <a:pPr lvl="1" eaLnBrk="1" hangingPunct="1">
              <a:lnSpc>
                <a:spcPct val="90000"/>
              </a:lnSpc>
              <a:defRPr/>
            </a:pPr>
            <a:r>
              <a:rPr lang="en-US" sz="2000" smtClean="0"/>
              <a:t>Long Dan Cao		6g</a:t>
            </a:r>
          </a:p>
          <a:p>
            <a:pPr lvl="1" eaLnBrk="1" hangingPunct="1">
              <a:lnSpc>
                <a:spcPct val="90000"/>
              </a:lnSpc>
              <a:defRPr/>
            </a:pPr>
            <a:r>
              <a:rPr lang="en-US" sz="2000" smtClean="0"/>
              <a:t>Huang Qin                    	9g</a:t>
            </a:r>
          </a:p>
          <a:p>
            <a:pPr lvl="1" eaLnBrk="1" hangingPunct="1">
              <a:lnSpc>
                <a:spcPct val="90000"/>
              </a:lnSpc>
              <a:defRPr/>
            </a:pPr>
            <a:r>
              <a:rPr lang="en-US" sz="2000" smtClean="0"/>
              <a:t>Zhi Zi                            	9g</a:t>
            </a:r>
          </a:p>
          <a:p>
            <a:pPr lvl="1" eaLnBrk="1" hangingPunct="1">
              <a:lnSpc>
                <a:spcPct val="90000"/>
              </a:lnSpc>
              <a:defRPr/>
            </a:pPr>
            <a:r>
              <a:rPr lang="en-US" sz="2000" smtClean="0"/>
              <a:t>Mu Tong                       	6g</a:t>
            </a:r>
          </a:p>
          <a:p>
            <a:pPr lvl="1" eaLnBrk="1" hangingPunct="1">
              <a:lnSpc>
                <a:spcPct val="90000"/>
              </a:lnSpc>
              <a:defRPr/>
            </a:pPr>
            <a:r>
              <a:rPr lang="en-US" sz="2000" smtClean="0"/>
              <a:t>Ze Xie                           	9g</a:t>
            </a:r>
          </a:p>
          <a:p>
            <a:pPr lvl="1" eaLnBrk="1" hangingPunct="1">
              <a:lnSpc>
                <a:spcPct val="90000"/>
              </a:lnSpc>
              <a:defRPr/>
            </a:pPr>
            <a:r>
              <a:rPr lang="en-US" sz="2000" smtClean="0"/>
              <a:t>Chai Hu                         	6g</a:t>
            </a:r>
          </a:p>
          <a:p>
            <a:pPr lvl="1" eaLnBrk="1" hangingPunct="1">
              <a:lnSpc>
                <a:spcPct val="90000"/>
              </a:lnSpc>
              <a:defRPr/>
            </a:pPr>
            <a:r>
              <a:rPr lang="en-US" sz="2000" smtClean="0"/>
              <a:t>Sheng Di Huang            	6g</a:t>
            </a:r>
          </a:p>
          <a:p>
            <a:pPr lvl="1" eaLnBrk="1" hangingPunct="1">
              <a:lnSpc>
                <a:spcPct val="90000"/>
              </a:lnSpc>
              <a:defRPr/>
            </a:pPr>
            <a:r>
              <a:rPr lang="en-US" sz="2000" smtClean="0"/>
              <a:t>Dang Gui                       	3g</a:t>
            </a:r>
          </a:p>
          <a:p>
            <a:pPr lvl="1" eaLnBrk="1" hangingPunct="1">
              <a:lnSpc>
                <a:spcPct val="90000"/>
              </a:lnSpc>
              <a:defRPr/>
            </a:pPr>
            <a:r>
              <a:rPr lang="en-US" sz="2000" smtClean="0"/>
              <a:t>Sheng Gan cao              	6g</a:t>
            </a:r>
          </a:p>
          <a:p>
            <a:pPr lvl="4" eaLnBrk="1" hangingPunct="1">
              <a:lnSpc>
                <a:spcPct val="90000"/>
              </a:lnSpc>
              <a:defRPr/>
            </a:pPr>
            <a:endParaRPr lang="en-US" sz="1600" smtClean="0"/>
          </a:p>
          <a:p>
            <a:pPr eaLnBrk="1" hangingPunct="1">
              <a:lnSpc>
                <a:spcPct val="90000"/>
              </a:lnSpc>
              <a:defRPr/>
            </a:pPr>
            <a:r>
              <a:rPr lang="en-US" sz="2400" smtClean="0"/>
              <a:t>Additions: Xia Ku Cao, Xuan Shen, Mu Li, Ban Xia, Zhe Bei Mu, Hai Zao and Kun Bu</a:t>
            </a:r>
          </a:p>
          <a:p>
            <a:pPr lvl="4" eaLnBrk="1" hangingPunct="1">
              <a:lnSpc>
                <a:spcPct val="90000"/>
              </a:lnSpc>
              <a:defRPr/>
            </a:pPr>
            <a:endParaRPr lang="en-US" sz="1600" smtClean="0"/>
          </a:p>
          <a:p>
            <a:pPr eaLnBrk="1" hangingPunct="1">
              <a:lnSpc>
                <a:spcPct val="90000"/>
              </a:lnSpc>
              <a:defRPr/>
            </a:pPr>
            <a:r>
              <a:rPr lang="en-US" sz="2400" smtClean="0"/>
              <a:t>Actions: Clear the Liver and drain Fire, transform Phlegm and scatter nodulation</a:t>
            </a: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pPr eaLnBrk="1" hangingPunct="1">
              <a:defRPr/>
            </a:pPr>
            <a:r>
              <a:rPr lang="en-US" smtClean="0"/>
              <a:t>Yin Deficiency with Yang Excess</a:t>
            </a:r>
          </a:p>
        </p:txBody>
      </p:sp>
      <p:sp>
        <p:nvSpPr>
          <p:cNvPr id="649219" name="Rectangle 3"/>
          <p:cNvSpPr>
            <a:spLocks noGrp="1" noChangeArrowheads="1"/>
          </p:cNvSpPr>
          <p:nvPr>
            <p:ph type="body" idx="1"/>
          </p:nvPr>
        </p:nvSpPr>
        <p:spPr>
          <a:xfrm>
            <a:off x="889000" y="1397000"/>
            <a:ext cx="7924800" cy="4851400"/>
          </a:xfrm>
        </p:spPr>
        <p:txBody>
          <a:bodyPr/>
          <a:lstStyle/>
          <a:p>
            <a:pPr eaLnBrk="1" hangingPunct="1">
              <a:lnSpc>
                <a:spcPct val="80000"/>
              </a:lnSpc>
              <a:defRPr/>
            </a:pPr>
            <a:r>
              <a:rPr lang="en-US" sz="1800" smtClean="0"/>
              <a:t>Common Signs</a:t>
            </a:r>
          </a:p>
          <a:p>
            <a:pPr lvl="1" eaLnBrk="1" hangingPunct="1">
              <a:lnSpc>
                <a:spcPct val="80000"/>
              </a:lnSpc>
              <a:defRPr/>
            </a:pPr>
            <a:r>
              <a:rPr lang="en-US" sz="1600" smtClean="0"/>
              <a:t>Enlarged thyroid </a:t>
            </a:r>
          </a:p>
          <a:p>
            <a:pPr lvl="1" eaLnBrk="1" hangingPunct="1">
              <a:lnSpc>
                <a:spcPct val="80000"/>
              </a:lnSpc>
              <a:defRPr/>
            </a:pPr>
            <a:r>
              <a:rPr lang="en-US" sz="1600" smtClean="0"/>
              <a:t>Weight loss</a:t>
            </a:r>
          </a:p>
          <a:p>
            <a:pPr lvl="1" eaLnBrk="1" hangingPunct="1">
              <a:lnSpc>
                <a:spcPct val="80000"/>
              </a:lnSpc>
              <a:defRPr/>
            </a:pPr>
            <a:r>
              <a:rPr lang="en-US" sz="1600" smtClean="0"/>
              <a:t>Emaciation</a:t>
            </a:r>
          </a:p>
          <a:p>
            <a:pPr lvl="1" eaLnBrk="1" hangingPunct="1">
              <a:lnSpc>
                <a:spcPct val="80000"/>
              </a:lnSpc>
              <a:defRPr/>
            </a:pPr>
            <a:r>
              <a:rPr lang="en-US" sz="1600" smtClean="0"/>
              <a:t>Irritability, restless, hyperactive or aggressive</a:t>
            </a:r>
          </a:p>
          <a:p>
            <a:pPr lvl="1" eaLnBrk="1" hangingPunct="1">
              <a:lnSpc>
                <a:spcPct val="80000"/>
              </a:lnSpc>
              <a:defRPr/>
            </a:pPr>
            <a:r>
              <a:rPr lang="en-US" sz="1600" smtClean="0"/>
              <a:t>Insomnia</a:t>
            </a:r>
          </a:p>
          <a:p>
            <a:pPr lvl="1" eaLnBrk="1" hangingPunct="1">
              <a:lnSpc>
                <a:spcPct val="80000"/>
              </a:lnSpc>
              <a:defRPr/>
            </a:pPr>
            <a:r>
              <a:rPr lang="en-US" sz="1600" smtClean="0"/>
              <a:t>Panting</a:t>
            </a:r>
          </a:p>
          <a:p>
            <a:pPr lvl="1" eaLnBrk="1" hangingPunct="1">
              <a:lnSpc>
                <a:spcPct val="80000"/>
              </a:lnSpc>
              <a:defRPr/>
            </a:pPr>
            <a:r>
              <a:rPr lang="en-US" sz="1600" smtClean="0"/>
              <a:t>Tremors of tongue and skin</a:t>
            </a:r>
          </a:p>
          <a:p>
            <a:pPr lvl="1" eaLnBrk="1" hangingPunct="1">
              <a:lnSpc>
                <a:spcPct val="80000"/>
              </a:lnSpc>
              <a:defRPr/>
            </a:pPr>
            <a:r>
              <a:rPr lang="en-US" sz="1600" smtClean="0"/>
              <a:t>Increased appetite</a:t>
            </a:r>
          </a:p>
          <a:p>
            <a:pPr lvl="1" eaLnBrk="1" hangingPunct="1">
              <a:lnSpc>
                <a:spcPct val="80000"/>
              </a:lnSpc>
              <a:defRPr/>
            </a:pPr>
            <a:r>
              <a:rPr lang="en-US" sz="1600" smtClean="0"/>
              <a:t>Fatigue</a:t>
            </a:r>
          </a:p>
          <a:p>
            <a:pPr lvl="1" eaLnBrk="1" hangingPunct="1">
              <a:lnSpc>
                <a:spcPct val="80000"/>
              </a:lnSpc>
              <a:defRPr/>
            </a:pPr>
            <a:r>
              <a:rPr lang="en-US" sz="1600" smtClean="0"/>
              <a:t>Loose stools</a:t>
            </a:r>
          </a:p>
          <a:p>
            <a:pPr lvl="1" eaLnBrk="1" hangingPunct="1">
              <a:lnSpc>
                <a:spcPct val="80000"/>
              </a:lnSpc>
              <a:defRPr/>
            </a:pPr>
            <a:r>
              <a:rPr lang="en-US" sz="1600" smtClean="0"/>
              <a:t>Vomiting</a:t>
            </a:r>
          </a:p>
          <a:p>
            <a:pPr lvl="1" eaLnBrk="1" hangingPunct="1">
              <a:lnSpc>
                <a:spcPct val="80000"/>
              </a:lnSpc>
              <a:defRPr/>
            </a:pPr>
            <a:r>
              <a:rPr lang="en-US" sz="1600" smtClean="0"/>
              <a:t>Tachycardia</a:t>
            </a:r>
          </a:p>
          <a:p>
            <a:pPr lvl="1" eaLnBrk="1" hangingPunct="1">
              <a:lnSpc>
                <a:spcPct val="80000"/>
              </a:lnSpc>
              <a:defRPr/>
            </a:pPr>
            <a:r>
              <a:rPr lang="en-US" sz="1600" smtClean="0"/>
              <a:t>Hot feet and chest center</a:t>
            </a:r>
          </a:p>
          <a:p>
            <a:pPr lvl="1" eaLnBrk="1" hangingPunct="1">
              <a:lnSpc>
                <a:spcPct val="80000"/>
              </a:lnSpc>
              <a:defRPr/>
            </a:pPr>
            <a:r>
              <a:rPr lang="en-US" sz="1600" smtClean="0"/>
              <a:t>Exophthalmos</a:t>
            </a:r>
          </a:p>
          <a:p>
            <a:pPr lvl="1" eaLnBrk="1" hangingPunct="1">
              <a:lnSpc>
                <a:spcPct val="80000"/>
              </a:lnSpc>
              <a:defRPr/>
            </a:pPr>
            <a:r>
              <a:rPr lang="en-US" sz="1600" smtClean="0"/>
              <a:t>Photophobia</a:t>
            </a:r>
          </a:p>
          <a:p>
            <a:pPr lvl="1" eaLnBrk="1" hangingPunct="1">
              <a:lnSpc>
                <a:spcPct val="80000"/>
              </a:lnSpc>
              <a:defRPr/>
            </a:pPr>
            <a:r>
              <a:rPr lang="en-US" sz="1600" smtClean="0"/>
              <a:t>Red, dry tongue</a:t>
            </a:r>
          </a:p>
          <a:p>
            <a:pPr lvl="1" eaLnBrk="1" hangingPunct="1">
              <a:lnSpc>
                <a:spcPct val="80000"/>
              </a:lnSpc>
              <a:defRPr/>
            </a:pPr>
            <a:r>
              <a:rPr lang="en-US" sz="1600" smtClean="0"/>
              <a:t>Wiry, rapid, floating and thin pulse</a:t>
            </a: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pPr eaLnBrk="1" hangingPunct="1">
              <a:defRPr/>
            </a:pPr>
            <a:r>
              <a:rPr lang="en-US" smtClean="0"/>
              <a:t>Yin Deficiency with Yang Excess</a:t>
            </a:r>
          </a:p>
        </p:txBody>
      </p:sp>
      <p:pic>
        <p:nvPicPr>
          <p:cNvPr id="74755" name="Picture 3" descr="RedUlcer"/>
          <p:cNvPicPr>
            <a:picLocks noChangeAspect="1" noChangeArrowheads="1"/>
          </p:cNvPicPr>
          <p:nvPr>
            <p:ph idx="1"/>
          </p:nvPr>
        </p:nvPicPr>
        <p:blipFill>
          <a:blip r:embed="rId3" cstate="print"/>
          <a:srcRect/>
          <a:stretch>
            <a:fillRect/>
          </a:stretch>
        </p:blipFill>
        <p:spPr>
          <a:xfrm>
            <a:off x="2611438" y="1371600"/>
            <a:ext cx="3829050" cy="5105400"/>
          </a:xfrm>
          <a:noFill/>
        </p:spPr>
      </p:pic>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pPr eaLnBrk="1" hangingPunct="1">
              <a:defRPr/>
            </a:pPr>
            <a:r>
              <a:rPr lang="en-US" smtClean="0"/>
              <a:t>Yin Deficiency with Yang Excess</a:t>
            </a:r>
          </a:p>
        </p:txBody>
      </p:sp>
      <p:sp>
        <p:nvSpPr>
          <p:cNvPr id="653315" name="Rectangle 3"/>
          <p:cNvSpPr>
            <a:spLocks noGrp="1" noChangeArrowheads="1"/>
          </p:cNvSpPr>
          <p:nvPr>
            <p:ph type="body" idx="1"/>
          </p:nvPr>
        </p:nvSpPr>
        <p:spPr>
          <a:xfrm>
            <a:off x="736600" y="1231900"/>
            <a:ext cx="7924800" cy="5410200"/>
          </a:xfrm>
        </p:spPr>
        <p:txBody>
          <a:bodyPr/>
          <a:lstStyle/>
          <a:p>
            <a:pPr eaLnBrk="1" hangingPunct="1">
              <a:lnSpc>
                <a:spcPct val="80000"/>
              </a:lnSpc>
              <a:defRPr/>
            </a:pPr>
            <a:r>
              <a:rPr lang="en-US" sz="2800" smtClean="0"/>
              <a:t>Hyper Jia Bing Formula (A2212)</a:t>
            </a:r>
          </a:p>
          <a:p>
            <a:pPr lvl="1" eaLnBrk="1" hangingPunct="1">
              <a:lnSpc>
                <a:spcPct val="80000"/>
              </a:lnSpc>
              <a:defRPr/>
            </a:pPr>
            <a:r>
              <a:rPr lang="en-US" sz="2400" smtClean="0"/>
              <a:t>Shu Di Huang, Rehmannia</a:t>
            </a:r>
          </a:p>
          <a:p>
            <a:pPr lvl="1" eaLnBrk="1" hangingPunct="1">
              <a:lnSpc>
                <a:spcPct val="80000"/>
              </a:lnSpc>
              <a:defRPr/>
            </a:pPr>
            <a:r>
              <a:rPr lang="en-US" sz="2400" smtClean="0"/>
              <a:t>Shan Yao, Dioscorea</a:t>
            </a:r>
          </a:p>
          <a:p>
            <a:pPr lvl="1" eaLnBrk="1" hangingPunct="1">
              <a:lnSpc>
                <a:spcPct val="80000"/>
              </a:lnSpc>
              <a:defRPr/>
            </a:pPr>
            <a:r>
              <a:rPr lang="en-US" sz="2400" smtClean="0"/>
              <a:t>Shan Zhu Yu, Cornus</a:t>
            </a:r>
          </a:p>
          <a:p>
            <a:pPr lvl="1" eaLnBrk="1" hangingPunct="1">
              <a:lnSpc>
                <a:spcPct val="80000"/>
              </a:lnSpc>
              <a:defRPr/>
            </a:pPr>
            <a:r>
              <a:rPr lang="en-US" sz="2400" smtClean="0"/>
              <a:t>Bai Shao Yao, Paeonia</a:t>
            </a:r>
          </a:p>
          <a:p>
            <a:pPr lvl="1" eaLnBrk="1" hangingPunct="1">
              <a:lnSpc>
                <a:spcPct val="80000"/>
              </a:lnSpc>
              <a:defRPr/>
            </a:pPr>
            <a:r>
              <a:rPr lang="en-US" sz="2400" smtClean="0"/>
              <a:t>Ze Xie, Alisma</a:t>
            </a:r>
          </a:p>
          <a:p>
            <a:pPr lvl="1" eaLnBrk="1" hangingPunct="1">
              <a:lnSpc>
                <a:spcPct val="80000"/>
              </a:lnSpc>
              <a:defRPr/>
            </a:pPr>
            <a:r>
              <a:rPr lang="en-US" sz="2400" smtClean="0"/>
              <a:t>Mu Li, Ostrea</a:t>
            </a:r>
          </a:p>
          <a:p>
            <a:pPr lvl="1" eaLnBrk="1" hangingPunct="1">
              <a:lnSpc>
                <a:spcPct val="80000"/>
              </a:lnSpc>
              <a:defRPr/>
            </a:pPr>
            <a:r>
              <a:rPr lang="en-US" sz="2400" smtClean="0"/>
              <a:t>Long Gu, Draconis</a:t>
            </a:r>
          </a:p>
          <a:p>
            <a:pPr lvl="1" eaLnBrk="1" hangingPunct="1">
              <a:lnSpc>
                <a:spcPct val="80000"/>
              </a:lnSpc>
              <a:defRPr/>
            </a:pPr>
            <a:r>
              <a:rPr lang="en-US" sz="2400" smtClean="0"/>
              <a:t>Xiang Fu, Cyperus</a:t>
            </a:r>
          </a:p>
          <a:p>
            <a:pPr lvl="1" eaLnBrk="1" hangingPunct="1">
              <a:lnSpc>
                <a:spcPct val="80000"/>
              </a:lnSpc>
              <a:defRPr/>
            </a:pPr>
            <a:r>
              <a:rPr lang="en-US" sz="2400" smtClean="0"/>
              <a:t>Chai Hu, Bupleurum</a:t>
            </a:r>
          </a:p>
          <a:p>
            <a:pPr lvl="4" eaLnBrk="1" hangingPunct="1">
              <a:lnSpc>
                <a:spcPct val="80000"/>
              </a:lnSpc>
              <a:defRPr/>
            </a:pPr>
            <a:endParaRPr lang="en-US" sz="1800" smtClean="0"/>
          </a:p>
          <a:p>
            <a:pPr eaLnBrk="1" hangingPunct="1">
              <a:lnSpc>
                <a:spcPct val="80000"/>
              </a:lnSpc>
              <a:defRPr/>
            </a:pPr>
            <a:r>
              <a:rPr lang="en-US" sz="2800" smtClean="0"/>
              <a:t>Actions: Tonify Yin and pacify Yang</a:t>
            </a: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eaLnBrk="1" hangingPunct="1">
              <a:defRPr/>
            </a:pPr>
            <a:r>
              <a:rPr lang="en-US" smtClean="0"/>
              <a:t>Yin Deficiency with Yang Excess</a:t>
            </a:r>
          </a:p>
        </p:txBody>
      </p:sp>
      <p:sp>
        <p:nvSpPr>
          <p:cNvPr id="655363" name="Rectangle 3"/>
          <p:cNvSpPr>
            <a:spLocks noGrp="1" noChangeArrowheads="1"/>
          </p:cNvSpPr>
          <p:nvPr>
            <p:ph type="body" idx="1"/>
          </p:nvPr>
        </p:nvSpPr>
        <p:spPr>
          <a:xfrm>
            <a:off x="914400" y="1397000"/>
            <a:ext cx="7924800" cy="4813300"/>
          </a:xfrm>
        </p:spPr>
        <p:txBody>
          <a:bodyPr/>
          <a:lstStyle/>
          <a:p>
            <a:pPr eaLnBrk="1" hangingPunct="1">
              <a:lnSpc>
                <a:spcPct val="80000"/>
              </a:lnSpc>
              <a:defRPr/>
            </a:pPr>
            <a:r>
              <a:rPr lang="en-US" sz="2400" i="1" smtClean="0"/>
              <a:t>Tian Wan Bu Xin Dan</a:t>
            </a:r>
            <a:r>
              <a:rPr lang="en-US" sz="2400" smtClean="0"/>
              <a:t>, Heavenly Emperor Supplement and Heart Elixir</a:t>
            </a:r>
          </a:p>
          <a:p>
            <a:pPr lvl="4" eaLnBrk="1" hangingPunct="1">
              <a:lnSpc>
                <a:spcPct val="80000"/>
              </a:lnSpc>
              <a:defRPr/>
            </a:pPr>
            <a:endParaRPr lang="en-US" sz="1600" smtClean="0"/>
          </a:p>
          <a:p>
            <a:pPr eaLnBrk="1" hangingPunct="1">
              <a:lnSpc>
                <a:spcPct val="80000"/>
              </a:lnSpc>
              <a:defRPr/>
            </a:pPr>
            <a:r>
              <a:rPr lang="en-US" sz="2400" i="1" smtClean="0"/>
              <a:t>Yi Guan Jian</a:t>
            </a:r>
            <a:r>
              <a:rPr lang="en-US" sz="2400" smtClean="0"/>
              <a:t>, One Link Decoction</a:t>
            </a:r>
          </a:p>
          <a:p>
            <a:pPr lvl="4" eaLnBrk="1" hangingPunct="1">
              <a:lnSpc>
                <a:spcPct val="80000"/>
              </a:lnSpc>
              <a:defRPr/>
            </a:pPr>
            <a:endParaRPr lang="en-US" sz="1600" smtClean="0"/>
          </a:p>
          <a:p>
            <a:pPr eaLnBrk="1" hangingPunct="1">
              <a:lnSpc>
                <a:spcPct val="80000"/>
              </a:lnSpc>
              <a:defRPr/>
            </a:pPr>
            <a:r>
              <a:rPr lang="en-US" sz="2400" smtClean="0"/>
              <a:t>Plus additions of</a:t>
            </a:r>
          </a:p>
          <a:p>
            <a:pPr lvl="1" eaLnBrk="1" hangingPunct="1">
              <a:lnSpc>
                <a:spcPct val="80000"/>
              </a:lnSpc>
              <a:defRPr/>
            </a:pPr>
            <a:r>
              <a:rPr lang="en-US" sz="2000" smtClean="0"/>
              <a:t>Xuan Shen, Scrophularia</a:t>
            </a:r>
          </a:p>
          <a:p>
            <a:pPr lvl="1" eaLnBrk="1" hangingPunct="1">
              <a:lnSpc>
                <a:spcPct val="80000"/>
              </a:lnSpc>
              <a:defRPr/>
            </a:pPr>
            <a:r>
              <a:rPr lang="en-US" sz="2000" smtClean="0"/>
              <a:t>Huang Yao Zi, Dioscorea bulbifera</a:t>
            </a:r>
          </a:p>
          <a:p>
            <a:pPr lvl="1" eaLnBrk="1" hangingPunct="1">
              <a:lnSpc>
                <a:spcPct val="80000"/>
              </a:lnSpc>
              <a:defRPr/>
            </a:pPr>
            <a:r>
              <a:rPr lang="en-US" sz="2000" smtClean="0"/>
              <a:t>Mu Li, Ostrea</a:t>
            </a:r>
          </a:p>
          <a:p>
            <a:pPr lvl="1" eaLnBrk="1" hangingPunct="1">
              <a:lnSpc>
                <a:spcPct val="80000"/>
              </a:lnSpc>
              <a:defRPr/>
            </a:pPr>
            <a:r>
              <a:rPr lang="en-US" sz="2000" smtClean="0"/>
              <a:t>Hai Zao, Sargassum</a:t>
            </a:r>
          </a:p>
          <a:p>
            <a:pPr lvl="1" eaLnBrk="1" hangingPunct="1">
              <a:lnSpc>
                <a:spcPct val="80000"/>
              </a:lnSpc>
              <a:defRPr/>
            </a:pPr>
            <a:r>
              <a:rPr lang="en-US" sz="2000" smtClean="0"/>
              <a:t>Kun Bu, Laminaria</a:t>
            </a:r>
          </a:p>
          <a:p>
            <a:pPr lvl="1" eaLnBrk="1" hangingPunct="1">
              <a:lnSpc>
                <a:spcPct val="80000"/>
              </a:lnSpc>
              <a:defRPr/>
            </a:pPr>
            <a:r>
              <a:rPr lang="en-US" sz="2000" smtClean="0"/>
              <a:t>Ban Xia, Pinellia</a:t>
            </a:r>
          </a:p>
          <a:p>
            <a:pPr lvl="1" eaLnBrk="1" hangingPunct="1">
              <a:lnSpc>
                <a:spcPct val="80000"/>
              </a:lnSpc>
              <a:defRPr/>
            </a:pPr>
            <a:r>
              <a:rPr lang="en-US" sz="2000" smtClean="0"/>
              <a:t>Chen Pi, ripe Tangerine Peel</a:t>
            </a:r>
          </a:p>
          <a:p>
            <a:pPr lvl="1" eaLnBrk="1" hangingPunct="1">
              <a:lnSpc>
                <a:spcPct val="80000"/>
              </a:lnSpc>
              <a:defRPr/>
            </a:pPr>
            <a:r>
              <a:rPr lang="en-US" sz="2000" smtClean="0"/>
              <a:t>Fu Ling, Poria</a:t>
            </a:r>
          </a:p>
          <a:p>
            <a:pPr lvl="1" eaLnBrk="1" hangingPunct="1">
              <a:lnSpc>
                <a:spcPct val="80000"/>
              </a:lnSpc>
              <a:defRPr/>
            </a:pPr>
            <a:r>
              <a:rPr lang="en-US" sz="2000" smtClean="0"/>
              <a:t>Huang Lian, Coptis</a:t>
            </a: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pPr eaLnBrk="1" hangingPunct="1">
              <a:defRPr/>
            </a:pPr>
            <a:r>
              <a:rPr lang="en-US" sz="3600" smtClean="0"/>
              <a:t> </a:t>
            </a:r>
            <a:r>
              <a:rPr lang="en-US" sz="3200" i="1" smtClean="0"/>
              <a:t>Tian Wang Bu Xin Dan</a:t>
            </a:r>
            <a:r>
              <a:rPr lang="en-US" sz="3200" smtClean="0"/>
              <a:t> Emperor of Heaven’s Special Pill to Tonify the Heart</a:t>
            </a:r>
          </a:p>
        </p:txBody>
      </p:sp>
      <p:sp>
        <p:nvSpPr>
          <p:cNvPr id="657411" name="Rectangle 3"/>
          <p:cNvSpPr>
            <a:spLocks noGrp="1" noChangeArrowheads="1"/>
          </p:cNvSpPr>
          <p:nvPr>
            <p:ph type="body" idx="1"/>
          </p:nvPr>
        </p:nvSpPr>
        <p:spPr>
          <a:xfrm>
            <a:off x="774700" y="1447800"/>
            <a:ext cx="7924800" cy="4610100"/>
          </a:xfrm>
        </p:spPr>
        <p:txBody>
          <a:bodyPr/>
          <a:lstStyle/>
          <a:p>
            <a:pPr eaLnBrk="1" hangingPunct="1">
              <a:lnSpc>
                <a:spcPct val="80000"/>
              </a:lnSpc>
              <a:defRPr/>
            </a:pPr>
            <a:r>
              <a:rPr lang="en-US" sz="1800" smtClean="0"/>
              <a:t>Sheng Di Huang unprepared Rehmannia</a:t>
            </a:r>
          </a:p>
          <a:p>
            <a:pPr eaLnBrk="1" hangingPunct="1">
              <a:lnSpc>
                <a:spcPct val="80000"/>
              </a:lnSpc>
              <a:defRPr/>
            </a:pPr>
            <a:r>
              <a:rPr lang="en-US" sz="1800" smtClean="0"/>
              <a:t>Ren Shen Panax ginseng</a:t>
            </a:r>
          </a:p>
          <a:p>
            <a:pPr eaLnBrk="1" hangingPunct="1">
              <a:lnSpc>
                <a:spcPct val="80000"/>
              </a:lnSpc>
              <a:defRPr/>
            </a:pPr>
            <a:r>
              <a:rPr lang="en-US" sz="1800" smtClean="0"/>
              <a:t>Tian Men Dong asparagus</a:t>
            </a:r>
          </a:p>
          <a:p>
            <a:pPr eaLnBrk="1" hangingPunct="1">
              <a:lnSpc>
                <a:spcPct val="80000"/>
              </a:lnSpc>
              <a:defRPr/>
            </a:pPr>
            <a:r>
              <a:rPr lang="en-US" sz="1800" smtClean="0"/>
              <a:t>Xuan Shen scrophularia</a:t>
            </a:r>
          </a:p>
          <a:p>
            <a:pPr eaLnBrk="1" hangingPunct="1">
              <a:lnSpc>
                <a:spcPct val="80000"/>
              </a:lnSpc>
              <a:defRPr/>
            </a:pPr>
            <a:r>
              <a:rPr lang="en-US" sz="1800" smtClean="0"/>
              <a:t>Dan Shen salvia</a:t>
            </a:r>
          </a:p>
          <a:p>
            <a:pPr eaLnBrk="1" hangingPunct="1">
              <a:lnSpc>
                <a:spcPct val="80000"/>
              </a:lnSpc>
              <a:defRPr/>
            </a:pPr>
            <a:r>
              <a:rPr lang="en-US" sz="1800" smtClean="0"/>
              <a:t>Fu Ling poria</a:t>
            </a:r>
          </a:p>
          <a:p>
            <a:pPr eaLnBrk="1" hangingPunct="1">
              <a:lnSpc>
                <a:spcPct val="80000"/>
              </a:lnSpc>
              <a:defRPr/>
            </a:pPr>
            <a:r>
              <a:rPr lang="en-US" sz="1800" smtClean="0"/>
              <a:t>Yuan Zhi polygala</a:t>
            </a:r>
          </a:p>
          <a:p>
            <a:pPr eaLnBrk="1" hangingPunct="1">
              <a:lnSpc>
                <a:spcPct val="80000"/>
              </a:lnSpc>
              <a:defRPr/>
            </a:pPr>
            <a:r>
              <a:rPr lang="en-US" sz="1800" smtClean="0"/>
              <a:t>Dang Gui angelica sinensis</a:t>
            </a:r>
          </a:p>
          <a:p>
            <a:pPr eaLnBrk="1" hangingPunct="1">
              <a:lnSpc>
                <a:spcPct val="80000"/>
              </a:lnSpc>
              <a:defRPr/>
            </a:pPr>
            <a:r>
              <a:rPr lang="en-US" sz="1800" smtClean="0"/>
              <a:t>Wu Wei Zi Schisandra</a:t>
            </a:r>
          </a:p>
          <a:p>
            <a:pPr eaLnBrk="1" hangingPunct="1">
              <a:lnSpc>
                <a:spcPct val="80000"/>
              </a:lnSpc>
              <a:defRPr/>
            </a:pPr>
            <a:r>
              <a:rPr lang="en-US" sz="1800" smtClean="0"/>
              <a:t>Bai Zi Ren biota</a:t>
            </a:r>
          </a:p>
          <a:p>
            <a:pPr eaLnBrk="1" hangingPunct="1">
              <a:lnSpc>
                <a:spcPct val="80000"/>
              </a:lnSpc>
              <a:defRPr/>
            </a:pPr>
            <a:r>
              <a:rPr lang="en-US" sz="1800" smtClean="0"/>
              <a:t>Suan Zao Ren zizyphus</a:t>
            </a:r>
          </a:p>
          <a:p>
            <a:pPr eaLnBrk="1" hangingPunct="1">
              <a:lnSpc>
                <a:spcPct val="80000"/>
              </a:lnSpc>
              <a:defRPr/>
            </a:pPr>
            <a:r>
              <a:rPr lang="en-US" sz="1800" smtClean="0"/>
              <a:t>Jie Geng platycodon</a:t>
            </a:r>
          </a:p>
          <a:p>
            <a:pPr eaLnBrk="1" hangingPunct="1">
              <a:lnSpc>
                <a:spcPct val="80000"/>
              </a:lnSpc>
              <a:defRPr/>
            </a:pPr>
            <a:r>
              <a:rPr lang="en-US" sz="1800" smtClean="0"/>
              <a:t>Zhu Sha cinnabar</a:t>
            </a:r>
          </a:p>
          <a:p>
            <a:pPr lvl="4" eaLnBrk="1" hangingPunct="1">
              <a:lnSpc>
                <a:spcPct val="80000"/>
              </a:lnSpc>
              <a:defRPr/>
            </a:pPr>
            <a:endParaRPr lang="en-US" sz="1200" smtClean="0"/>
          </a:p>
          <a:p>
            <a:pPr eaLnBrk="1" hangingPunct="1">
              <a:lnSpc>
                <a:spcPct val="80000"/>
              </a:lnSpc>
              <a:defRPr/>
            </a:pPr>
            <a:r>
              <a:rPr lang="en-US" sz="1800" smtClean="0"/>
              <a:t>Actions: enriches the Yin, nourishes the Blood, tonifies the Heart, calms the Shen </a:t>
            </a:r>
          </a:p>
        </p:txBody>
      </p:sp>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pPr eaLnBrk="1" hangingPunct="1">
              <a:defRPr/>
            </a:pPr>
            <a:r>
              <a:rPr lang="en-US" smtClean="0"/>
              <a:t>Liver-Kidney Yin Deficiency</a:t>
            </a:r>
          </a:p>
        </p:txBody>
      </p:sp>
      <p:sp>
        <p:nvSpPr>
          <p:cNvPr id="659459" name="Rectangle 3"/>
          <p:cNvSpPr>
            <a:spLocks noGrp="1" noChangeArrowheads="1"/>
          </p:cNvSpPr>
          <p:nvPr>
            <p:ph type="body" idx="1"/>
          </p:nvPr>
        </p:nvSpPr>
        <p:spPr>
          <a:xfrm>
            <a:off x="825500" y="1511300"/>
            <a:ext cx="7924800" cy="4216400"/>
          </a:xfrm>
        </p:spPr>
        <p:txBody>
          <a:bodyPr/>
          <a:lstStyle/>
          <a:p>
            <a:pPr eaLnBrk="1" hangingPunct="1">
              <a:lnSpc>
                <a:spcPct val="80000"/>
              </a:lnSpc>
              <a:defRPr/>
            </a:pPr>
            <a:r>
              <a:rPr lang="en-US" sz="2800" i="1" smtClean="0"/>
              <a:t>Yi Guan Yin</a:t>
            </a:r>
            <a:r>
              <a:rPr lang="en-US" sz="2800" smtClean="0"/>
              <a:t>, One Link Decoction</a:t>
            </a:r>
          </a:p>
          <a:p>
            <a:pPr lvl="1" eaLnBrk="1" hangingPunct="1">
              <a:lnSpc>
                <a:spcPct val="80000"/>
              </a:lnSpc>
              <a:defRPr/>
            </a:pPr>
            <a:r>
              <a:rPr lang="en-US" sz="2400" smtClean="0"/>
              <a:t>Sha Shen, Glehnia root</a:t>
            </a:r>
          </a:p>
          <a:p>
            <a:pPr lvl="1" eaLnBrk="1" hangingPunct="1">
              <a:lnSpc>
                <a:spcPct val="80000"/>
              </a:lnSpc>
              <a:defRPr/>
            </a:pPr>
            <a:r>
              <a:rPr lang="en-US" sz="2400" smtClean="0"/>
              <a:t>Mai Men Dong, Ophipogon</a:t>
            </a:r>
          </a:p>
          <a:p>
            <a:pPr lvl="1" eaLnBrk="1" hangingPunct="1">
              <a:lnSpc>
                <a:spcPct val="80000"/>
              </a:lnSpc>
              <a:defRPr/>
            </a:pPr>
            <a:r>
              <a:rPr lang="en-US" sz="2400" smtClean="0"/>
              <a:t>Dang Gui, Angelica chinensis</a:t>
            </a:r>
          </a:p>
          <a:p>
            <a:pPr lvl="1" eaLnBrk="1" hangingPunct="1">
              <a:lnSpc>
                <a:spcPct val="80000"/>
              </a:lnSpc>
              <a:defRPr/>
            </a:pPr>
            <a:r>
              <a:rPr lang="en-US" sz="2400" smtClean="0"/>
              <a:t>Sheng Di Huang, Uncooked Rehmannia</a:t>
            </a:r>
          </a:p>
          <a:p>
            <a:pPr lvl="1" eaLnBrk="1" hangingPunct="1">
              <a:lnSpc>
                <a:spcPct val="80000"/>
              </a:lnSpc>
              <a:defRPr/>
            </a:pPr>
            <a:r>
              <a:rPr lang="en-US" sz="2400" smtClean="0"/>
              <a:t>Gou Qi Zi, Lycium Fruit</a:t>
            </a:r>
          </a:p>
          <a:p>
            <a:pPr lvl="1" eaLnBrk="1" hangingPunct="1">
              <a:lnSpc>
                <a:spcPct val="80000"/>
              </a:lnSpc>
              <a:defRPr/>
            </a:pPr>
            <a:r>
              <a:rPr lang="en-US" sz="2400" smtClean="0"/>
              <a:t>Chuan Lian Zi, Melia Fruit</a:t>
            </a:r>
          </a:p>
          <a:p>
            <a:pPr lvl="4" eaLnBrk="1" hangingPunct="1">
              <a:lnSpc>
                <a:spcPct val="80000"/>
              </a:lnSpc>
              <a:defRPr/>
            </a:pPr>
            <a:endParaRPr lang="en-US" sz="1800" smtClean="0"/>
          </a:p>
          <a:p>
            <a:pPr eaLnBrk="1" hangingPunct="1">
              <a:lnSpc>
                <a:spcPct val="80000"/>
              </a:lnSpc>
              <a:defRPr/>
            </a:pPr>
            <a:r>
              <a:rPr lang="en-US" sz="2800" smtClean="0"/>
              <a:t>Functions: Nourishes the Liver and Kidney Yin, soothes the Liver, relieves Qi Stagnation</a:t>
            </a: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pPr eaLnBrk="1" hangingPunct="1">
              <a:defRPr/>
            </a:pPr>
            <a:r>
              <a:rPr lang="en-US" smtClean="0"/>
              <a:t>Qi and Yin Dual Deficiency</a:t>
            </a:r>
          </a:p>
        </p:txBody>
      </p:sp>
      <p:sp>
        <p:nvSpPr>
          <p:cNvPr id="661507" name="Rectangle 3"/>
          <p:cNvSpPr>
            <a:spLocks noGrp="1" noChangeArrowheads="1"/>
          </p:cNvSpPr>
          <p:nvPr>
            <p:ph type="body" idx="1"/>
          </p:nvPr>
        </p:nvSpPr>
        <p:spPr>
          <a:xfrm>
            <a:off x="939800" y="1257300"/>
            <a:ext cx="7924800" cy="4927600"/>
          </a:xfrm>
        </p:spPr>
        <p:txBody>
          <a:bodyPr/>
          <a:lstStyle/>
          <a:p>
            <a:pPr eaLnBrk="1" hangingPunct="1">
              <a:lnSpc>
                <a:spcPct val="80000"/>
              </a:lnSpc>
              <a:defRPr/>
            </a:pPr>
            <a:r>
              <a:rPr lang="en-US" sz="2400" smtClean="0"/>
              <a:t>Common Signs</a:t>
            </a:r>
          </a:p>
          <a:p>
            <a:pPr lvl="1" eaLnBrk="1" hangingPunct="1">
              <a:lnSpc>
                <a:spcPct val="80000"/>
              </a:lnSpc>
              <a:defRPr/>
            </a:pPr>
            <a:r>
              <a:rPr lang="en-US" sz="2000" smtClean="0"/>
              <a:t>Shen lassitude and fatigue</a:t>
            </a:r>
          </a:p>
          <a:p>
            <a:pPr lvl="1" eaLnBrk="1" hangingPunct="1">
              <a:lnSpc>
                <a:spcPct val="80000"/>
              </a:lnSpc>
              <a:defRPr/>
            </a:pPr>
            <a:r>
              <a:rPr lang="en-US" sz="2000" smtClean="0"/>
              <a:t>Shortness of breath</a:t>
            </a:r>
          </a:p>
          <a:p>
            <a:pPr lvl="1" eaLnBrk="1" hangingPunct="1">
              <a:lnSpc>
                <a:spcPct val="80000"/>
              </a:lnSpc>
              <a:defRPr/>
            </a:pPr>
            <a:r>
              <a:rPr lang="en-US" sz="2000" smtClean="0"/>
              <a:t>Emaciation</a:t>
            </a:r>
          </a:p>
          <a:p>
            <a:pPr lvl="1" eaLnBrk="1" hangingPunct="1">
              <a:lnSpc>
                <a:spcPct val="80000"/>
              </a:lnSpc>
              <a:defRPr/>
            </a:pPr>
            <a:r>
              <a:rPr lang="en-US" sz="2000" smtClean="0"/>
              <a:t>Lack of strength</a:t>
            </a:r>
          </a:p>
          <a:p>
            <a:pPr lvl="1" eaLnBrk="1" hangingPunct="1">
              <a:lnSpc>
                <a:spcPct val="80000"/>
              </a:lnSpc>
              <a:defRPr/>
            </a:pPr>
            <a:r>
              <a:rPr lang="en-US" sz="2000" smtClean="0"/>
              <a:t>Restlessness and insomnia</a:t>
            </a:r>
          </a:p>
          <a:p>
            <a:pPr lvl="1" eaLnBrk="1" hangingPunct="1">
              <a:lnSpc>
                <a:spcPct val="80000"/>
              </a:lnSpc>
              <a:defRPr/>
            </a:pPr>
            <a:r>
              <a:rPr lang="en-US" sz="2000" smtClean="0"/>
              <a:t>Dry mouth and parched throat</a:t>
            </a:r>
          </a:p>
          <a:p>
            <a:pPr lvl="1" eaLnBrk="1" hangingPunct="1">
              <a:lnSpc>
                <a:spcPct val="80000"/>
              </a:lnSpc>
              <a:defRPr/>
            </a:pPr>
            <a:r>
              <a:rPr lang="en-US" sz="2000" smtClean="0"/>
              <a:t>Lumbar and stifle pain and weakness</a:t>
            </a:r>
          </a:p>
          <a:p>
            <a:pPr lvl="1" eaLnBrk="1" hangingPunct="1">
              <a:lnSpc>
                <a:spcPct val="80000"/>
              </a:lnSpc>
              <a:defRPr/>
            </a:pPr>
            <a:r>
              <a:rPr lang="en-US" sz="2000" smtClean="0"/>
              <a:t>Low-grade fever or Five Hearts Hot</a:t>
            </a:r>
          </a:p>
          <a:p>
            <a:pPr lvl="1" eaLnBrk="1" hangingPunct="1">
              <a:lnSpc>
                <a:spcPct val="80000"/>
              </a:lnSpc>
              <a:defRPr/>
            </a:pPr>
            <a:r>
              <a:rPr lang="en-US" sz="2000" smtClean="0"/>
              <a:t>Reduced appetite and food intake</a:t>
            </a:r>
          </a:p>
          <a:p>
            <a:pPr lvl="1" eaLnBrk="1" hangingPunct="1">
              <a:lnSpc>
                <a:spcPct val="80000"/>
              </a:lnSpc>
              <a:defRPr/>
            </a:pPr>
            <a:r>
              <a:rPr lang="en-US" sz="2000" smtClean="0"/>
              <a:t>Abdominal distension after eating</a:t>
            </a:r>
          </a:p>
          <a:p>
            <a:pPr lvl="1" eaLnBrk="1" hangingPunct="1">
              <a:lnSpc>
                <a:spcPct val="80000"/>
              </a:lnSpc>
              <a:defRPr/>
            </a:pPr>
            <a:r>
              <a:rPr lang="en-US" sz="2000" smtClean="0"/>
              <a:t>Loose stools</a:t>
            </a:r>
          </a:p>
          <a:p>
            <a:pPr lvl="1" eaLnBrk="1" hangingPunct="1">
              <a:lnSpc>
                <a:spcPct val="80000"/>
              </a:lnSpc>
              <a:defRPr/>
            </a:pPr>
            <a:r>
              <a:rPr lang="en-US" sz="2000" smtClean="0"/>
              <a:t>Red tongue with thin or peeled coat</a:t>
            </a:r>
          </a:p>
          <a:p>
            <a:pPr lvl="1" eaLnBrk="1" hangingPunct="1">
              <a:lnSpc>
                <a:spcPct val="80000"/>
              </a:lnSpc>
              <a:defRPr/>
            </a:pPr>
            <a:r>
              <a:rPr lang="en-US" sz="2000" smtClean="0"/>
              <a:t>Empty and rapid pulse</a:t>
            </a: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p:txBody>
          <a:bodyPr/>
          <a:lstStyle/>
          <a:p>
            <a:pPr eaLnBrk="1" hangingPunct="1">
              <a:defRPr/>
            </a:pPr>
            <a:r>
              <a:rPr lang="en-US" smtClean="0"/>
              <a:t>Qi and Yin Dual Deficiency</a:t>
            </a:r>
          </a:p>
        </p:txBody>
      </p:sp>
      <p:sp>
        <p:nvSpPr>
          <p:cNvPr id="663555" name="Rectangle 3"/>
          <p:cNvSpPr>
            <a:spLocks noGrp="1" noChangeArrowheads="1"/>
          </p:cNvSpPr>
          <p:nvPr>
            <p:ph type="body" idx="1"/>
          </p:nvPr>
        </p:nvSpPr>
        <p:spPr>
          <a:xfrm>
            <a:off x="889000" y="1181100"/>
            <a:ext cx="7924800" cy="5410200"/>
          </a:xfrm>
        </p:spPr>
        <p:txBody>
          <a:bodyPr/>
          <a:lstStyle/>
          <a:p>
            <a:pPr eaLnBrk="1" hangingPunct="1">
              <a:defRPr/>
            </a:pPr>
            <a:r>
              <a:rPr lang="en-US" sz="2800" i="1" smtClean="0"/>
              <a:t>Jia Kang Zhong Fang</a:t>
            </a:r>
            <a:r>
              <a:rPr lang="en-US" sz="2800" smtClean="0"/>
              <a:t>, Heavy Hyperthyroid Formula</a:t>
            </a:r>
          </a:p>
          <a:p>
            <a:pPr lvl="1" eaLnBrk="1" hangingPunct="1">
              <a:defRPr/>
            </a:pPr>
            <a:r>
              <a:rPr lang="en-US" sz="2400" smtClean="0"/>
              <a:t>Huang Qi, Astragalus</a:t>
            </a:r>
          </a:p>
          <a:p>
            <a:pPr lvl="1" eaLnBrk="1" hangingPunct="1">
              <a:defRPr/>
            </a:pPr>
            <a:r>
              <a:rPr lang="en-US" sz="2400" smtClean="0"/>
              <a:t>Xia Ku Cao, Prunella</a:t>
            </a:r>
          </a:p>
          <a:p>
            <a:pPr lvl="1" eaLnBrk="1" hangingPunct="1">
              <a:defRPr/>
            </a:pPr>
            <a:r>
              <a:rPr lang="en-US" sz="2400" smtClean="0"/>
              <a:t>He Shou Wu, Polygonum</a:t>
            </a:r>
          </a:p>
          <a:p>
            <a:pPr lvl="1" eaLnBrk="1" hangingPunct="1">
              <a:defRPr/>
            </a:pPr>
            <a:r>
              <a:rPr lang="en-US" sz="2400" smtClean="0"/>
              <a:t>Sheng Di Huang, uncooked Rehmannia</a:t>
            </a:r>
          </a:p>
          <a:p>
            <a:pPr lvl="1" eaLnBrk="1" hangingPunct="1">
              <a:defRPr/>
            </a:pPr>
            <a:r>
              <a:rPr lang="en-US" sz="2400" smtClean="0"/>
              <a:t>Bai Shao Yao, Paeony</a:t>
            </a:r>
          </a:p>
          <a:p>
            <a:pPr lvl="1" eaLnBrk="1" hangingPunct="1">
              <a:defRPr/>
            </a:pPr>
            <a:r>
              <a:rPr lang="en-US" sz="2400" smtClean="0"/>
              <a:t>Xiang Fu, Cyperus</a:t>
            </a:r>
          </a:p>
          <a:p>
            <a:pPr lvl="4" eaLnBrk="1" hangingPunct="1">
              <a:defRPr/>
            </a:pPr>
            <a:endParaRPr lang="en-US" sz="1800" smtClean="0"/>
          </a:p>
          <a:p>
            <a:pPr eaLnBrk="1" hangingPunct="1">
              <a:defRPr/>
            </a:pPr>
            <a:r>
              <a:rPr lang="en-US" sz="2800" smtClean="0"/>
              <a:t>Actions: Fortify Qi, enrich Yin, clear the Liver and scatter nodulation</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sz="3600" b="0" smtClean="0"/>
              <a:t>Yin Deficiency with Liver Yang Rising</a:t>
            </a:r>
          </a:p>
        </p:txBody>
      </p:sp>
      <p:sp>
        <p:nvSpPr>
          <p:cNvPr id="532483" name="Rectangle 3"/>
          <p:cNvSpPr>
            <a:spLocks noGrp="1" noChangeArrowheads="1"/>
          </p:cNvSpPr>
          <p:nvPr>
            <p:ph type="body" idx="1"/>
          </p:nvPr>
        </p:nvSpPr>
        <p:spPr/>
        <p:txBody>
          <a:bodyPr/>
          <a:lstStyle/>
          <a:p>
            <a:pPr eaLnBrk="1" hangingPunct="1">
              <a:lnSpc>
                <a:spcPct val="90000"/>
              </a:lnSpc>
              <a:defRPr/>
            </a:pPr>
            <a:r>
              <a:rPr lang="en-US" sz="2400" smtClean="0"/>
              <a:t>Common signs:</a:t>
            </a:r>
          </a:p>
          <a:p>
            <a:pPr lvl="1" eaLnBrk="1" hangingPunct="1">
              <a:lnSpc>
                <a:spcPct val="90000"/>
              </a:lnSpc>
              <a:defRPr/>
            </a:pPr>
            <a:r>
              <a:rPr lang="en-US" sz="2000" smtClean="0"/>
              <a:t>Polyphagia </a:t>
            </a:r>
          </a:p>
          <a:p>
            <a:pPr lvl="1" eaLnBrk="1" hangingPunct="1">
              <a:lnSpc>
                <a:spcPct val="90000"/>
              </a:lnSpc>
              <a:defRPr/>
            </a:pPr>
            <a:r>
              <a:rPr lang="en-US" sz="2000" smtClean="0"/>
              <a:t>Polyuria, Polydipsia</a:t>
            </a:r>
          </a:p>
          <a:p>
            <a:pPr lvl="1" eaLnBrk="1" hangingPunct="1">
              <a:lnSpc>
                <a:spcPct val="90000"/>
              </a:lnSpc>
              <a:defRPr/>
            </a:pPr>
            <a:r>
              <a:rPr lang="en-US" sz="2000" smtClean="0"/>
              <a:t>Obesity</a:t>
            </a:r>
          </a:p>
          <a:p>
            <a:pPr lvl="1" eaLnBrk="1" hangingPunct="1">
              <a:lnSpc>
                <a:spcPct val="90000"/>
              </a:lnSpc>
              <a:defRPr/>
            </a:pPr>
            <a:r>
              <a:rPr lang="en-US" sz="2000" smtClean="0"/>
              <a:t>Hot face and ears</a:t>
            </a:r>
          </a:p>
          <a:p>
            <a:pPr lvl="1" eaLnBrk="1" hangingPunct="1">
              <a:lnSpc>
                <a:spcPct val="90000"/>
              </a:lnSpc>
              <a:defRPr/>
            </a:pPr>
            <a:r>
              <a:rPr lang="en-US" sz="2000" smtClean="0"/>
              <a:t>Headache</a:t>
            </a:r>
          </a:p>
          <a:p>
            <a:pPr lvl="1" eaLnBrk="1" hangingPunct="1">
              <a:lnSpc>
                <a:spcPct val="90000"/>
              </a:lnSpc>
              <a:defRPr/>
            </a:pPr>
            <a:r>
              <a:rPr lang="en-US" sz="2000" smtClean="0"/>
              <a:t>Agitation</a:t>
            </a:r>
          </a:p>
          <a:p>
            <a:pPr lvl="1" eaLnBrk="1" hangingPunct="1">
              <a:lnSpc>
                <a:spcPct val="90000"/>
              </a:lnSpc>
              <a:defRPr/>
            </a:pPr>
            <a:r>
              <a:rPr lang="en-US" sz="2000" smtClean="0"/>
              <a:t>Dry mouth</a:t>
            </a:r>
          </a:p>
          <a:p>
            <a:pPr lvl="1" eaLnBrk="1" hangingPunct="1">
              <a:lnSpc>
                <a:spcPct val="90000"/>
              </a:lnSpc>
              <a:defRPr/>
            </a:pPr>
            <a:r>
              <a:rPr lang="en-US" sz="2000" smtClean="0"/>
              <a:t>Lumbar and stifle soreness</a:t>
            </a:r>
          </a:p>
          <a:p>
            <a:pPr lvl="1" eaLnBrk="1" hangingPunct="1">
              <a:lnSpc>
                <a:spcPct val="90000"/>
              </a:lnSpc>
              <a:defRPr/>
            </a:pPr>
            <a:r>
              <a:rPr lang="en-US" sz="2000" smtClean="0"/>
              <a:t>Poor quality and quantity of sleep</a:t>
            </a:r>
          </a:p>
          <a:p>
            <a:pPr lvl="1" eaLnBrk="1" hangingPunct="1">
              <a:lnSpc>
                <a:spcPct val="90000"/>
              </a:lnSpc>
              <a:defRPr/>
            </a:pPr>
            <a:r>
              <a:rPr lang="en-US" sz="2000" smtClean="0"/>
              <a:t>Red tongue, may be peeled or no coat</a:t>
            </a:r>
          </a:p>
          <a:p>
            <a:pPr lvl="1" eaLnBrk="1" hangingPunct="1">
              <a:lnSpc>
                <a:spcPct val="90000"/>
              </a:lnSpc>
              <a:defRPr/>
            </a:pPr>
            <a:r>
              <a:rPr lang="en-US" sz="2000" smtClean="0"/>
              <a:t>Fine, tight to wiry, rapid pulse</a:t>
            </a:r>
          </a:p>
          <a:p>
            <a:pPr lvl="4" eaLnBrk="1" hangingPunct="1">
              <a:lnSpc>
                <a:spcPct val="90000"/>
              </a:lnSpc>
              <a:defRPr/>
            </a:pPr>
            <a:endParaRPr lang="en-US" sz="1600" smtClean="0"/>
          </a:p>
          <a:p>
            <a:pPr eaLnBrk="1" hangingPunct="1">
              <a:lnSpc>
                <a:spcPct val="90000"/>
              </a:lnSpc>
              <a:defRPr/>
            </a:pPr>
            <a:r>
              <a:rPr lang="en-US" sz="2400" smtClean="0"/>
              <a:t>Treatment Principles: Nourish Yin, subdue Yang</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sz="3600" b="0" smtClean="0"/>
              <a:t>Yin Deficiency with Liver Yang Rising</a:t>
            </a:r>
          </a:p>
        </p:txBody>
      </p:sp>
      <p:pic>
        <p:nvPicPr>
          <p:cNvPr id="11267" name="Picture 3" descr="RedUlcer"/>
          <p:cNvPicPr>
            <a:picLocks noChangeAspect="1" noChangeArrowheads="1"/>
          </p:cNvPicPr>
          <p:nvPr>
            <p:ph idx="1"/>
          </p:nvPr>
        </p:nvPicPr>
        <p:blipFill>
          <a:blip r:embed="rId3" cstate="print"/>
          <a:srcRect/>
          <a:stretch>
            <a:fillRect/>
          </a:stretch>
        </p:blipFill>
        <p:spPr>
          <a:xfrm>
            <a:off x="2747963" y="1168400"/>
            <a:ext cx="3089275" cy="5116513"/>
          </a:xfrm>
          <a:noFill/>
        </p:spPr>
      </p:pic>
    </p:spTree>
  </p:cSld>
  <p:clrMapOvr>
    <a:masterClrMapping/>
  </p:clrMapOvr>
  <p:transition>
    <p:fade thruBlk="1"/>
  </p:transition>
</p:sld>
</file>

<file path=ppt/theme/theme1.xml><?xml version="1.0" encoding="utf-8"?>
<a:theme xmlns:a="http://schemas.openxmlformats.org/drawingml/2006/main" name="01090025">
  <a:themeElements>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1090025">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010900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1090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900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900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900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10900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10900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01090025</Template>
  <TotalTime>1027</TotalTime>
  <Words>4287</Words>
  <Application>Microsoft Office PowerPoint</Application>
  <PresentationFormat>On-screen Show (4:3)</PresentationFormat>
  <Paragraphs>839</Paragraphs>
  <Slides>79</Slides>
  <Notes>74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Impact</vt:lpstr>
      <vt:lpstr>01090025</vt:lpstr>
      <vt:lpstr>How to Support Endocrine Disorders with TCVM Food Therapy</vt:lpstr>
      <vt:lpstr>Introduction</vt:lpstr>
      <vt:lpstr>TCVM Endocrine?</vt:lpstr>
      <vt:lpstr>Hyperadrenocorticism: General</vt:lpstr>
      <vt:lpstr>Hyperadrenocorticism Patterns</vt:lpstr>
      <vt:lpstr>Which Food Categories  Most Important?</vt:lpstr>
      <vt:lpstr>Which Food Categories  Most Important?</vt:lpstr>
      <vt:lpstr>Yin Deficiency with Liver Yang Rising</vt:lpstr>
      <vt:lpstr>Yin Deficiency with Liver Yang Rising</vt:lpstr>
      <vt:lpstr>Yin Deficiency with Liver Yang Rising</vt:lpstr>
      <vt:lpstr>Zhi Bai Di Huang Wan, Anemarrhena, Phellodendron and Rehmannia Pill</vt:lpstr>
      <vt:lpstr>Zhi Bai Di Huang Wan, Anemarrhena, Phellodendron and Rehmannia Pill</vt:lpstr>
      <vt:lpstr>Zhi Bai Di Huang Wan Food Therapy </vt:lpstr>
      <vt:lpstr>Slide 14</vt:lpstr>
      <vt:lpstr>Slide 15</vt:lpstr>
      <vt:lpstr>Zhi Bai Di Huang Wan Food</vt:lpstr>
      <vt:lpstr>Yin Deficiency with False Heat</vt:lpstr>
      <vt:lpstr>Yin Deficiency with False Heat</vt:lpstr>
      <vt:lpstr>Yin Deficiency with False Heat</vt:lpstr>
      <vt:lpstr>Ophiopogon Powder  Formula Analysis</vt:lpstr>
      <vt:lpstr>“Ophiopogon Powder” Food Therapy</vt:lpstr>
      <vt:lpstr>Slide 22</vt:lpstr>
      <vt:lpstr>Zhi Bai Di Huang Wan Food</vt:lpstr>
      <vt:lpstr>Yin Deficiency with False Heat</vt:lpstr>
      <vt:lpstr>Qi and Yin Deficiency</vt:lpstr>
      <vt:lpstr>Qi and Yin Deficiency</vt:lpstr>
      <vt:lpstr>Qi and Yin Deficiency</vt:lpstr>
      <vt:lpstr>Spleen Qi Deficiency with  Phlegm Damp</vt:lpstr>
      <vt:lpstr>Spleen Qi Deficiency with  Phlegm Damp</vt:lpstr>
      <vt:lpstr>Spleen Qi Deficiency with  Phlegm Damp</vt:lpstr>
      <vt:lpstr>Liu Jun Zi Tang Six Gentlemen Decoction</vt:lpstr>
      <vt:lpstr>Liu Jun Zi Tang Six Gentlemen Decoction</vt:lpstr>
      <vt:lpstr>Spleen-Kidney Yang Deficiency</vt:lpstr>
      <vt:lpstr>Spleen-Kidney Yang Deficiency</vt:lpstr>
      <vt:lpstr>Spleen-Kidney Yang Deficiency</vt:lpstr>
      <vt:lpstr>Rehmannia 14 Formula Analysis</vt:lpstr>
      <vt:lpstr>“Rehmannia 14” Food Therapy</vt:lpstr>
      <vt:lpstr>Slide 38</vt:lpstr>
      <vt:lpstr>Hypothyroidism: General</vt:lpstr>
      <vt:lpstr>Hypothyroidism Patterns</vt:lpstr>
      <vt:lpstr>Which Food Categories  Most Important?</vt:lpstr>
      <vt:lpstr>Which Food Categories  Most Important?</vt:lpstr>
      <vt:lpstr>Spleen Qi Deficiency</vt:lpstr>
      <vt:lpstr>Spleen Qi Deficiency</vt:lpstr>
      <vt:lpstr>Spleen Qi Deficiency</vt:lpstr>
      <vt:lpstr>Bu Zhong Yi Qi Tang  Formula Analysis</vt:lpstr>
      <vt:lpstr>“Bu Zhong Yi Qi Tang” Food Therapy</vt:lpstr>
      <vt:lpstr>Slide 48</vt:lpstr>
      <vt:lpstr>Qi and Yin Deficiency</vt:lpstr>
      <vt:lpstr>Qi and Yin Deficiency</vt:lpstr>
      <vt:lpstr>Jia Bing Feng Formula Analysis</vt:lpstr>
      <vt:lpstr>“Jia Bing Feng” Food Therapy</vt:lpstr>
      <vt:lpstr>Foods to Soothe the Liver and Relieve Stagnation</vt:lpstr>
      <vt:lpstr>Yuan Qi Deficiency</vt:lpstr>
      <vt:lpstr>Yuan Qi Deficiency</vt:lpstr>
      <vt:lpstr>Liver Stagnation Phlegm Nodulation</vt:lpstr>
      <vt:lpstr>Liver Stagnation Phlegm Nodulation</vt:lpstr>
      <vt:lpstr>Liver Stagnation Phlegm Nodulation</vt:lpstr>
      <vt:lpstr>Hyperthyroidism: General</vt:lpstr>
      <vt:lpstr>Hyperthyroidism: Summary</vt:lpstr>
      <vt:lpstr>Hyperthyroidism Patterns</vt:lpstr>
      <vt:lpstr>Which Food Categories  Most Important?</vt:lpstr>
      <vt:lpstr>Which Food Categories  Most Important?</vt:lpstr>
      <vt:lpstr>Qi Stagnation and Congealed  Blood and Phlegm</vt:lpstr>
      <vt:lpstr>Qi Stagnation and Congealed  Blood and Phlegm</vt:lpstr>
      <vt:lpstr>Xiao Yao San Formula Analysis</vt:lpstr>
      <vt:lpstr>“Xiao Yao San” Food Therapy</vt:lpstr>
      <vt:lpstr>Qi Stagnation and Congealed  Blood and Phlegm</vt:lpstr>
      <vt:lpstr>Qi Stagnation and Congealed  Blood and Phlegm</vt:lpstr>
      <vt:lpstr>Excess Liver Fire</vt:lpstr>
      <vt:lpstr>Excess Liver Fire</vt:lpstr>
      <vt:lpstr>Yin Deficiency with Yang Excess</vt:lpstr>
      <vt:lpstr>Yin Deficiency with Yang Excess</vt:lpstr>
      <vt:lpstr>Yin Deficiency with Yang Excess</vt:lpstr>
      <vt:lpstr>Yin Deficiency with Yang Excess</vt:lpstr>
      <vt:lpstr> Tian Wang Bu Xin Dan Emperor of Heaven’s Special Pill to Tonify the Heart</vt:lpstr>
      <vt:lpstr>Liver-Kidney Yin Deficiency</vt:lpstr>
      <vt:lpstr>Qi and Yin Dual Deficiency</vt:lpstr>
      <vt:lpstr>Qi and Yin Dual Deficiency</vt:lpstr>
    </vt:vector>
  </TitlesOfParts>
  <Company>Home 4070-2670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Endocrine-TCVM_Diet</dc:title>
  <dc:creator>Roger Clemmons</dc:creator>
  <cp:lastModifiedBy>R.M. Clemmons, DVM, PhD</cp:lastModifiedBy>
  <cp:revision>43</cp:revision>
  <dcterms:created xsi:type="dcterms:W3CDTF">2006-04-22T23:00:08Z</dcterms:created>
  <dcterms:modified xsi:type="dcterms:W3CDTF">2013-03-01T04:03:08Z</dcterms:modified>
</cp:coreProperties>
</file>