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wmf" ContentType="image/x-wmf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412" r:id="rId13"/>
    <p:sldId id="413" r:id="rId14"/>
    <p:sldId id="401" r:id="rId15"/>
    <p:sldId id="402" r:id="rId16"/>
    <p:sldId id="398" r:id="rId17"/>
    <p:sldId id="400" r:id="rId18"/>
    <p:sldId id="267" r:id="rId19"/>
    <p:sldId id="268" r:id="rId20"/>
    <p:sldId id="365" r:id="rId21"/>
    <p:sldId id="366" r:id="rId22"/>
    <p:sldId id="414" r:id="rId23"/>
    <p:sldId id="316" r:id="rId24"/>
    <p:sldId id="317" r:id="rId25"/>
    <p:sldId id="318" r:id="rId26"/>
    <p:sldId id="319" r:id="rId27"/>
    <p:sldId id="320" r:id="rId28"/>
    <p:sldId id="321" r:id="rId29"/>
    <p:sldId id="322" r:id="rId30"/>
    <p:sldId id="323" r:id="rId31"/>
    <p:sldId id="324" r:id="rId32"/>
    <p:sldId id="325" r:id="rId33"/>
    <p:sldId id="326" r:id="rId34"/>
    <p:sldId id="343" r:id="rId35"/>
    <p:sldId id="345" r:id="rId36"/>
    <p:sldId id="403" r:id="rId37"/>
    <p:sldId id="404" r:id="rId38"/>
    <p:sldId id="405" r:id="rId39"/>
    <p:sldId id="408" r:id="rId40"/>
    <p:sldId id="409" r:id="rId41"/>
    <p:sldId id="410" r:id="rId42"/>
    <p:sldId id="411" r:id="rId43"/>
    <p:sldId id="327" r:id="rId44"/>
    <p:sldId id="335" r:id="rId45"/>
    <p:sldId id="336" r:id="rId46"/>
    <p:sldId id="340" r:id="rId47"/>
    <p:sldId id="341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138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6A1F63-0D82-4B9B-A2E6-95003DE3A198}" type="datetimeFigureOut">
              <a:rPr lang="en-US" smtClean="0"/>
              <a:pPr/>
              <a:t>7/16/2014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69F421-6408-4F27-9B14-DA4A0977B1B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89E5FE8-0BD9-4A0A-B117-9DF295B66557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912943-E813-42C6-A541-0DEE3CAFAAB4}" type="slidenum">
              <a:rPr lang="en-US" smtClean="0">
                <a:latin typeface="Arial" pitchFamily="34" charset="0"/>
              </a:rPr>
              <a:pPr/>
              <a:t>15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AF3DA1-65D8-4EFF-B48D-E67A0BFE5806}" type="slidenum">
              <a:rPr lang="en-US" smtClean="0">
                <a:latin typeface="Arial" pitchFamily="34" charset="0"/>
              </a:rPr>
              <a:pPr/>
              <a:t>16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AF3DA1-65D8-4EFF-B48D-E67A0BFE5806}" type="slidenum">
              <a:rPr lang="en-US" smtClean="0">
                <a:latin typeface="Arial" pitchFamily="34" charset="0"/>
              </a:rPr>
              <a:pPr/>
              <a:t>17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C48EA6A-CA13-4220-88E8-7005607BD2A4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804D62D-D42D-4DAA-B570-A4B695045982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86EBEB-EBBE-472C-8C5C-0BF392FFAC15}" type="slidenum">
              <a:rPr lang="en-US"/>
              <a:pPr/>
              <a:t>20</a:t>
            </a:fld>
            <a:endParaRPr lang="en-US"/>
          </a:p>
        </p:txBody>
      </p:sp>
      <p:sp>
        <p:nvSpPr>
          <p:cNvPr id="393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3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D583B2-0894-4F0D-A964-9A3F6438A876}" type="slidenum">
              <a:rPr lang="en-US"/>
              <a:pPr/>
              <a:t>21</a:t>
            </a:fld>
            <a:endParaRPr lang="en-US"/>
          </a:p>
        </p:txBody>
      </p:sp>
      <p:sp>
        <p:nvSpPr>
          <p:cNvPr id="394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4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912943-E813-42C6-A541-0DEE3CAFAAB4}" type="slidenum">
              <a:rPr lang="en-US" smtClean="0">
                <a:latin typeface="Arial" pitchFamily="34" charset="0"/>
              </a:rPr>
              <a:pPr/>
              <a:t>22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B97776-BB55-4996-974F-50C9AC8C4629}" type="slidenum">
              <a:rPr lang="en-US"/>
              <a:pPr/>
              <a:t>23</a:t>
            </a:fld>
            <a:endParaRPr lang="en-US"/>
          </a:p>
        </p:txBody>
      </p:sp>
      <p:sp>
        <p:nvSpPr>
          <p:cNvPr id="407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7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287E26-C660-43D2-85C4-9738B16D5ED8}" type="slidenum">
              <a:rPr lang="en-US"/>
              <a:pPr/>
              <a:t>24</a:t>
            </a:fld>
            <a:endParaRPr lang="en-US"/>
          </a:p>
        </p:txBody>
      </p:sp>
      <p:sp>
        <p:nvSpPr>
          <p:cNvPr id="408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8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AC70F97-4F81-4FB8-9E32-3BF908FD593F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A17E28-AD38-4764-88FF-703F4EC57693}" type="slidenum">
              <a:rPr lang="en-US"/>
              <a:pPr/>
              <a:t>25</a:t>
            </a:fld>
            <a:endParaRPr lang="en-US"/>
          </a:p>
        </p:txBody>
      </p:sp>
      <p:sp>
        <p:nvSpPr>
          <p:cNvPr id="409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5524E1-47FC-4294-AFBF-990D561AF9E2}" type="slidenum">
              <a:rPr lang="en-US"/>
              <a:pPr/>
              <a:t>26</a:t>
            </a:fld>
            <a:endParaRPr lang="en-US"/>
          </a:p>
        </p:txBody>
      </p:sp>
      <p:sp>
        <p:nvSpPr>
          <p:cNvPr id="410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9047EB-C737-4C83-9295-4523FD58BBB5}" type="slidenum">
              <a:rPr lang="en-US"/>
              <a:pPr/>
              <a:t>27</a:t>
            </a:fld>
            <a:endParaRPr lang="en-US"/>
          </a:p>
        </p:txBody>
      </p:sp>
      <p:sp>
        <p:nvSpPr>
          <p:cNvPr id="411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1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61BD23-C443-4C4E-93ED-D233B815F395}" type="slidenum">
              <a:rPr lang="en-US"/>
              <a:pPr/>
              <a:t>28</a:t>
            </a:fld>
            <a:endParaRPr lang="en-US"/>
          </a:p>
        </p:txBody>
      </p:sp>
      <p:sp>
        <p:nvSpPr>
          <p:cNvPr id="412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2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D29E59-A1B2-4C2B-80AC-E280C3C5581A}" type="slidenum">
              <a:rPr lang="en-US"/>
              <a:pPr/>
              <a:t>29</a:t>
            </a:fld>
            <a:endParaRPr lang="en-US"/>
          </a:p>
        </p:txBody>
      </p:sp>
      <p:sp>
        <p:nvSpPr>
          <p:cNvPr id="413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3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9C4984-38FC-47A3-9532-FFB2AEC5A6DA}" type="slidenum">
              <a:rPr lang="en-US"/>
              <a:pPr/>
              <a:t>30</a:t>
            </a:fld>
            <a:endParaRPr lang="en-US"/>
          </a:p>
        </p:txBody>
      </p:sp>
      <p:sp>
        <p:nvSpPr>
          <p:cNvPr id="414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4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D187B7-D6DE-4A52-8B06-1E44D8908AC8}" type="slidenum">
              <a:rPr lang="en-US"/>
              <a:pPr/>
              <a:t>31</a:t>
            </a:fld>
            <a:endParaRPr lang="en-US"/>
          </a:p>
        </p:txBody>
      </p:sp>
      <p:sp>
        <p:nvSpPr>
          <p:cNvPr id="415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5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EF0947-F9F4-4A98-BC5D-D84510A4916A}" type="slidenum">
              <a:rPr lang="en-US"/>
              <a:pPr/>
              <a:t>32</a:t>
            </a:fld>
            <a:endParaRPr lang="en-US"/>
          </a:p>
        </p:txBody>
      </p:sp>
      <p:sp>
        <p:nvSpPr>
          <p:cNvPr id="416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6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05253D-FD59-4524-93C9-42658F2763D7}" type="slidenum">
              <a:rPr lang="en-US"/>
              <a:pPr/>
              <a:t>33</a:t>
            </a:fld>
            <a:endParaRPr lang="en-US"/>
          </a:p>
        </p:txBody>
      </p:sp>
      <p:sp>
        <p:nvSpPr>
          <p:cNvPr id="417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7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3C6A4D-0207-44B1-AC5A-5C86E2FD4FFE}" type="slidenum">
              <a:rPr lang="en-US"/>
              <a:pPr/>
              <a:t>34</a:t>
            </a:fld>
            <a:endParaRPr lang="en-US"/>
          </a:p>
        </p:txBody>
      </p:sp>
      <p:sp>
        <p:nvSpPr>
          <p:cNvPr id="457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7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2F17587-583C-4443-962C-8B5B154BE406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9F3C4A-C8C9-4898-BA6C-50BF6612319D}" type="slidenum">
              <a:rPr lang="en-US"/>
              <a:pPr/>
              <a:t>35</a:t>
            </a:fld>
            <a:endParaRPr lang="en-US"/>
          </a:p>
        </p:txBody>
      </p:sp>
      <p:sp>
        <p:nvSpPr>
          <p:cNvPr id="459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AF3DA1-65D8-4EFF-B48D-E67A0BFE5806}" type="slidenum">
              <a:rPr lang="en-US" smtClean="0">
                <a:latin typeface="Arial" pitchFamily="34" charset="0"/>
              </a:rPr>
              <a:pPr/>
              <a:t>36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AF3DA1-65D8-4EFF-B48D-E67A0BFE5806}" type="slidenum">
              <a:rPr lang="en-US" smtClean="0">
                <a:latin typeface="Arial" pitchFamily="34" charset="0"/>
              </a:rPr>
              <a:pPr/>
              <a:t>37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AF3DA1-65D8-4EFF-B48D-E67A0BFE5806}" type="slidenum">
              <a:rPr lang="en-US" smtClean="0">
                <a:latin typeface="Arial" pitchFamily="34" charset="0"/>
              </a:rPr>
              <a:pPr/>
              <a:t>38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4DBB7A-39B0-44E4-AB2E-CD8085F6740F}" type="slidenum">
              <a:rPr lang="en-US"/>
              <a:pPr/>
              <a:t>39</a:t>
            </a:fld>
            <a:endParaRPr lang="en-US"/>
          </a:p>
        </p:txBody>
      </p:sp>
      <p:sp>
        <p:nvSpPr>
          <p:cNvPr id="524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4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C9DDB7-6442-46B6-B4B2-C8D49DE0937A}" type="slidenum">
              <a:rPr lang="en-US"/>
              <a:pPr/>
              <a:t>40</a:t>
            </a:fld>
            <a:endParaRPr lang="en-US"/>
          </a:p>
        </p:txBody>
      </p:sp>
      <p:sp>
        <p:nvSpPr>
          <p:cNvPr id="525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5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6006DB-872B-46F3-8BBE-6242F9A026D5}" type="slidenum">
              <a:rPr lang="en-US"/>
              <a:pPr/>
              <a:t>41</a:t>
            </a:fld>
            <a:endParaRPr lang="en-US"/>
          </a:p>
        </p:txBody>
      </p:sp>
      <p:sp>
        <p:nvSpPr>
          <p:cNvPr id="526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6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DFA7DB-E3A0-4D24-A516-6A428B50FD62}" type="slidenum">
              <a:rPr lang="en-US"/>
              <a:pPr/>
              <a:t>42</a:t>
            </a:fld>
            <a:endParaRPr lang="en-US"/>
          </a:p>
        </p:txBody>
      </p:sp>
      <p:sp>
        <p:nvSpPr>
          <p:cNvPr id="527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7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45C925-7578-445A-BDA5-D9A5338AFCFE}" type="slidenum">
              <a:rPr lang="en-US"/>
              <a:pPr/>
              <a:t>43</a:t>
            </a:fld>
            <a:endParaRPr lang="en-US"/>
          </a:p>
        </p:txBody>
      </p:sp>
      <p:sp>
        <p:nvSpPr>
          <p:cNvPr id="418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8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306AE-19AC-46DE-9E7A-DAFBA1FE8331}" type="slidenum">
              <a:rPr lang="en-US"/>
              <a:pPr/>
              <a:t>44</a:t>
            </a:fld>
            <a:endParaRPr lang="en-US"/>
          </a:p>
        </p:txBody>
      </p:sp>
      <p:sp>
        <p:nvSpPr>
          <p:cNvPr id="424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4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11D8337-5CC7-4E9F-AFD0-D74C9080D369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065BA1-4783-4C52-B63B-E2F4BA172B97}" type="slidenum">
              <a:rPr lang="en-US"/>
              <a:pPr/>
              <a:t>45</a:t>
            </a:fld>
            <a:endParaRPr lang="en-US"/>
          </a:p>
        </p:txBody>
      </p:sp>
      <p:sp>
        <p:nvSpPr>
          <p:cNvPr id="425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5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920C35-60DB-4114-9CD4-C4A84D4BE402}" type="slidenum">
              <a:rPr lang="en-US"/>
              <a:pPr/>
              <a:t>46</a:t>
            </a:fld>
            <a:endParaRPr lang="en-US"/>
          </a:p>
        </p:txBody>
      </p:sp>
      <p:sp>
        <p:nvSpPr>
          <p:cNvPr id="430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B54D2B-99A3-4F6C-9395-6B6D8608E5EB}" type="slidenum">
              <a:rPr lang="en-US"/>
              <a:pPr/>
              <a:t>47</a:t>
            </a:fld>
            <a:endParaRPr lang="en-US"/>
          </a:p>
        </p:txBody>
      </p:sp>
      <p:sp>
        <p:nvSpPr>
          <p:cNvPr id="431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1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B3A533D-0C4F-457A-BA5E-94D5AC2A66A4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F000514-2B0D-4CDB-99D2-1198E5C01CEC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1CE28FA-5650-4E94-AAB4-14A28C3034E6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9EFE0DE-15AD-4B47-9FF8-DE3F02872C58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68C784-5DC0-4B5B-9501-767C4727CBE7}" type="slidenum">
              <a:rPr lang="en-US" smtClean="0">
                <a:latin typeface="Arial" pitchFamily="34" charset="0"/>
              </a:rPr>
              <a:pPr/>
              <a:t>14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DD37E-1C85-44B9-A440-65E8E63B3EE8}" type="datetimeFigureOut">
              <a:rPr lang="en-US" smtClean="0"/>
              <a:pPr/>
              <a:t>7/16/2014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999B9-A85B-4056-AD0B-B5901107B51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DD37E-1C85-44B9-A440-65E8E63B3EE8}" type="datetimeFigureOut">
              <a:rPr lang="en-US" smtClean="0"/>
              <a:pPr/>
              <a:t>7/16/2014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999B9-A85B-4056-AD0B-B5901107B5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DD37E-1C85-44B9-A440-65E8E63B3EE8}" type="datetimeFigureOut">
              <a:rPr lang="en-US" smtClean="0"/>
              <a:pPr/>
              <a:t>7/16/2014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999B9-A85B-4056-AD0B-B5901107B5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191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19200" y="20447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181600" y="20447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2555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6395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9295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7A25D7-AE36-4573-8AFF-640EF6E16E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B15A7-516E-4E32-9B5B-91DF83688B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76400"/>
            <a:ext cx="4194175" cy="21351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63988"/>
            <a:ext cx="4194175" cy="2135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6D43B2-A3D8-4EC2-BED6-E0CB9F5294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1999</a:t>
            </a:r>
          </a:p>
          <a:p>
            <a:pPr>
              <a:defRPr/>
            </a:pPr>
            <a:r>
              <a:rPr lang="en-US"/>
              <a:t>University of Florida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74FD1C-115D-41F9-B170-7FEF85AFBC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44463"/>
            <a:ext cx="7772400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8481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67300" y="1981200"/>
            <a:ext cx="38481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67300" y="4114800"/>
            <a:ext cx="38481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154113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592513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21513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2162FA1-8598-48BA-84BE-6A1C644E1B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DD37E-1C85-44B9-A440-65E8E63B3EE8}" type="datetimeFigureOut">
              <a:rPr lang="en-US" smtClean="0"/>
              <a:pPr/>
              <a:t>7/16/2014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999B9-A85B-4056-AD0B-B5901107B5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DD37E-1C85-44B9-A440-65E8E63B3EE8}" type="datetimeFigureOut">
              <a:rPr lang="en-US" smtClean="0"/>
              <a:pPr/>
              <a:t>7/16/2014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80999B9-A85B-4056-AD0B-B5901107B5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DD37E-1C85-44B9-A440-65E8E63B3EE8}" type="datetimeFigureOut">
              <a:rPr lang="en-US" smtClean="0"/>
              <a:pPr/>
              <a:t>7/16/2014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999B9-A85B-4056-AD0B-B5901107B5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DD37E-1C85-44B9-A440-65E8E63B3EE8}" type="datetimeFigureOut">
              <a:rPr lang="en-US" smtClean="0"/>
              <a:pPr/>
              <a:t>7/16/2014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999B9-A85B-4056-AD0B-B5901107B5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DD37E-1C85-44B9-A440-65E8E63B3EE8}" type="datetimeFigureOut">
              <a:rPr lang="en-US" smtClean="0"/>
              <a:pPr/>
              <a:t>7/16/2014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999B9-A85B-4056-AD0B-B5901107B5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DD37E-1C85-44B9-A440-65E8E63B3EE8}" type="datetimeFigureOut">
              <a:rPr lang="en-US" smtClean="0"/>
              <a:pPr/>
              <a:t>7/16/2014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999B9-A85B-4056-AD0B-B5901107B5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DD37E-1C85-44B9-A440-65E8E63B3EE8}" type="datetimeFigureOut">
              <a:rPr lang="en-US" smtClean="0"/>
              <a:pPr/>
              <a:t>7/16/2014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999B9-A85B-4056-AD0B-B5901107B5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DD37E-1C85-44B9-A440-65E8E63B3EE8}" type="datetimeFigureOut">
              <a:rPr lang="en-US" smtClean="0"/>
              <a:pPr/>
              <a:t>7/16/2014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999B9-A85B-4056-AD0B-B5901107B5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4BDD37E-1C85-44B9-A440-65E8E63B3EE8}" type="datetimeFigureOut">
              <a:rPr lang="en-US" smtClean="0"/>
              <a:pPr/>
              <a:t>7/16/2014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80999B9-A85B-4056-AD0B-B5901107B51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7" r:id="rId16"/>
  </p:sldLayoutIdLst>
  <p:transition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4.xml"/><Relationship Id="rId1" Type="http://schemas.openxmlformats.org/officeDocument/2006/relationships/video" Target="file:///C:\Documents%20and%20Settings\rmc\My%20Documents\Neuroscience\caudal-shunt.avi" TargetMode="Externa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video" Target="file:///C:\Users\rmc\Desktop\Chi-Neuro-Meeting-2011\sany0111.avi" TargetMode="Externa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rmc\My%20Documents\Avertech\Neurology-2004\104_0418.AVI" TargetMode="Externa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2.xml"/><Relationship Id="rId1" Type="http://schemas.openxmlformats.org/officeDocument/2006/relationships/video" Target="file:///C:\Documents%20and%20Settings\rmc\My%20Documents\Avertech\Neurology-2004\comatose-poodle.avi" TargetMode="Externa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4.xml"/><Relationship Id="rId1" Type="http://schemas.openxmlformats.org/officeDocument/2006/relationships/video" Target="file:///C:\Users\rmc\Desktop\Chi-Neuro-Meeting-2011\elvis.avi" TargetMode="External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3.xml"/><Relationship Id="rId1" Type="http://schemas.openxmlformats.org/officeDocument/2006/relationships/video" Target="file:///C:\Users\rmc\Desktop\Chi-Neuro-Meeting-2011\cns-tumor.avi" TargetMode="External"/><Relationship Id="rId4" Type="http://schemas.openxmlformats.org/officeDocument/2006/relationships/image" Target="../media/image42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4.w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13.xml"/><Relationship Id="rId1" Type="http://schemas.openxmlformats.org/officeDocument/2006/relationships/video" Target="file:///C:\Users\rmc\Desktop\Chi-Neuro-Meeting-2011\choroid-plexus.avi" TargetMode="External"/><Relationship Id="rId4" Type="http://schemas.openxmlformats.org/officeDocument/2006/relationships/image" Target="../media/image4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3.xml"/><Relationship Id="rId1" Type="http://schemas.openxmlformats.org/officeDocument/2006/relationships/video" Target="file:///C:\Documents%20and%20Settings\rmc\My%20Documents\Neuroscience\cranial-shunt.avi" TargetMode="Externa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Integrative Treatment of hydrocephalus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198098"/>
          </a:xfrm>
        </p:spPr>
        <p:txBody>
          <a:bodyPr/>
          <a:lstStyle/>
          <a:p>
            <a:r>
              <a:rPr lang="en-US" sz="2000" b="1" dirty="0" smtClean="0"/>
              <a:t>RM Clemmons, DVM, PhD, CVA, CVFT</a:t>
            </a:r>
            <a:endParaRPr lang="en-US" sz="2000" dirty="0" smtClean="0"/>
          </a:p>
          <a:p>
            <a:r>
              <a:rPr lang="en-US" sz="2000" b="1" dirty="0" smtClean="0"/>
              <a:t>Gainesville, FL</a:t>
            </a:r>
            <a:endParaRPr lang="en-US" sz="2000" dirty="0" smtClean="0"/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1999</a:t>
            </a:r>
          </a:p>
          <a:p>
            <a:r>
              <a:rPr lang="en-US" smtClean="0"/>
              <a:t>University of Florida</a:t>
            </a: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44588"/>
            <a:ext cx="7772400" cy="608012"/>
          </a:xfrm>
        </p:spPr>
        <p:txBody>
          <a:bodyPr>
            <a:normAutofit fontScale="90000"/>
          </a:bodyPr>
          <a:lstStyle/>
          <a:p>
            <a:r>
              <a:rPr lang="en-US" smtClean="0"/>
              <a:t>Ventriculoperitoneal Shunt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 smtClean="0"/>
              <a:t>Tunnel is made to bring shunt tubing to the abdomen</a:t>
            </a:r>
          </a:p>
        </p:txBody>
      </p:sp>
      <p:pic>
        <p:nvPicPr>
          <p:cNvPr id="22532" name="caudal-shunt.avi">
            <a:hlinkClick r:id="" action="ppaction://media"/>
          </p:cNvPr>
          <p:cNvPicPr>
            <a:picLocks noGrp="1" noRot="1" noChangeAspect="1" noChangeArrowheads="1"/>
          </p:cNvPicPr>
          <p:nvPr>
            <p:ph sz="quarter" idx="2"/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610100" y="2743200"/>
            <a:ext cx="3771900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342" name="Picture 5" descr="100-0013_IM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836613" y="3581400"/>
            <a:ext cx="3321050" cy="2514600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625" fill="hold"/>
                                        <p:tgtEl>
                                          <p:spTgt spid="225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253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5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25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1999</a:t>
            </a:r>
          </a:p>
          <a:p>
            <a:r>
              <a:rPr lang="en-US" smtClean="0"/>
              <a:t>University of Florida</a:t>
            </a: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44588"/>
            <a:ext cx="7772400" cy="608012"/>
          </a:xfrm>
        </p:spPr>
        <p:txBody>
          <a:bodyPr>
            <a:normAutofit fontScale="90000"/>
          </a:bodyPr>
          <a:lstStyle/>
          <a:p>
            <a:r>
              <a:rPr lang="en-US" smtClean="0"/>
              <a:t>Ventriculoperitoneal Shunt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2286000"/>
            <a:ext cx="3848100" cy="4114800"/>
          </a:xfrm>
        </p:spPr>
        <p:txBody>
          <a:bodyPr/>
          <a:lstStyle/>
          <a:p>
            <a:r>
              <a:rPr lang="en-US" sz="2800" smtClean="0"/>
              <a:t>Abdominal end is pushed into abdomen using Kelly hemostats</a:t>
            </a:r>
          </a:p>
          <a:p>
            <a:endParaRPr lang="en-US" sz="2800" smtClean="0"/>
          </a:p>
          <a:p>
            <a:r>
              <a:rPr lang="en-US" sz="2800" smtClean="0"/>
              <a:t>Extra is left for growth or movement</a:t>
            </a:r>
          </a:p>
        </p:txBody>
      </p:sp>
      <p:pic>
        <p:nvPicPr>
          <p:cNvPr id="15365" name="Picture 4" descr="100-0017_IM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53000" y="2514600"/>
            <a:ext cx="3581400" cy="2713038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TCVM Hydrocephalus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4724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Kidney </a:t>
            </a:r>
            <a:r>
              <a:rPr lang="en-US" dirty="0" err="1" smtClean="0"/>
              <a:t>jing</a:t>
            </a:r>
            <a:r>
              <a:rPr lang="en-US" dirty="0" smtClean="0"/>
              <a:t> deficiency</a:t>
            </a:r>
          </a:p>
          <a:p>
            <a:pPr lvl="8"/>
            <a:endParaRPr lang="en-US" dirty="0" smtClean="0"/>
          </a:p>
          <a:p>
            <a:pPr lvl="1"/>
            <a:r>
              <a:rPr lang="en-US" dirty="0" smtClean="0"/>
              <a:t>Fails to support the development of marrow</a:t>
            </a:r>
          </a:p>
          <a:p>
            <a:pPr lvl="8"/>
            <a:endParaRPr lang="en-US" dirty="0" smtClean="0"/>
          </a:p>
          <a:p>
            <a:pPr lvl="1"/>
            <a:r>
              <a:rPr lang="en-US" dirty="0" smtClean="0"/>
              <a:t>Does not nourish the child (liver) </a:t>
            </a:r>
          </a:p>
          <a:p>
            <a:pPr lvl="8"/>
            <a:endParaRPr lang="en-US" dirty="0" smtClean="0"/>
          </a:p>
          <a:p>
            <a:pPr lvl="1"/>
            <a:r>
              <a:rPr lang="en-US" dirty="0" smtClean="0"/>
              <a:t>Does not control the grandchild (heart)</a:t>
            </a:r>
          </a:p>
          <a:p>
            <a:pPr lvl="8"/>
            <a:endParaRPr lang="en-US" dirty="0" smtClean="0"/>
          </a:p>
          <a:p>
            <a:pPr lvl="1"/>
            <a:r>
              <a:rPr lang="en-US" dirty="0" smtClean="0"/>
              <a:t>Insults the grandparent (spleen) </a:t>
            </a:r>
            <a:endParaRPr lang="en-US" dirty="0"/>
          </a:p>
        </p:txBody>
      </p:sp>
      <p:pic>
        <p:nvPicPr>
          <p:cNvPr id="16281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13685" y="1676400"/>
            <a:ext cx="4325515" cy="4391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Hydrocephalus Patterns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00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Kidney &amp; Spleen Qi Deficiency</a:t>
            </a:r>
          </a:p>
          <a:p>
            <a:pPr lvl="1"/>
            <a:r>
              <a:rPr lang="en-US" dirty="0" smtClean="0"/>
              <a:t>Younger animals with congenital hydrocephalus</a:t>
            </a:r>
          </a:p>
          <a:p>
            <a:pPr lvl="8"/>
            <a:endParaRPr lang="en-US" dirty="0" smtClean="0"/>
          </a:p>
          <a:p>
            <a:r>
              <a:rPr lang="en-US" dirty="0" smtClean="0"/>
              <a:t>Kidney &amp; Liver Yin/Blood Deficiency</a:t>
            </a:r>
          </a:p>
          <a:p>
            <a:pPr lvl="1"/>
            <a:r>
              <a:rPr lang="en-US" dirty="0" smtClean="0"/>
              <a:t>Older animals with Canine Cognitive Disease</a:t>
            </a:r>
          </a:p>
          <a:p>
            <a:pPr lvl="8"/>
            <a:endParaRPr lang="en-US" dirty="0" smtClean="0"/>
          </a:p>
          <a:p>
            <a:r>
              <a:rPr lang="en-US" dirty="0" smtClean="0"/>
              <a:t>Liver Qi Stagnation</a:t>
            </a:r>
          </a:p>
          <a:p>
            <a:pPr lvl="1"/>
            <a:r>
              <a:rPr lang="en-US" dirty="0" smtClean="0"/>
              <a:t>Secondary to CNS inflammatory disease or cancer</a:t>
            </a:r>
          </a:p>
        </p:txBody>
      </p:sp>
      <p:pic>
        <p:nvPicPr>
          <p:cNvPr id="16384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0392" y="1600200"/>
            <a:ext cx="402336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1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Jocko</a:t>
            </a:r>
          </a:p>
        </p:txBody>
      </p:sp>
      <p:pic>
        <p:nvPicPr>
          <p:cNvPr id="49155" name="Picture 7" descr="SANY0115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 l="33961" t="18082" r="20755" b="29088"/>
          <a:stretch>
            <a:fillRect/>
          </a:stretch>
        </p:blipFill>
        <p:spPr>
          <a:xfrm>
            <a:off x="228600" y="2057400"/>
            <a:ext cx="3886200" cy="3400425"/>
          </a:xfrm>
          <a:noFill/>
        </p:spPr>
      </p:pic>
      <p:pic>
        <p:nvPicPr>
          <p:cNvPr id="6" name="sany0111.avi">
            <a:hlinkClick r:id="" action="ppaction://media"/>
          </p:cNvPr>
          <p:cNvPicPr>
            <a:picLocks noGrp="1" noRot="1" noChangeAspect="1"/>
          </p:cNvPicPr>
          <p:nvPr>
            <p:ph sz="half" idx="2"/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2057400"/>
            <a:ext cx="4502152" cy="337661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5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Jocko</a:t>
            </a:r>
          </a:p>
        </p:txBody>
      </p:sp>
      <p:sp>
        <p:nvSpPr>
          <p:cNvPr id="56218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1910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smtClean="0"/>
              <a:t>Problem List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smtClean="0"/>
              <a:t>Shen Disturbance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smtClean="0"/>
              <a:t>Hydrocephalus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1800" smtClean="0"/>
              <a:t>Confirmed ultrasound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smtClean="0"/>
              <a:t>Hepatoencephalopathy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1800" smtClean="0"/>
              <a:t>Confirmed BW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smtClean="0"/>
              <a:t>Overall poor development</a:t>
            </a:r>
          </a:p>
          <a:p>
            <a:pPr lvl="4" eaLnBrk="1" hangingPunct="1">
              <a:lnSpc>
                <a:spcPct val="90000"/>
              </a:lnSpc>
              <a:defRPr/>
            </a:pPr>
            <a:endParaRPr lang="en-US" sz="160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smtClean="0"/>
              <a:t>TCVM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smtClean="0"/>
              <a:t>Tongue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1800" smtClean="0"/>
              <a:t>thin-red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smtClean="0"/>
              <a:t>Pulses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1800" smtClean="0"/>
              <a:t>Deep, weak fast particularly on right side</a:t>
            </a:r>
          </a:p>
        </p:txBody>
      </p:sp>
      <p:sp>
        <p:nvSpPr>
          <p:cNvPr id="562181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724400" y="1600200"/>
            <a:ext cx="39624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smtClean="0"/>
              <a:t>Diagnosis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smtClean="0"/>
              <a:t>Jing Deficiency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smtClean="0"/>
              <a:t>Yin deficient</a:t>
            </a:r>
          </a:p>
          <a:p>
            <a:pPr lvl="4" eaLnBrk="1" hangingPunct="1">
              <a:lnSpc>
                <a:spcPct val="90000"/>
              </a:lnSpc>
              <a:defRPr/>
            </a:pPr>
            <a:endParaRPr lang="en-US" sz="160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smtClean="0"/>
              <a:t>Treatment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smtClean="0"/>
              <a:t>Hydrocephalus formula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smtClean="0"/>
              <a:t>Liu Wei Di Huang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smtClean="0"/>
              <a:t>Epimedium powder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11213"/>
            <a:ext cx="8229600" cy="6064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Peanut’s Hydrocephalus Formula</a:t>
            </a:r>
          </a:p>
        </p:txBody>
      </p:sp>
      <p:sp>
        <p:nvSpPr>
          <p:cNvPr id="484355" name="Text Box 3"/>
          <p:cNvSpPr txBox="1">
            <a:spLocks noChangeArrowheads="1"/>
          </p:cNvSpPr>
          <p:nvPr/>
        </p:nvSpPr>
        <p:spPr bwMode="auto">
          <a:xfrm>
            <a:off x="1219200" y="1828800"/>
            <a:ext cx="76962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1554163">
              <a:tabLst>
                <a:tab pos="1311275" algn="l"/>
                <a:tab pos="2911475" algn="l"/>
              </a:tabLst>
              <a:defRPr/>
            </a:pPr>
            <a:r>
              <a:rPr lang="en-US" sz="1600" dirty="0" err="1"/>
              <a:t>Bai</a:t>
            </a:r>
            <a:r>
              <a:rPr lang="en-US" sz="1600" dirty="0"/>
              <a:t> </a:t>
            </a:r>
            <a:r>
              <a:rPr lang="en-US" sz="1600" dirty="0" err="1" smtClean="0"/>
              <a:t>Zhi</a:t>
            </a:r>
            <a:r>
              <a:rPr lang="en-US" sz="1600" dirty="0" smtClean="0"/>
              <a:t>	Angelica	Dispel </a:t>
            </a:r>
            <a:r>
              <a:rPr lang="en-US" sz="1600" dirty="0"/>
              <a:t>Wind-Cold, relieve </a:t>
            </a:r>
            <a:r>
              <a:rPr lang="en-US" sz="1600" dirty="0" smtClean="0"/>
              <a:t>pain</a:t>
            </a:r>
          </a:p>
          <a:p>
            <a:pPr defTabSz="1554163">
              <a:tabLst>
                <a:tab pos="1311275" algn="l"/>
                <a:tab pos="2911475" algn="l"/>
              </a:tabLst>
              <a:defRPr/>
            </a:pPr>
            <a:r>
              <a:rPr lang="en-US" sz="1600" dirty="0" err="1" smtClean="0"/>
              <a:t>Bai</a:t>
            </a:r>
            <a:r>
              <a:rPr lang="en-US" sz="1600" dirty="0" smtClean="0"/>
              <a:t> Zhu	</a:t>
            </a:r>
            <a:r>
              <a:rPr lang="en-US" sz="1600" dirty="0" err="1" smtClean="0"/>
              <a:t>Atractylodes</a:t>
            </a:r>
            <a:r>
              <a:rPr lang="en-US" sz="1600" dirty="0"/>
              <a:t>	</a:t>
            </a:r>
            <a:r>
              <a:rPr lang="en-US" sz="1600" dirty="0" smtClean="0"/>
              <a:t>Strengthen </a:t>
            </a:r>
            <a:r>
              <a:rPr lang="en-US" sz="1600" dirty="0"/>
              <a:t>Spleen </a:t>
            </a:r>
            <a:r>
              <a:rPr lang="en-US" sz="1600" dirty="0" smtClean="0"/>
              <a:t>Qi</a:t>
            </a:r>
          </a:p>
          <a:p>
            <a:pPr defTabSz="1554163">
              <a:tabLst>
                <a:tab pos="1311275" algn="l"/>
                <a:tab pos="2911475" algn="l"/>
              </a:tabLst>
              <a:defRPr/>
            </a:pPr>
            <a:r>
              <a:rPr lang="en-US" sz="1600" dirty="0" smtClean="0"/>
              <a:t>Ban Xia	</a:t>
            </a:r>
            <a:r>
              <a:rPr lang="en-US" sz="1600" dirty="0" err="1" smtClean="0"/>
              <a:t>Pinellia</a:t>
            </a:r>
            <a:r>
              <a:rPr lang="en-US" sz="1600" dirty="0" smtClean="0"/>
              <a:t>	Transform </a:t>
            </a:r>
            <a:r>
              <a:rPr lang="en-US" sz="1600" dirty="0"/>
              <a:t>Damp and stops </a:t>
            </a:r>
            <a:r>
              <a:rPr lang="en-US" sz="1600" dirty="0" smtClean="0"/>
              <a:t>vomiting</a:t>
            </a:r>
          </a:p>
          <a:p>
            <a:pPr defTabSz="1554163">
              <a:tabLst>
                <a:tab pos="1311275" algn="l"/>
                <a:tab pos="2911475" algn="l"/>
              </a:tabLst>
              <a:defRPr/>
            </a:pPr>
            <a:r>
              <a:rPr lang="en-US" sz="1600" dirty="0" smtClean="0"/>
              <a:t>Bo He	</a:t>
            </a:r>
            <a:r>
              <a:rPr lang="en-US" sz="1600" dirty="0" err="1" smtClean="0"/>
              <a:t>Mentha</a:t>
            </a:r>
            <a:r>
              <a:rPr lang="en-US" sz="1600" dirty="0" smtClean="0"/>
              <a:t>	Dispel Wind-Heat</a:t>
            </a:r>
          </a:p>
          <a:p>
            <a:pPr defTabSz="1554163">
              <a:tabLst>
                <a:tab pos="1311275" algn="l"/>
                <a:tab pos="2911475" algn="l"/>
              </a:tabLst>
              <a:defRPr/>
            </a:pPr>
            <a:r>
              <a:rPr lang="en-US" sz="1600" dirty="0" err="1" smtClean="0"/>
              <a:t>Cang</a:t>
            </a:r>
            <a:r>
              <a:rPr lang="en-US" sz="1600" dirty="0" smtClean="0"/>
              <a:t> Zhu	</a:t>
            </a:r>
            <a:r>
              <a:rPr lang="en-US" sz="1600" dirty="0" err="1" smtClean="0"/>
              <a:t>Atractylodes</a:t>
            </a:r>
            <a:r>
              <a:rPr lang="en-US" sz="1600" dirty="0" smtClean="0"/>
              <a:t>	Dry </a:t>
            </a:r>
            <a:r>
              <a:rPr lang="en-US" sz="1600" dirty="0"/>
              <a:t>up Dampness, strengthen Spleen </a:t>
            </a:r>
            <a:r>
              <a:rPr lang="en-US" sz="1600" dirty="0" smtClean="0"/>
              <a:t>Qi</a:t>
            </a:r>
          </a:p>
          <a:p>
            <a:pPr defTabSz="1554163">
              <a:tabLst>
                <a:tab pos="1311275" algn="l"/>
                <a:tab pos="2911475" algn="l"/>
              </a:tabLst>
              <a:defRPr/>
            </a:pPr>
            <a:r>
              <a:rPr lang="en-US" sz="1600" dirty="0" smtClean="0"/>
              <a:t>Chan </a:t>
            </a:r>
            <a:r>
              <a:rPr lang="en-US" sz="1600" dirty="0" err="1" smtClean="0"/>
              <a:t>Tui</a:t>
            </a:r>
            <a:r>
              <a:rPr lang="en-US" sz="1600" dirty="0" smtClean="0"/>
              <a:t>	Cicada	Dispel </a:t>
            </a:r>
            <a:r>
              <a:rPr lang="en-US" sz="1600" dirty="0"/>
              <a:t>Wind, move Qi to the </a:t>
            </a:r>
            <a:r>
              <a:rPr lang="en-US" sz="1600" dirty="0" smtClean="0"/>
              <a:t>head</a:t>
            </a:r>
          </a:p>
          <a:p>
            <a:pPr defTabSz="1554163">
              <a:tabLst>
                <a:tab pos="1311275" algn="l"/>
                <a:tab pos="2911475" algn="l"/>
              </a:tabLst>
              <a:defRPr/>
            </a:pPr>
            <a:r>
              <a:rPr lang="en-US" sz="1600" dirty="0" smtClean="0"/>
              <a:t>Dang Shen	</a:t>
            </a:r>
            <a:r>
              <a:rPr lang="en-US" sz="1600" dirty="0" err="1" smtClean="0"/>
              <a:t>Codonopsis</a:t>
            </a:r>
            <a:r>
              <a:rPr lang="en-US" sz="1600" dirty="0" smtClean="0"/>
              <a:t>	</a:t>
            </a:r>
            <a:r>
              <a:rPr lang="en-US" sz="1600" dirty="0" err="1" smtClean="0"/>
              <a:t>Tonify</a:t>
            </a:r>
            <a:r>
              <a:rPr lang="en-US" sz="1600" dirty="0" smtClean="0"/>
              <a:t> Qi</a:t>
            </a:r>
          </a:p>
          <a:p>
            <a:pPr defTabSz="1554163">
              <a:tabLst>
                <a:tab pos="1311275" algn="l"/>
                <a:tab pos="2911475" algn="l"/>
              </a:tabLst>
              <a:defRPr/>
            </a:pPr>
            <a:r>
              <a:rPr lang="en-US" sz="1600" dirty="0" smtClean="0"/>
              <a:t>Deng </a:t>
            </a:r>
            <a:r>
              <a:rPr lang="en-US" sz="1600" dirty="0" err="1"/>
              <a:t>Xin</a:t>
            </a:r>
            <a:r>
              <a:rPr lang="en-US" sz="1600" dirty="0"/>
              <a:t> </a:t>
            </a:r>
            <a:r>
              <a:rPr lang="en-US" sz="1600" dirty="0" smtClean="0"/>
              <a:t>Cao	</a:t>
            </a:r>
            <a:r>
              <a:rPr lang="en-US" sz="1600" dirty="0" err="1" smtClean="0"/>
              <a:t>Juncus</a:t>
            </a:r>
            <a:r>
              <a:rPr lang="en-US" sz="1600" dirty="0" smtClean="0"/>
              <a:t>	Clear </a:t>
            </a:r>
            <a:r>
              <a:rPr lang="en-US" sz="1600" dirty="0"/>
              <a:t>Heat, Drain </a:t>
            </a:r>
            <a:r>
              <a:rPr lang="en-US" sz="1600" dirty="0" smtClean="0"/>
              <a:t>Damp-Heat</a:t>
            </a:r>
          </a:p>
          <a:p>
            <a:pPr defTabSz="1554163">
              <a:tabLst>
                <a:tab pos="1311275" algn="l"/>
                <a:tab pos="2911475" algn="l"/>
              </a:tabLst>
              <a:defRPr/>
            </a:pPr>
            <a:r>
              <a:rPr lang="en-US" sz="1600" dirty="0" smtClean="0"/>
              <a:t>Fu Ling	</a:t>
            </a:r>
            <a:r>
              <a:rPr lang="en-US" sz="1600" dirty="0" err="1" smtClean="0"/>
              <a:t>Poria</a:t>
            </a:r>
            <a:r>
              <a:rPr lang="en-US" sz="1600" dirty="0" smtClean="0"/>
              <a:t>	Benefit </a:t>
            </a:r>
            <a:r>
              <a:rPr lang="en-US" sz="1600" dirty="0"/>
              <a:t>the </a:t>
            </a:r>
            <a:r>
              <a:rPr lang="en-US" sz="1600" dirty="0" smtClean="0"/>
              <a:t>urination</a:t>
            </a:r>
          </a:p>
          <a:p>
            <a:pPr defTabSz="1554163">
              <a:tabLst>
                <a:tab pos="1311275" algn="l"/>
                <a:tab pos="2911475" algn="l"/>
              </a:tabLst>
              <a:defRPr/>
            </a:pPr>
            <a:r>
              <a:rPr lang="en-US" sz="1600" dirty="0" smtClean="0"/>
              <a:t>Huang Qi	</a:t>
            </a:r>
            <a:r>
              <a:rPr lang="en-US" sz="1600" dirty="0" err="1" smtClean="0"/>
              <a:t>Astragalus</a:t>
            </a:r>
            <a:r>
              <a:rPr lang="en-US" sz="1600" dirty="0" smtClean="0"/>
              <a:t>	</a:t>
            </a:r>
            <a:r>
              <a:rPr lang="en-US" sz="1600" dirty="0" err="1" smtClean="0"/>
              <a:t>Tonify</a:t>
            </a:r>
            <a:r>
              <a:rPr lang="en-US" sz="1600" dirty="0" smtClean="0"/>
              <a:t> </a:t>
            </a:r>
            <a:r>
              <a:rPr lang="en-US" sz="1600" dirty="0"/>
              <a:t>Spleen Qi and dissipate </a:t>
            </a:r>
            <a:r>
              <a:rPr lang="en-US" sz="1600" dirty="0" smtClean="0"/>
              <a:t>swelling</a:t>
            </a:r>
          </a:p>
          <a:p>
            <a:pPr defTabSz="1554163">
              <a:tabLst>
                <a:tab pos="1311275" algn="l"/>
                <a:tab pos="2911475" algn="l"/>
              </a:tabLst>
              <a:defRPr/>
            </a:pPr>
            <a:r>
              <a:rPr lang="en-US" sz="1600" dirty="0" err="1" smtClean="0"/>
              <a:t>Jie</a:t>
            </a:r>
            <a:r>
              <a:rPr lang="en-US" sz="1600" dirty="0" smtClean="0"/>
              <a:t> </a:t>
            </a:r>
            <a:r>
              <a:rPr lang="en-US" sz="1600" dirty="0" err="1" smtClean="0"/>
              <a:t>Geng</a:t>
            </a:r>
            <a:r>
              <a:rPr lang="en-US" sz="1600" dirty="0" smtClean="0"/>
              <a:t>	</a:t>
            </a:r>
            <a:r>
              <a:rPr lang="en-US" sz="1600" dirty="0" err="1" smtClean="0"/>
              <a:t>Platycodon</a:t>
            </a:r>
            <a:r>
              <a:rPr lang="en-US" sz="1600" dirty="0" smtClean="0"/>
              <a:t>	Open </a:t>
            </a:r>
            <a:r>
              <a:rPr lang="en-US" sz="1600" dirty="0"/>
              <a:t>to the Upper Jiao, transform </a:t>
            </a:r>
            <a:r>
              <a:rPr lang="en-US" sz="1600" dirty="0" smtClean="0"/>
              <a:t>phlegm</a:t>
            </a:r>
          </a:p>
          <a:p>
            <a:pPr defTabSz="1554163">
              <a:tabLst>
                <a:tab pos="1311275" algn="l"/>
                <a:tab pos="2911475" algn="l"/>
              </a:tabLst>
              <a:defRPr/>
            </a:pPr>
            <a:r>
              <a:rPr lang="en-US" sz="1600" dirty="0" smtClean="0"/>
              <a:t>Jin </a:t>
            </a:r>
            <a:r>
              <a:rPr lang="en-US" sz="1600" dirty="0"/>
              <a:t>Yin </a:t>
            </a:r>
            <a:r>
              <a:rPr lang="en-US" sz="1600" dirty="0" err="1" smtClean="0"/>
              <a:t>Hua</a:t>
            </a:r>
            <a:r>
              <a:rPr lang="en-US" sz="1600" dirty="0" smtClean="0"/>
              <a:t>	</a:t>
            </a:r>
            <a:r>
              <a:rPr lang="en-US" sz="1600" dirty="0" err="1" smtClean="0"/>
              <a:t>Lonicera</a:t>
            </a:r>
            <a:r>
              <a:rPr lang="en-US" sz="1600" dirty="0" smtClean="0"/>
              <a:t>	Clear </a:t>
            </a:r>
            <a:r>
              <a:rPr lang="en-US" sz="1600" dirty="0"/>
              <a:t>Heat, </a:t>
            </a:r>
            <a:r>
              <a:rPr lang="en-US" sz="1600" dirty="0" smtClean="0"/>
              <a:t>detoxify</a:t>
            </a:r>
          </a:p>
          <a:p>
            <a:pPr defTabSz="1554163">
              <a:tabLst>
                <a:tab pos="1311275" algn="l"/>
                <a:tab pos="2911475" algn="l"/>
              </a:tabLst>
              <a:defRPr/>
            </a:pPr>
            <a:r>
              <a:rPr lang="en-US" sz="1600" dirty="0" err="1" smtClean="0"/>
              <a:t>Ju</a:t>
            </a:r>
            <a:r>
              <a:rPr lang="en-US" sz="1600" dirty="0" smtClean="0"/>
              <a:t> </a:t>
            </a:r>
            <a:r>
              <a:rPr lang="en-US" sz="1600" dirty="0" err="1" smtClean="0"/>
              <a:t>Hua</a:t>
            </a:r>
            <a:r>
              <a:rPr lang="en-US" sz="1600" dirty="0" smtClean="0"/>
              <a:t>	Chrysanthemum	Clear </a:t>
            </a:r>
            <a:r>
              <a:rPr lang="en-US" sz="1600" dirty="0"/>
              <a:t>Heat, </a:t>
            </a:r>
            <a:r>
              <a:rPr lang="en-US" sz="1600" dirty="0" smtClean="0"/>
              <a:t>detoxify</a:t>
            </a:r>
          </a:p>
          <a:p>
            <a:pPr defTabSz="1554163">
              <a:tabLst>
                <a:tab pos="1311275" algn="l"/>
                <a:tab pos="2911475" algn="l"/>
              </a:tabLst>
              <a:defRPr/>
            </a:pPr>
            <a:r>
              <a:rPr lang="en-US" sz="1600" dirty="0" smtClean="0"/>
              <a:t>Shan Yao	</a:t>
            </a:r>
            <a:r>
              <a:rPr lang="en-US" sz="1600" dirty="0" err="1" smtClean="0"/>
              <a:t>Dioscorea</a:t>
            </a:r>
            <a:r>
              <a:rPr lang="en-US" sz="1600" dirty="0" smtClean="0"/>
              <a:t>	</a:t>
            </a:r>
            <a:r>
              <a:rPr lang="en-US" sz="1600" dirty="0" err="1" smtClean="0"/>
              <a:t>Tonify</a:t>
            </a:r>
            <a:r>
              <a:rPr lang="en-US" sz="1600" dirty="0" smtClean="0"/>
              <a:t> </a:t>
            </a:r>
            <a:r>
              <a:rPr lang="en-US" sz="1600" dirty="0"/>
              <a:t>Spleen </a:t>
            </a:r>
            <a:r>
              <a:rPr lang="en-US" sz="1600" dirty="0" smtClean="0"/>
              <a:t>Qi</a:t>
            </a:r>
          </a:p>
          <a:p>
            <a:pPr defTabSz="1554163">
              <a:tabLst>
                <a:tab pos="1311275" algn="l"/>
                <a:tab pos="2911475" algn="l"/>
              </a:tabLst>
              <a:defRPr/>
            </a:pPr>
            <a:r>
              <a:rPr lang="en-US" sz="1600" dirty="0" err="1" smtClean="0"/>
              <a:t>Sheng</a:t>
            </a:r>
            <a:r>
              <a:rPr lang="en-US" sz="1600" dirty="0" smtClean="0"/>
              <a:t> Ma	</a:t>
            </a:r>
            <a:r>
              <a:rPr lang="en-US" sz="1600" dirty="0" err="1" smtClean="0"/>
              <a:t>Cimcifuga</a:t>
            </a:r>
            <a:r>
              <a:rPr lang="en-US" sz="1600" dirty="0" smtClean="0"/>
              <a:t>	Clear </a:t>
            </a:r>
            <a:r>
              <a:rPr lang="en-US" sz="1600" dirty="0"/>
              <a:t>Wind-Heat, move Qi to the </a:t>
            </a:r>
            <a:r>
              <a:rPr lang="en-US" sz="1600" dirty="0" smtClean="0"/>
              <a:t>head</a:t>
            </a:r>
          </a:p>
          <a:p>
            <a:pPr defTabSz="1554163">
              <a:tabLst>
                <a:tab pos="1311275" algn="l"/>
                <a:tab pos="2911475" algn="l"/>
              </a:tabLst>
              <a:defRPr/>
            </a:pPr>
            <a:r>
              <a:rPr lang="en-US" sz="1600" dirty="0" err="1" smtClean="0"/>
              <a:t>Ze</a:t>
            </a:r>
            <a:r>
              <a:rPr lang="en-US" sz="1600" dirty="0" smtClean="0"/>
              <a:t> Xie	</a:t>
            </a:r>
            <a:r>
              <a:rPr lang="en-US" sz="1600" dirty="0" err="1" smtClean="0"/>
              <a:t>Alisma</a:t>
            </a:r>
            <a:r>
              <a:rPr lang="en-US" sz="1600" dirty="0" smtClean="0"/>
              <a:t>	Benefit </a:t>
            </a:r>
            <a:r>
              <a:rPr lang="en-US" sz="1600" dirty="0"/>
              <a:t>the </a:t>
            </a:r>
            <a:r>
              <a:rPr lang="en-US" sz="1600" dirty="0" smtClean="0"/>
              <a:t>urination</a:t>
            </a:r>
          </a:p>
          <a:p>
            <a:pPr defTabSz="1554163">
              <a:tabLst>
                <a:tab pos="1311275" algn="l"/>
                <a:tab pos="2911475" algn="l"/>
              </a:tabLst>
              <a:defRPr/>
            </a:pPr>
            <a:r>
              <a:rPr lang="en-US" sz="1600" dirty="0" err="1" smtClean="0"/>
              <a:t>Zhi</a:t>
            </a:r>
            <a:r>
              <a:rPr lang="en-US" sz="1600" dirty="0" smtClean="0"/>
              <a:t> </a:t>
            </a:r>
            <a:r>
              <a:rPr lang="en-US" sz="1600" dirty="0"/>
              <a:t>Ban Xia </a:t>
            </a:r>
            <a:r>
              <a:rPr lang="en-US" sz="1600" dirty="0" smtClean="0"/>
              <a:t>	</a:t>
            </a:r>
            <a:r>
              <a:rPr lang="en-US" sz="1600" dirty="0" err="1" smtClean="0"/>
              <a:t>Pinellia</a:t>
            </a:r>
            <a:r>
              <a:rPr lang="en-US" sz="1600" dirty="0" smtClean="0"/>
              <a:t>	Transform </a:t>
            </a:r>
            <a:r>
              <a:rPr lang="en-US" sz="1600" dirty="0"/>
              <a:t>Damp and stops </a:t>
            </a:r>
            <a:r>
              <a:rPr lang="en-US" sz="1600" dirty="0" smtClean="0"/>
              <a:t>vomiting</a:t>
            </a:r>
          </a:p>
          <a:p>
            <a:pPr defTabSz="1554163">
              <a:tabLst>
                <a:tab pos="1311275" algn="l"/>
                <a:tab pos="2911475" algn="l"/>
              </a:tabLst>
              <a:defRPr/>
            </a:pPr>
            <a:r>
              <a:rPr lang="en-US" sz="1600" dirty="0" smtClean="0"/>
              <a:t>Zhu Ling	</a:t>
            </a:r>
            <a:r>
              <a:rPr lang="en-US" sz="1600" dirty="0" err="1" smtClean="0"/>
              <a:t>Polyporous</a:t>
            </a:r>
            <a:r>
              <a:rPr lang="en-US" sz="1600" dirty="0" smtClean="0"/>
              <a:t>	Benefit </a:t>
            </a:r>
            <a:r>
              <a:rPr lang="en-US" sz="1600" dirty="0"/>
              <a:t>the urination</a:t>
            </a:r>
            <a:endParaRPr lang="en-US" sz="1600" b="1" dirty="0"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11213"/>
            <a:ext cx="8229600" cy="6064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mtClean="0"/>
              <a:t>Epimedium Powder </a:t>
            </a:r>
          </a:p>
        </p:txBody>
      </p:sp>
      <p:sp>
        <p:nvSpPr>
          <p:cNvPr id="484355" name="Text Box 3"/>
          <p:cNvSpPr txBox="1">
            <a:spLocks noChangeArrowheads="1"/>
          </p:cNvSpPr>
          <p:nvPr/>
        </p:nvSpPr>
        <p:spPr bwMode="auto">
          <a:xfrm>
            <a:off x="1219200" y="2133600"/>
            <a:ext cx="769620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1554163" eaLnBrk="1" hangingPunct="1">
              <a:tabLst>
                <a:tab pos="1311275" algn="l"/>
                <a:tab pos="2911475" algn="l"/>
              </a:tabLst>
              <a:defRPr/>
            </a:pPr>
            <a:r>
              <a:rPr lang="en-US" sz="1600" dirty="0" err="1">
                <a:latin typeface="Comic Sans MS" pitchFamily="66" charset="0"/>
              </a:rPr>
              <a:t>Epimedium</a:t>
            </a:r>
            <a:r>
              <a:rPr lang="en-US" sz="1600" dirty="0">
                <a:latin typeface="Comic Sans MS" pitchFamily="66" charset="0"/>
              </a:rPr>
              <a:t> 	</a:t>
            </a:r>
            <a:r>
              <a:rPr lang="en-US" sz="1600" i="1" dirty="0">
                <a:latin typeface="Comic Sans MS" pitchFamily="66" charset="0"/>
              </a:rPr>
              <a:t>Yin Yang </a:t>
            </a:r>
            <a:r>
              <a:rPr lang="en-US" sz="1600" i="1" dirty="0" err="1">
                <a:latin typeface="Comic Sans MS" pitchFamily="66" charset="0"/>
              </a:rPr>
              <a:t>Huo</a:t>
            </a:r>
            <a:r>
              <a:rPr lang="en-US" sz="1600" i="1" dirty="0">
                <a:latin typeface="Comic Sans MS" pitchFamily="66" charset="0"/>
              </a:rPr>
              <a:t> 	</a:t>
            </a:r>
            <a:r>
              <a:rPr lang="en-US" sz="1600" dirty="0" err="1">
                <a:latin typeface="Comic Sans MS" pitchFamily="66" charset="0"/>
              </a:rPr>
              <a:t>Tonify</a:t>
            </a:r>
            <a:r>
              <a:rPr lang="en-US" sz="1600" dirty="0">
                <a:latin typeface="Comic Sans MS" pitchFamily="66" charset="0"/>
              </a:rPr>
              <a:t> Kid Yang/Jing, Promote Sexual Desire </a:t>
            </a:r>
          </a:p>
          <a:p>
            <a:pPr defTabSz="1554163" eaLnBrk="1" hangingPunct="1">
              <a:tabLst>
                <a:tab pos="1311275" algn="l"/>
                <a:tab pos="2911475" algn="l"/>
              </a:tabLst>
              <a:defRPr/>
            </a:pPr>
            <a:r>
              <a:rPr lang="en-US" sz="1600" dirty="0" err="1">
                <a:latin typeface="Comic Sans MS" pitchFamily="66" charset="0"/>
              </a:rPr>
              <a:t>Cuscuta</a:t>
            </a:r>
            <a:r>
              <a:rPr lang="en-US" sz="1600" dirty="0">
                <a:latin typeface="Comic Sans MS" pitchFamily="66" charset="0"/>
              </a:rPr>
              <a:t> 	</a:t>
            </a:r>
            <a:r>
              <a:rPr lang="en-US" sz="1600" i="1" dirty="0" err="1">
                <a:latin typeface="Comic Sans MS" pitchFamily="66" charset="0"/>
              </a:rPr>
              <a:t>Tu</a:t>
            </a:r>
            <a:r>
              <a:rPr lang="en-US" sz="1600" i="1" dirty="0">
                <a:latin typeface="Comic Sans MS" pitchFamily="66" charset="0"/>
              </a:rPr>
              <a:t> Si </a:t>
            </a:r>
            <a:r>
              <a:rPr lang="en-US" sz="1600" i="1" dirty="0" err="1">
                <a:latin typeface="Comic Sans MS" pitchFamily="66" charset="0"/>
              </a:rPr>
              <a:t>Zi</a:t>
            </a:r>
            <a:r>
              <a:rPr lang="en-US" sz="1600" i="1" dirty="0">
                <a:latin typeface="Comic Sans MS" pitchFamily="66" charset="0"/>
              </a:rPr>
              <a:t> 	</a:t>
            </a:r>
            <a:r>
              <a:rPr lang="en-US" sz="1600" dirty="0" err="1">
                <a:latin typeface="Comic Sans MS" pitchFamily="66" charset="0"/>
              </a:rPr>
              <a:t>Tonify</a:t>
            </a:r>
            <a:r>
              <a:rPr lang="en-US" sz="1600" dirty="0">
                <a:latin typeface="Comic Sans MS" pitchFamily="66" charset="0"/>
              </a:rPr>
              <a:t> Kid Yang, Jing &amp; Yin </a:t>
            </a:r>
          </a:p>
          <a:p>
            <a:pPr defTabSz="1554163" eaLnBrk="1" hangingPunct="1">
              <a:tabLst>
                <a:tab pos="1311275" algn="l"/>
                <a:tab pos="2911475" algn="l"/>
              </a:tabLst>
              <a:defRPr/>
            </a:pPr>
            <a:r>
              <a:rPr lang="en-US" sz="1600" dirty="0" err="1">
                <a:latin typeface="Comic Sans MS" pitchFamily="66" charset="0"/>
              </a:rPr>
              <a:t>Cistache</a:t>
            </a:r>
            <a:r>
              <a:rPr lang="en-US" sz="1600" dirty="0">
                <a:latin typeface="Comic Sans MS" pitchFamily="66" charset="0"/>
              </a:rPr>
              <a:t> 	</a:t>
            </a:r>
            <a:r>
              <a:rPr lang="en-US" sz="1600" i="1" dirty="0">
                <a:latin typeface="Comic Sans MS" pitchFamily="66" charset="0"/>
              </a:rPr>
              <a:t>Rou Cong </a:t>
            </a:r>
            <a:r>
              <a:rPr lang="en-US" sz="1600" i="1" dirty="0" err="1">
                <a:latin typeface="Comic Sans MS" pitchFamily="66" charset="0"/>
              </a:rPr>
              <a:t>Rong</a:t>
            </a:r>
            <a:r>
              <a:rPr lang="en-US" sz="1600" i="1" dirty="0">
                <a:latin typeface="Comic Sans MS" pitchFamily="66" charset="0"/>
              </a:rPr>
              <a:t>	</a:t>
            </a:r>
            <a:r>
              <a:rPr lang="en-US" sz="1600" dirty="0" err="1">
                <a:latin typeface="Comic Sans MS" pitchFamily="66" charset="0"/>
              </a:rPr>
              <a:t>Tonify</a:t>
            </a:r>
            <a:r>
              <a:rPr lang="en-US" sz="1600" dirty="0">
                <a:latin typeface="Comic Sans MS" pitchFamily="66" charset="0"/>
              </a:rPr>
              <a:t> Kid Yang &amp; Yin </a:t>
            </a:r>
          </a:p>
          <a:p>
            <a:pPr defTabSz="1554163" eaLnBrk="1" hangingPunct="1">
              <a:tabLst>
                <a:tab pos="1311275" algn="l"/>
                <a:tab pos="2911475" algn="l"/>
              </a:tabLst>
              <a:defRPr/>
            </a:pPr>
            <a:r>
              <a:rPr lang="en-US" sz="1600" dirty="0" err="1">
                <a:latin typeface="Comic Sans MS" pitchFamily="66" charset="0"/>
              </a:rPr>
              <a:t>Paeonia</a:t>
            </a:r>
            <a:r>
              <a:rPr lang="en-US" sz="1600" dirty="0">
                <a:latin typeface="Comic Sans MS" pitchFamily="66" charset="0"/>
              </a:rPr>
              <a:t> 	</a:t>
            </a:r>
            <a:r>
              <a:rPr lang="en-US" sz="1600" i="1" dirty="0" err="1">
                <a:latin typeface="Comic Sans MS" pitchFamily="66" charset="0"/>
              </a:rPr>
              <a:t>Bai</a:t>
            </a:r>
            <a:r>
              <a:rPr lang="en-US" sz="1600" i="1" dirty="0">
                <a:latin typeface="Comic Sans MS" pitchFamily="66" charset="0"/>
              </a:rPr>
              <a:t> </a:t>
            </a:r>
            <a:r>
              <a:rPr lang="en-US" sz="1600" i="1" dirty="0" err="1">
                <a:latin typeface="Comic Sans MS" pitchFamily="66" charset="0"/>
              </a:rPr>
              <a:t>Shao</a:t>
            </a:r>
            <a:r>
              <a:rPr lang="en-US" sz="1600" i="1" dirty="0">
                <a:latin typeface="Comic Sans MS" pitchFamily="66" charset="0"/>
              </a:rPr>
              <a:t> Yao 	</a:t>
            </a:r>
            <a:r>
              <a:rPr lang="en-US" sz="1600" dirty="0">
                <a:latin typeface="Comic Sans MS" pitchFamily="66" charset="0"/>
              </a:rPr>
              <a:t>Nourish Liver Yin &amp; Blood </a:t>
            </a:r>
          </a:p>
          <a:p>
            <a:pPr defTabSz="1554163" eaLnBrk="1" hangingPunct="1">
              <a:tabLst>
                <a:tab pos="1311275" algn="l"/>
                <a:tab pos="2911475" algn="l"/>
              </a:tabLst>
              <a:defRPr/>
            </a:pPr>
            <a:r>
              <a:rPr lang="en-US" sz="1600" dirty="0" err="1">
                <a:latin typeface="Comic Sans MS" pitchFamily="66" charset="0"/>
              </a:rPr>
              <a:t>Polygonum</a:t>
            </a:r>
            <a:r>
              <a:rPr lang="en-US" sz="1600" dirty="0">
                <a:latin typeface="Comic Sans MS" pitchFamily="66" charset="0"/>
              </a:rPr>
              <a:t> 	</a:t>
            </a:r>
            <a:r>
              <a:rPr lang="en-US" sz="1600" i="1" dirty="0">
                <a:latin typeface="Comic Sans MS" pitchFamily="66" charset="0"/>
              </a:rPr>
              <a:t>He </a:t>
            </a:r>
            <a:r>
              <a:rPr lang="en-US" sz="1600" i="1" dirty="0" err="1">
                <a:latin typeface="Comic Sans MS" pitchFamily="66" charset="0"/>
              </a:rPr>
              <a:t>Shou</a:t>
            </a:r>
            <a:r>
              <a:rPr lang="en-US" sz="1600" i="1" dirty="0">
                <a:latin typeface="Comic Sans MS" pitchFamily="66" charset="0"/>
              </a:rPr>
              <a:t> Wu 	</a:t>
            </a:r>
            <a:r>
              <a:rPr lang="en-US" sz="1600" dirty="0">
                <a:latin typeface="Comic Sans MS" pitchFamily="66" charset="0"/>
              </a:rPr>
              <a:t>Nourish Blood &amp; Jing, Benefit Hair </a:t>
            </a:r>
          </a:p>
          <a:p>
            <a:pPr defTabSz="1554163" eaLnBrk="1" hangingPunct="1">
              <a:tabLst>
                <a:tab pos="1311275" algn="l"/>
                <a:tab pos="2911475" algn="l"/>
              </a:tabLst>
              <a:defRPr/>
            </a:pPr>
            <a:r>
              <a:rPr lang="en-US" sz="1600" dirty="0" err="1">
                <a:latin typeface="Comic Sans MS" pitchFamily="66" charset="0"/>
              </a:rPr>
              <a:t>Actinolite</a:t>
            </a:r>
            <a:r>
              <a:rPr lang="en-US" sz="1600" dirty="0">
                <a:latin typeface="Comic Sans MS" pitchFamily="66" charset="0"/>
              </a:rPr>
              <a:t> 	</a:t>
            </a:r>
            <a:r>
              <a:rPr lang="en-US" sz="1600" i="1" dirty="0">
                <a:latin typeface="Comic Sans MS" pitchFamily="66" charset="0"/>
              </a:rPr>
              <a:t>Yang Qi Shi 	</a:t>
            </a:r>
            <a:r>
              <a:rPr lang="en-US" sz="1600" dirty="0" err="1">
                <a:latin typeface="Comic Sans MS" pitchFamily="66" charset="0"/>
              </a:rPr>
              <a:t>Tonify</a:t>
            </a:r>
            <a:r>
              <a:rPr lang="en-US" sz="1600" dirty="0">
                <a:latin typeface="Comic Sans MS" pitchFamily="66" charset="0"/>
              </a:rPr>
              <a:t> Kid Yang </a:t>
            </a:r>
          </a:p>
          <a:p>
            <a:pPr defTabSz="1554163" eaLnBrk="1" hangingPunct="1">
              <a:tabLst>
                <a:tab pos="1311275" algn="l"/>
                <a:tab pos="2911475" algn="l"/>
              </a:tabLst>
              <a:defRPr/>
            </a:pPr>
            <a:r>
              <a:rPr lang="en-US" sz="1600" dirty="0" err="1">
                <a:latin typeface="Comic Sans MS" pitchFamily="66" charset="0"/>
              </a:rPr>
              <a:t>Cynomorium</a:t>
            </a:r>
            <a:r>
              <a:rPr lang="en-US" sz="1600" dirty="0">
                <a:latin typeface="Comic Sans MS" pitchFamily="66" charset="0"/>
              </a:rPr>
              <a:t> 	</a:t>
            </a:r>
            <a:r>
              <a:rPr lang="en-US" sz="1600" i="1" dirty="0" err="1">
                <a:latin typeface="Comic Sans MS" pitchFamily="66" charset="0"/>
              </a:rPr>
              <a:t>Suo</a:t>
            </a:r>
            <a:r>
              <a:rPr lang="en-US" sz="1600" i="1" dirty="0">
                <a:latin typeface="Comic Sans MS" pitchFamily="66" charset="0"/>
              </a:rPr>
              <a:t> Yang 	</a:t>
            </a:r>
            <a:r>
              <a:rPr lang="en-US" sz="1600" dirty="0" err="1">
                <a:latin typeface="Comic Sans MS" pitchFamily="66" charset="0"/>
              </a:rPr>
              <a:t>Tonify</a:t>
            </a:r>
            <a:r>
              <a:rPr lang="en-US" sz="1600" dirty="0">
                <a:latin typeface="Comic Sans MS" pitchFamily="66" charset="0"/>
              </a:rPr>
              <a:t> Kid Yang </a:t>
            </a:r>
          </a:p>
          <a:p>
            <a:pPr defTabSz="1554163" eaLnBrk="1" hangingPunct="1">
              <a:tabLst>
                <a:tab pos="1311275" algn="l"/>
                <a:tab pos="2911475" algn="l"/>
              </a:tabLst>
              <a:defRPr/>
            </a:pPr>
            <a:r>
              <a:rPr lang="en-US" sz="1600" dirty="0" err="1">
                <a:latin typeface="Comic Sans MS" pitchFamily="66" charset="0"/>
              </a:rPr>
              <a:t>Psoralea</a:t>
            </a:r>
            <a:r>
              <a:rPr lang="en-US" sz="1600" dirty="0">
                <a:latin typeface="Comic Sans MS" pitchFamily="66" charset="0"/>
              </a:rPr>
              <a:t> 	</a:t>
            </a:r>
            <a:r>
              <a:rPr lang="en-US" sz="1600" i="1" dirty="0">
                <a:latin typeface="Comic Sans MS" pitchFamily="66" charset="0"/>
              </a:rPr>
              <a:t>Bu </a:t>
            </a:r>
            <a:r>
              <a:rPr lang="en-US" sz="1600" i="1" dirty="0" err="1">
                <a:latin typeface="Comic Sans MS" pitchFamily="66" charset="0"/>
              </a:rPr>
              <a:t>Gu</a:t>
            </a:r>
            <a:r>
              <a:rPr lang="en-US" sz="1600" i="1" dirty="0">
                <a:latin typeface="Comic Sans MS" pitchFamily="66" charset="0"/>
              </a:rPr>
              <a:t> </a:t>
            </a:r>
            <a:r>
              <a:rPr lang="en-US" sz="1600" i="1" dirty="0" err="1">
                <a:latin typeface="Comic Sans MS" pitchFamily="66" charset="0"/>
              </a:rPr>
              <a:t>Zhi</a:t>
            </a:r>
            <a:r>
              <a:rPr lang="en-US" sz="1600" i="1" dirty="0">
                <a:latin typeface="Comic Sans MS" pitchFamily="66" charset="0"/>
              </a:rPr>
              <a:t> 	</a:t>
            </a:r>
            <a:r>
              <a:rPr lang="en-US" sz="1600" dirty="0" err="1">
                <a:latin typeface="Comic Sans MS" pitchFamily="66" charset="0"/>
              </a:rPr>
              <a:t>Tonify</a:t>
            </a:r>
            <a:r>
              <a:rPr lang="en-US" sz="1600" dirty="0">
                <a:latin typeface="Comic Sans MS" pitchFamily="66" charset="0"/>
              </a:rPr>
              <a:t> Kid Yang &amp; Strengthen Bones </a:t>
            </a:r>
          </a:p>
          <a:p>
            <a:pPr defTabSz="1554163" eaLnBrk="1" hangingPunct="1">
              <a:tabLst>
                <a:tab pos="1311275" algn="l"/>
                <a:tab pos="2911475" algn="l"/>
              </a:tabLst>
              <a:defRPr/>
            </a:pPr>
            <a:r>
              <a:rPr lang="en-US" sz="1600" dirty="0" err="1">
                <a:latin typeface="Comic Sans MS" pitchFamily="66" charset="0"/>
              </a:rPr>
              <a:t>Dipsacus</a:t>
            </a:r>
            <a:r>
              <a:rPr lang="en-US" sz="1600" dirty="0">
                <a:latin typeface="Comic Sans MS" pitchFamily="66" charset="0"/>
              </a:rPr>
              <a:t> 	</a:t>
            </a:r>
            <a:r>
              <a:rPr lang="en-US" sz="1600" i="1" dirty="0" err="1">
                <a:latin typeface="Comic Sans MS" pitchFamily="66" charset="0"/>
              </a:rPr>
              <a:t>Xu</a:t>
            </a:r>
            <a:r>
              <a:rPr lang="en-US" sz="1600" i="1" dirty="0">
                <a:latin typeface="Comic Sans MS" pitchFamily="66" charset="0"/>
              </a:rPr>
              <a:t> </a:t>
            </a:r>
            <a:r>
              <a:rPr lang="en-US" sz="1600" i="1" dirty="0" err="1">
                <a:latin typeface="Comic Sans MS" pitchFamily="66" charset="0"/>
              </a:rPr>
              <a:t>Duan</a:t>
            </a:r>
            <a:r>
              <a:rPr lang="en-US" sz="1600" i="1" dirty="0">
                <a:latin typeface="Comic Sans MS" pitchFamily="66" charset="0"/>
              </a:rPr>
              <a:t> 	</a:t>
            </a:r>
            <a:r>
              <a:rPr lang="en-US" sz="1600" dirty="0" err="1">
                <a:latin typeface="Comic Sans MS" pitchFamily="66" charset="0"/>
              </a:rPr>
              <a:t>Tonify</a:t>
            </a:r>
            <a:r>
              <a:rPr lang="en-US" sz="1600" dirty="0">
                <a:latin typeface="Comic Sans MS" pitchFamily="66" charset="0"/>
              </a:rPr>
              <a:t> Kid Yang &amp; Promote Fracture Healing </a:t>
            </a:r>
          </a:p>
          <a:p>
            <a:pPr defTabSz="1554163" eaLnBrk="1" hangingPunct="1">
              <a:tabLst>
                <a:tab pos="1311275" algn="l"/>
                <a:tab pos="2911475" algn="l"/>
              </a:tabLst>
              <a:defRPr/>
            </a:pPr>
            <a:r>
              <a:rPr lang="en-US" sz="1600" dirty="0" err="1">
                <a:latin typeface="Comic Sans MS" pitchFamily="66" charset="0"/>
              </a:rPr>
              <a:t>Lycium</a:t>
            </a:r>
            <a:r>
              <a:rPr lang="en-US" sz="1600" dirty="0">
                <a:latin typeface="Comic Sans MS" pitchFamily="66" charset="0"/>
              </a:rPr>
              <a:t> 	</a:t>
            </a:r>
            <a:r>
              <a:rPr lang="en-US" sz="1600" i="1" dirty="0">
                <a:latin typeface="Comic Sans MS" pitchFamily="66" charset="0"/>
              </a:rPr>
              <a:t>Gou Qi </a:t>
            </a:r>
            <a:r>
              <a:rPr lang="en-US" sz="1600" i="1" dirty="0" err="1">
                <a:latin typeface="Comic Sans MS" pitchFamily="66" charset="0"/>
              </a:rPr>
              <a:t>Zi</a:t>
            </a:r>
            <a:r>
              <a:rPr lang="en-US" sz="1600" i="1" dirty="0">
                <a:latin typeface="Comic Sans MS" pitchFamily="66" charset="0"/>
              </a:rPr>
              <a:t> 	</a:t>
            </a:r>
            <a:r>
              <a:rPr lang="en-US" sz="1600" dirty="0">
                <a:latin typeface="Comic Sans MS" pitchFamily="66" charset="0"/>
              </a:rPr>
              <a:t>Nourish Liver Yin, Benefit Eyes </a:t>
            </a:r>
          </a:p>
          <a:p>
            <a:pPr defTabSz="1554163" eaLnBrk="1" hangingPunct="1">
              <a:tabLst>
                <a:tab pos="1311275" algn="l"/>
                <a:tab pos="2911475" algn="l"/>
              </a:tabLst>
              <a:defRPr/>
            </a:pPr>
            <a:r>
              <a:rPr lang="en-US" sz="1600" dirty="0" err="1">
                <a:latin typeface="Comic Sans MS" pitchFamily="66" charset="0"/>
              </a:rPr>
              <a:t>Condonopsis</a:t>
            </a:r>
            <a:r>
              <a:rPr lang="en-US" sz="1600" dirty="0">
                <a:latin typeface="Comic Sans MS" pitchFamily="66" charset="0"/>
              </a:rPr>
              <a:t> 	</a:t>
            </a:r>
            <a:r>
              <a:rPr lang="en-US" sz="1600" i="1" dirty="0">
                <a:latin typeface="Comic Sans MS" pitchFamily="66" charset="0"/>
              </a:rPr>
              <a:t>Dang Shen 	</a:t>
            </a:r>
            <a:r>
              <a:rPr lang="en-US" sz="1600" dirty="0" err="1">
                <a:latin typeface="Comic Sans MS" pitchFamily="66" charset="0"/>
              </a:rPr>
              <a:t>Tonify</a:t>
            </a:r>
            <a:r>
              <a:rPr lang="en-US" sz="1600" dirty="0">
                <a:latin typeface="Comic Sans MS" pitchFamily="66" charset="0"/>
              </a:rPr>
              <a:t> Qi </a:t>
            </a:r>
          </a:p>
          <a:p>
            <a:pPr defTabSz="1554163" eaLnBrk="1" hangingPunct="1">
              <a:tabLst>
                <a:tab pos="1311275" algn="l"/>
                <a:tab pos="2911475" algn="l"/>
              </a:tabLst>
              <a:defRPr/>
            </a:pPr>
            <a:r>
              <a:rPr lang="en-US" sz="1600" dirty="0" err="1">
                <a:latin typeface="Comic Sans MS" pitchFamily="66" charset="0"/>
              </a:rPr>
              <a:t>Astragalus</a:t>
            </a:r>
            <a:r>
              <a:rPr lang="en-US" sz="1600" dirty="0">
                <a:latin typeface="Comic Sans MS" pitchFamily="66" charset="0"/>
              </a:rPr>
              <a:t> 	</a:t>
            </a:r>
            <a:r>
              <a:rPr lang="en-US" sz="1600" i="1" dirty="0">
                <a:latin typeface="Comic Sans MS" pitchFamily="66" charset="0"/>
              </a:rPr>
              <a:t>Huang Qi 	</a:t>
            </a:r>
            <a:r>
              <a:rPr lang="en-US" sz="1600" dirty="0" err="1">
                <a:latin typeface="Comic Sans MS" pitchFamily="66" charset="0"/>
              </a:rPr>
              <a:t>Tonify</a:t>
            </a:r>
            <a:r>
              <a:rPr lang="en-US" sz="1600" dirty="0">
                <a:latin typeface="Comic Sans MS" pitchFamily="66" charset="0"/>
              </a:rPr>
              <a:t> Qi </a:t>
            </a:r>
          </a:p>
          <a:p>
            <a:pPr defTabSz="1554163" eaLnBrk="1" hangingPunct="1">
              <a:tabLst>
                <a:tab pos="1311275" algn="l"/>
                <a:tab pos="2911475" algn="l"/>
              </a:tabLst>
              <a:defRPr/>
            </a:pPr>
            <a:r>
              <a:rPr lang="en-US" sz="1600" dirty="0" err="1">
                <a:latin typeface="Comic Sans MS" pitchFamily="66" charset="0"/>
              </a:rPr>
              <a:t>Rehmannia</a:t>
            </a:r>
            <a:r>
              <a:rPr lang="en-US" sz="1600" dirty="0">
                <a:latin typeface="Comic Sans MS" pitchFamily="66" charset="0"/>
              </a:rPr>
              <a:t> 	</a:t>
            </a:r>
            <a:r>
              <a:rPr lang="en-US" sz="1600" i="1" dirty="0" err="1">
                <a:latin typeface="Comic Sans MS" pitchFamily="66" charset="0"/>
              </a:rPr>
              <a:t>Shu</a:t>
            </a:r>
            <a:r>
              <a:rPr lang="en-US" sz="1600" i="1" dirty="0">
                <a:latin typeface="Comic Sans MS" pitchFamily="66" charset="0"/>
              </a:rPr>
              <a:t> Di Huang 	</a:t>
            </a:r>
            <a:r>
              <a:rPr lang="en-US" sz="1600" dirty="0">
                <a:latin typeface="Comic Sans MS" pitchFamily="66" charset="0"/>
              </a:rPr>
              <a:t>Nourish Kid Yin &amp; Jing</a:t>
            </a:r>
            <a:r>
              <a:rPr lang="en-US" sz="1600" i="1" dirty="0">
                <a:latin typeface="Comic Sans MS" pitchFamily="66" charset="0"/>
              </a:rPr>
              <a:t> </a:t>
            </a:r>
            <a:endParaRPr lang="en-US" sz="1600" dirty="0">
              <a:latin typeface="Comic Sans MS" pitchFamily="66" charset="0"/>
            </a:endParaRPr>
          </a:p>
          <a:p>
            <a:pPr defTabSz="1554163" eaLnBrk="1" hangingPunct="1">
              <a:tabLst>
                <a:tab pos="1311275" algn="l"/>
                <a:tab pos="2911475" algn="l"/>
              </a:tabLst>
              <a:defRPr/>
            </a:pPr>
            <a:r>
              <a:rPr lang="en-US" sz="1600" dirty="0">
                <a:latin typeface="Comic Sans MS" pitchFamily="66" charset="0"/>
              </a:rPr>
              <a:t>Angelica 	</a:t>
            </a:r>
            <a:r>
              <a:rPr lang="en-US" sz="1600" i="1" dirty="0">
                <a:latin typeface="Comic Sans MS" pitchFamily="66" charset="0"/>
              </a:rPr>
              <a:t>Dang </a:t>
            </a:r>
            <a:r>
              <a:rPr lang="en-US" sz="1600" i="1" dirty="0" err="1">
                <a:latin typeface="Comic Sans MS" pitchFamily="66" charset="0"/>
              </a:rPr>
              <a:t>Gui</a:t>
            </a:r>
            <a:r>
              <a:rPr lang="en-US" sz="1600" i="1" dirty="0">
                <a:latin typeface="Comic Sans MS" pitchFamily="66" charset="0"/>
              </a:rPr>
              <a:t> 	</a:t>
            </a:r>
            <a:r>
              <a:rPr lang="en-US" sz="1600" dirty="0">
                <a:latin typeface="Comic Sans MS" pitchFamily="66" charset="0"/>
              </a:rPr>
              <a:t>Nourish Blood </a:t>
            </a:r>
          </a:p>
          <a:p>
            <a:pPr defTabSz="1554163" eaLnBrk="1" hangingPunct="1">
              <a:tabLst>
                <a:tab pos="1311275" algn="l"/>
                <a:tab pos="2911475" algn="l"/>
              </a:tabLst>
              <a:defRPr/>
            </a:pPr>
            <a:r>
              <a:rPr lang="en-US" sz="1600" dirty="0" err="1">
                <a:latin typeface="Comic Sans MS" pitchFamily="66" charset="0"/>
              </a:rPr>
              <a:t>Ophiopogon</a:t>
            </a:r>
            <a:r>
              <a:rPr lang="en-US" sz="1600" dirty="0">
                <a:latin typeface="Comic Sans MS" pitchFamily="66" charset="0"/>
              </a:rPr>
              <a:t> 	</a:t>
            </a:r>
            <a:r>
              <a:rPr lang="en-US" sz="1600" i="1" dirty="0">
                <a:latin typeface="Comic Sans MS" pitchFamily="66" charset="0"/>
              </a:rPr>
              <a:t>Mai Men Dong 	</a:t>
            </a:r>
            <a:r>
              <a:rPr lang="en-US" sz="1600" dirty="0">
                <a:latin typeface="Comic Sans MS" pitchFamily="66" charset="0"/>
              </a:rPr>
              <a:t>Moisten &amp; Nourish Yin </a:t>
            </a:r>
          </a:p>
          <a:p>
            <a:pPr defTabSz="1554163" eaLnBrk="1" hangingPunct="1">
              <a:tabLst>
                <a:tab pos="1311275" algn="l"/>
                <a:tab pos="2911475" algn="l"/>
              </a:tabLst>
              <a:defRPr/>
            </a:pPr>
            <a:r>
              <a:rPr lang="en-US" sz="1600" dirty="0" err="1">
                <a:latin typeface="Comic Sans MS" pitchFamily="66" charset="0"/>
              </a:rPr>
              <a:t>Scrophularia</a:t>
            </a:r>
            <a:r>
              <a:rPr lang="en-US" sz="1600" dirty="0">
                <a:latin typeface="Comic Sans MS" pitchFamily="66" charset="0"/>
              </a:rPr>
              <a:t> 	</a:t>
            </a:r>
            <a:r>
              <a:rPr lang="en-US" sz="1600" i="1" dirty="0" err="1">
                <a:latin typeface="Comic Sans MS" pitchFamily="66" charset="0"/>
              </a:rPr>
              <a:t>Xuan</a:t>
            </a:r>
            <a:r>
              <a:rPr lang="en-US" sz="1600" i="1" dirty="0">
                <a:latin typeface="Comic Sans MS" pitchFamily="66" charset="0"/>
              </a:rPr>
              <a:t> Shen 	</a:t>
            </a:r>
            <a:r>
              <a:rPr lang="en-US" sz="1600" dirty="0">
                <a:latin typeface="Comic Sans MS" pitchFamily="66" charset="0"/>
              </a:rPr>
              <a:t>Cool Blood &amp; Clear Heat </a:t>
            </a:r>
          </a:p>
          <a:p>
            <a:pPr defTabSz="1554163" eaLnBrk="1" hangingPunct="1">
              <a:tabLst>
                <a:tab pos="1311275" algn="l"/>
                <a:tab pos="2911475" algn="l"/>
              </a:tabLst>
              <a:defRPr/>
            </a:pPr>
            <a:r>
              <a:rPr lang="en-US" sz="1600" dirty="0">
                <a:latin typeface="Comic Sans MS" pitchFamily="66" charset="0"/>
              </a:rPr>
              <a:t>Citrus 	</a:t>
            </a:r>
            <a:r>
              <a:rPr lang="en-US" sz="1600" i="1" dirty="0">
                <a:latin typeface="Comic Sans MS" pitchFamily="66" charset="0"/>
              </a:rPr>
              <a:t>Chen Pi 	</a:t>
            </a:r>
            <a:r>
              <a:rPr lang="en-US" sz="1600" dirty="0">
                <a:latin typeface="Comic Sans MS" pitchFamily="66" charset="0"/>
              </a:rPr>
              <a:t>Move Qi &amp; Relieve Pain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1999</a:t>
            </a:r>
          </a:p>
          <a:p>
            <a:r>
              <a:rPr lang="en-US" smtClean="0"/>
              <a:t>University of Florida</a:t>
            </a: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5 year old Siberian Husky</a:t>
            </a:r>
          </a:p>
        </p:txBody>
      </p:sp>
      <p:pic>
        <p:nvPicPr>
          <p:cNvPr id="80899" name="104_0418.AVI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052638" y="2152650"/>
            <a:ext cx="4894262" cy="3886200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400" fill="hold"/>
                                        <p:tgtEl>
                                          <p:spTgt spid="8089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089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08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089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899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oter Placeholder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1999</a:t>
            </a:r>
          </a:p>
          <a:p>
            <a:r>
              <a:rPr lang="en-US" smtClean="0"/>
              <a:t>University of Florida</a:t>
            </a: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 smtClean="0"/>
              <a:t>De Novo Hydrocephalus</a:t>
            </a:r>
          </a:p>
        </p:txBody>
      </p:sp>
      <p:pic>
        <p:nvPicPr>
          <p:cNvPr id="17412" name="Picture 3" descr="104_0420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5800" y="2514600"/>
            <a:ext cx="2212975" cy="3124200"/>
          </a:xfrm>
          <a:noFill/>
        </p:spPr>
      </p:pic>
      <p:pic>
        <p:nvPicPr>
          <p:cNvPr id="17413" name="Picture 4" descr="104_042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 t="8293" b="11539"/>
          <a:stretch>
            <a:fillRect/>
          </a:stretch>
        </p:blipFill>
        <p:spPr>
          <a:xfrm>
            <a:off x="5867400" y="2057400"/>
            <a:ext cx="1952625" cy="2209800"/>
          </a:xfrm>
          <a:noFill/>
        </p:spPr>
      </p:pic>
      <p:pic>
        <p:nvPicPr>
          <p:cNvPr id="17414" name="Picture 5" descr="104_042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3132138" y="3200400"/>
            <a:ext cx="2495550" cy="1981200"/>
          </a:xfrm>
          <a:noFill/>
        </p:spPr>
      </p:pic>
      <p:pic>
        <p:nvPicPr>
          <p:cNvPr id="17415" name="Picture 6" descr="104_0426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 cstate="print"/>
          <a:srcRect l="11058" r="11058"/>
          <a:stretch>
            <a:fillRect/>
          </a:stretch>
        </p:blipFill>
        <p:spPr>
          <a:xfrm>
            <a:off x="5867400" y="4343400"/>
            <a:ext cx="2057400" cy="198120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611188" y="1268413"/>
            <a:ext cx="7772400" cy="1470025"/>
          </a:xfrm>
        </p:spPr>
        <p:txBody>
          <a:bodyPr/>
          <a:lstStyle/>
          <a:p>
            <a:pPr eaLnBrk="1" hangingPunct="1"/>
            <a:r>
              <a:rPr lang="es-UY" smtClean="0">
                <a:solidFill>
                  <a:schemeClr val="tx1"/>
                </a:solidFill>
              </a:rPr>
              <a:t>Hydrocephalus</a:t>
            </a:r>
            <a:endParaRPr lang="es-ES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939800"/>
            <a:ext cx="8229600" cy="736600"/>
          </a:xfrm>
        </p:spPr>
        <p:txBody>
          <a:bodyPr/>
          <a:lstStyle/>
          <a:p>
            <a:r>
              <a:rPr lang="en-US"/>
              <a:t>Pierre</a:t>
            </a:r>
          </a:p>
        </p:txBody>
      </p:sp>
      <p:pic>
        <p:nvPicPr>
          <p:cNvPr id="261126" name="comatose-poodle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2343150"/>
            <a:ext cx="4267200" cy="32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61127" name="Rectangle 1031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2057400"/>
            <a:ext cx="38100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15 yr old M poodle</a:t>
            </a:r>
          </a:p>
          <a:p>
            <a:pPr lvl="4">
              <a:lnSpc>
                <a:spcPct val="90000"/>
              </a:lnSpc>
            </a:pPr>
            <a:endParaRPr lang="en-US" sz="1800" dirty="0"/>
          </a:p>
          <a:p>
            <a:pPr>
              <a:lnSpc>
                <a:spcPct val="90000"/>
              </a:lnSpc>
            </a:pPr>
            <a:r>
              <a:rPr lang="en-US" sz="2800" dirty="0"/>
              <a:t>Owner went on vacation</a:t>
            </a:r>
          </a:p>
          <a:p>
            <a:pPr lvl="4">
              <a:lnSpc>
                <a:spcPct val="90000"/>
              </a:lnSpc>
            </a:pPr>
            <a:endParaRPr lang="en-US" sz="1800" dirty="0"/>
          </a:p>
          <a:p>
            <a:pPr>
              <a:lnSpc>
                <a:spcPct val="90000"/>
              </a:lnSpc>
            </a:pPr>
            <a:r>
              <a:rPr lang="en-US" sz="2800" dirty="0"/>
              <a:t>Boarded at facility</a:t>
            </a:r>
          </a:p>
          <a:p>
            <a:pPr lvl="4">
              <a:lnSpc>
                <a:spcPct val="90000"/>
              </a:lnSpc>
            </a:pPr>
            <a:endParaRPr lang="en-US" sz="1800" dirty="0"/>
          </a:p>
          <a:p>
            <a:pPr>
              <a:lnSpc>
                <a:spcPct val="90000"/>
              </a:lnSpc>
            </a:pPr>
            <a:r>
              <a:rPr lang="en-US" sz="2800" dirty="0"/>
              <a:t>Upon return ataxia that progressed to coma in 8 hours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611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6112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1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611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1126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39800"/>
            <a:ext cx="8229600" cy="736600"/>
          </a:xfrm>
        </p:spPr>
        <p:txBody>
          <a:bodyPr/>
          <a:lstStyle/>
          <a:p>
            <a:r>
              <a:rPr lang="en-US"/>
              <a:t>Pierre</a:t>
            </a:r>
          </a:p>
        </p:txBody>
      </p:sp>
      <p:pic>
        <p:nvPicPr>
          <p:cNvPr id="266243" name="Picture 3" descr="coma-poodle-3d-cor"/>
          <p:cNvPicPr>
            <a:picLocks noChangeAspect="1" noChangeArrowheads="1"/>
          </p:cNvPicPr>
          <p:nvPr/>
        </p:nvPicPr>
        <p:blipFill>
          <a:blip r:embed="rId3" cstate="print">
            <a:lum bright="-6000"/>
          </a:blip>
          <a:srcRect/>
          <a:stretch>
            <a:fillRect/>
          </a:stretch>
        </p:blipFill>
        <p:spPr bwMode="auto">
          <a:xfrm>
            <a:off x="1600200" y="1828800"/>
            <a:ext cx="2286000" cy="2147888"/>
          </a:xfrm>
          <a:prstGeom prst="rect">
            <a:avLst/>
          </a:prstGeom>
          <a:noFill/>
        </p:spPr>
      </p:pic>
      <p:pic>
        <p:nvPicPr>
          <p:cNvPr id="266244" name="Picture 4" descr="coma-poodle-3d-sag"/>
          <p:cNvPicPr>
            <a:picLocks noChangeAspect="1" noChangeArrowheads="1"/>
          </p:cNvPicPr>
          <p:nvPr/>
        </p:nvPicPr>
        <p:blipFill>
          <a:blip r:embed="rId4" cstate="print">
            <a:lum bright="-18000"/>
          </a:blip>
          <a:srcRect/>
          <a:stretch>
            <a:fillRect/>
          </a:stretch>
        </p:blipFill>
        <p:spPr bwMode="auto">
          <a:xfrm>
            <a:off x="1143000" y="4114800"/>
            <a:ext cx="3124200" cy="2290763"/>
          </a:xfrm>
          <a:prstGeom prst="rect">
            <a:avLst/>
          </a:prstGeom>
          <a:noFill/>
        </p:spPr>
      </p:pic>
      <p:pic>
        <p:nvPicPr>
          <p:cNvPr id="266245" name="Picture 5" descr="coma-poodle-3d-hor"/>
          <p:cNvPicPr>
            <a:picLocks noChangeAspect="1" noChangeArrowheads="1"/>
          </p:cNvPicPr>
          <p:nvPr/>
        </p:nvPicPr>
        <p:blipFill>
          <a:blip r:embed="rId5" cstate="print">
            <a:lum bright="-18000" contrast="6000"/>
          </a:blip>
          <a:srcRect/>
          <a:stretch>
            <a:fillRect/>
          </a:stretch>
        </p:blipFill>
        <p:spPr bwMode="auto">
          <a:xfrm>
            <a:off x="5181600" y="1981200"/>
            <a:ext cx="3019425" cy="4419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Husky &amp; Pierre</a:t>
            </a:r>
          </a:p>
        </p:txBody>
      </p:sp>
      <p:sp>
        <p:nvSpPr>
          <p:cNvPr id="56218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1910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Problem List</a:t>
            </a:r>
          </a:p>
          <a:p>
            <a:pPr lvl="8">
              <a:lnSpc>
                <a:spcPct val="90000"/>
              </a:lnSpc>
              <a:defRPr/>
            </a:pPr>
            <a:endParaRPr lang="en-US" sz="12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/>
              <a:t>Shen Disturbance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/>
              <a:t>Hydrocephalus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1800" dirty="0" smtClean="0"/>
              <a:t>Confirmed MRI/CT scan</a:t>
            </a:r>
          </a:p>
          <a:p>
            <a:pPr>
              <a:lnSpc>
                <a:spcPct val="90000"/>
              </a:lnSpc>
              <a:defRPr/>
            </a:pPr>
            <a:endParaRPr lang="en-US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TCVM</a:t>
            </a:r>
          </a:p>
          <a:p>
            <a:pPr lvl="8">
              <a:lnSpc>
                <a:spcPct val="90000"/>
              </a:lnSpc>
              <a:defRPr/>
            </a:pPr>
            <a:endParaRPr lang="en-US" sz="12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/>
              <a:t>Tongue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1800" dirty="0" smtClean="0"/>
              <a:t>thin-red</a:t>
            </a:r>
          </a:p>
          <a:p>
            <a:pPr lvl="8">
              <a:lnSpc>
                <a:spcPct val="90000"/>
              </a:lnSpc>
              <a:defRPr/>
            </a:pPr>
            <a:endParaRPr lang="en-US" sz="12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/>
              <a:t>Pulses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1800" dirty="0" smtClean="0"/>
              <a:t>Deep, weak fast particularly on right side</a:t>
            </a:r>
          </a:p>
        </p:txBody>
      </p:sp>
      <p:sp>
        <p:nvSpPr>
          <p:cNvPr id="562181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724400" y="1600200"/>
            <a:ext cx="39624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Diagnosis</a:t>
            </a:r>
          </a:p>
          <a:p>
            <a:pPr lvl="8">
              <a:lnSpc>
                <a:spcPct val="90000"/>
              </a:lnSpc>
              <a:defRPr/>
            </a:pPr>
            <a:endParaRPr lang="en-US" sz="12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/>
              <a:t>Liver &amp; Kidney yin deficiency</a:t>
            </a:r>
          </a:p>
          <a:p>
            <a:pPr>
              <a:lnSpc>
                <a:spcPct val="90000"/>
              </a:lnSpc>
              <a:defRPr/>
            </a:pPr>
            <a:endParaRPr lang="en-US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Treatment</a:t>
            </a:r>
          </a:p>
          <a:p>
            <a:pPr lvl="8">
              <a:lnSpc>
                <a:spcPct val="90000"/>
              </a:lnSpc>
              <a:defRPr/>
            </a:pPr>
            <a:endParaRPr lang="en-US" sz="12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/>
              <a:t>½ Dose Hydrocephalus formula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/>
              <a:t>Liu Wei Di Huang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/>
              <a:t>½ Dose </a:t>
            </a:r>
            <a:r>
              <a:rPr lang="en-US" sz="2000" dirty="0" err="1" smtClean="0"/>
              <a:t>Epimedium</a:t>
            </a:r>
            <a:r>
              <a:rPr lang="en-US" sz="2000" dirty="0" smtClean="0"/>
              <a:t> powder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54113" y="1881188"/>
            <a:ext cx="7772400" cy="762000"/>
          </a:xfrm>
        </p:spPr>
        <p:txBody>
          <a:bodyPr>
            <a:normAutofit fontScale="90000"/>
          </a:bodyPr>
          <a:lstStyle/>
          <a:p>
            <a:r>
              <a:rPr lang="en-US" sz="5400" b="0"/>
              <a:t>CNS Neoplasia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4191000"/>
            <a:ext cx="4086225" cy="762000"/>
          </a:xfrm>
        </p:spPr>
        <p:txBody>
          <a:bodyPr/>
          <a:lstStyle/>
          <a:p>
            <a:r>
              <a:rPr lang="en-US" b="0"/>
              <a:t>Today’s Frontier</a:t>
            </a:r>
          </a:p>
        </p:txBody>
      </p:sp>
      <p:pic>
        <p:nvPicPr>
          <p:cNvPr id="158724" name="Picture 4" descr="leb-mri-t2"/>
          <p:cNvPicPr>
            <a:picLocks noChangeAspect="1" noChangeArrowheads="1"/>
          </p:cNvPicPr>
          <p:nvPr/>
        </p:nvPicPr>
        <p:blipFill>
          <a:blip r:embed="rId3" cstate="print">
            <a:lum bright="18000" contrast="12000"/>
          </a:blip>
          <a:srcRect/>
          <a:stretch>
            <a:fillRect/>
          </a:stretch>
        </p:blipFill>
        <p:spPr bwMode="auto">
          <a:xfrm>
            <a:off x="5638800" y="3124200"/>
            <a:ext cx="2430463" cy="3276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814388"/>
            <a:ext cx="7772400" cy="762000"/>
          </a:xfrm>
        </p:spPr>
        <p:txBody>
          <a:bodyPr/>
          <a:lstStyle/>
          <a:p>
            <a:r>
              <a:rPr lang="en-US"/>
              <a:t>CNS Neoplasia- -Dogs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905000"/>
            <a:ext cx="4194175" cy="4267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Common Types</a:t>
            </a:r>
          </a:p>
          <a:p>
            <a:pPr lvl="1">
              <a:lnSpc>
                <a:spcPct val="90000"/>
              </a:lnSpc>
            </a:pPr>
            <a:r>
              <a:rPr lang="en-US" sz="2400" dirty="0" err="1"/>
              <a:t>Meningioma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 err="1"/>
              <a:t>Astocytoma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 err="1"/>
              <a:t>Oligodendroglioma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Choroid plexus </a:t>
            </a:r>
            <a:r>
              <a:rPr lang="en-US" sz="2400" dirty="0" err="1"/>
              <a:t>papilloma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Lymphoma</a:t>
            </a:r>
          </a:p>
          <a:p>
            <a:pPr lvl="1">
              <a:lnSpc>
                <a:spcPct val="90000"/>
              </a:lnSpc>
            </a:pPr>
            <a:r>
              <a:rPr lang="en-US" sz="2400" dirty="0" err="1"/>
              <a:t>Neuroectodermal</a:t>
            </a:r>
            <a:r>
              <a:rPr lang="en-US" sz="2400" dirty="0"/>
              <a:t> tumors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Metastatic tumor</a:t>
            </a:r>
          </a:p>
        </p:txBody>
      </p:sp>
      <p:pic>
        <p:nvPicPr>
          <p:cNvPr id="159748" name="Picture 4" descr="lib-trans+c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959475" y="1981200"/>
            <a:ext cx="2187575" cy="2438400"/>
          </a:xfrm>
          <a:noFill/>
          <a:ln/>
        </p:spPr>
      </p:pic>
      <p:pic>
        <p:nvPicPr>
          <p:cNvPr id="159749" name="Picture 5" descr="leb-sag+C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943600" y="4572000"/>
            <a:ext cx="2284413" cy="1674813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814388"/>
            <a:ext cx="7772400" cy="762000"/>
          </a:xfrm>
        </p:spPr>
        <p:txBody>
          <a:bodyPr/>
          <a:lstStyle/>
          <a:p>
            <a:r>
              <a:rPr lang="en-US"/>
              <a:t>CNS Neoplasia- -Dogs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2057400"/>
            <a:ext cx="3848100" cy="4114800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Dog has 1-18 months average survival time</a:t>
            </a:r>
          </a:p>
          <a:p>
            <a:pPr lvl="1"/>
            <a:r>
              <a:rPr lang="en-US" sz="2400" dirty="0"/>
              <a:t>1-3 with nothing</a:t>
            </a:r>
          </a:p>
          <a:p>
            <a:pPr lvl="1"/>
            <a:r>
              <a:rPr lang="en-US" sz="2400" dirty="0"/>
              <a:t>6-9 with surgery</a:t>
            </a:r>
          </a:p>
          <a:p>
            <a:pPr lvl="1"/>
            <a:r>
              <a:rPr lang="en-US" sz="2400" dirty="0"/>
              <a:t>12-18 with radiation treatment</a:t>
            </a:r>
          </a:p>
          <a:p>
            <a:r>
              <a:rPr lang="en-US" sz="2800" dirty="0"/>
              <a:t>All tumors are invasive (malignant)</a:t>
            </a:r>
          </a:p>
        </p:txBody>
      </p:sp>
      <p:pic>
        <p:nvPicPr>
          <p:cNvPr id="160772" name="Picture 4" descr="100-0023_IMG_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lum bright="18000" contrast="6000"/>
          </a:blip>
          <a:srcRect/>
          <a:stretch>
            <a:fillRect/>
          </a:stretch>
        </p:blipFill>
        <p:spPr>
          <a:xfrm>
            <a:off x="5448300" y="2114550"/>
            <a:ext cx="2986088" cy="3981450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814388"/>
            <a:ext cx="7772400" cy="762000"/>
          </a:xfrm>
        </p:spPr>
        <p:txBody>
          <a:bodyPr/>
          <a:lstStyle/>
          <a:p>
            <a:r>
              <a:rPr lang="en-US"/>
              <a:t>CNS Neoplasia- -Cats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2133600"/>
            <a:ext cx="3848100" cy="4114800"/>
          </a:xfrm>
        </p:spPr>
        <p:txBody>
          <a:bodyPr/>
          <a:lstStyle/>
          <a:p>
            <a:r>
              <a:rPr lang="en-US" sz="2800"/>
              <a:t>Most common is meningioma</a:t>
            </a:r>
          </a:p>
          <a:p>
            <a:r>
              <a:rPr lang="en-US" sz="2800"/>
              <a:t>Usually extra-axial and benign</a:t>
            </a:r>
          </a:p>
          <a:p>
            <a:r>
              <a:rPr lang="en-US" sz="2800"/>
              <a:t>Seen in aged cats</a:t>
            </a:r>
          </a:p>
          <a:p>
            <a:r>
              <a:rPr lang="en-US" sz="2800"/>
              <a:t>Present with depression and dementia</a:t>
            </a:r>
          </a:p>
        </p:txBody>
      </p:sp>
      <p:pic>
        <p:nvPicPr>
          <p:cNvPr id="161796" name="Picture 4" descr="BT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019800" y="2133600"/>
            <a:ext cx="1801813" cy="2057400"/>
          </a:xfrm>
          <a:noFill/>
          <a:ln/>
        </p:spPr>
      </p:pic>
      <p:pic>
        <p:nvPicPr>
          <p:cNvPr id="161797" name="Picture 5" descr="BT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486400" y="4343400"/>
            <a:ext cx="3028950" cy="1890713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814388"/>
            <a:ext cx="7772400" cy="762000"/>
          </a:xfrm>
        </p:spPr>
        <p:txBody>
          <a:bodyPr/>
          <a:lstStyle/>
          <a:p>
            <a:r>
              <a:rPr lang="en-US"/>
              <a:t>Elvis</a:t>
            </a:r>
          </a:p>
        </p:txBody>
      </p:sp>
      <p:pic>
        <p:nvPicPr>
          <p:cNvPr id="264195" name="Picture 3" descr="elvis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219200" y="2709863"/>
            <a:ext cx="3505200" cy="2628900"/>
          </a:xfrm>
          <a:noFill/>
          <a:ln/>
        </p:spPr>
      </p:pic>
      <p:pic>
        <p:nvPicPr>
          <p:cNvPr id="6" name="elvis.avi">
            <a:hlinkClick r:id="" action="ppaction://media"/>
          </p:cNvPr>
          <p:cNvPicPr>
            <a:picLocks noGrp="1" noRot="1" noChangeAspect="1"/>
          </p:cNvPicPr>
          <p:nvPr>
            <p:ph sz="half" idx="2"/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5105400" y="2667000"/>
            <a:ext cx="3556000" cy="2667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8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814388"/>
            <a:ext cx="7772400" cy="762000"/>
          </a:xfrm>
        </p:spPr>
        <p:txBody>
          <a:bodyPr/>
          <a:lstStyle/>
          <a:p>
            <a:r>
              <a:rPr lang="en-US"/>
              <a:t>Elvis</a:t>
            </a:r>
          </a:p>
        </p:txBody>
      </p:sp>
      <p:sp>
        <p:nvSpPr>
          <p:cNvPr id="26521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/>
              <a:t>MRI revealed mass in the cerebral cortex</a:t>
            </a:r>
          </a:p>
        </p:txBody>
      </p:sp>
      <p:pic>
        <p:nvPicPr>
          <p:cNvPr id="265220" name="Picture 4" descr="mri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24000" y="3581400"/>
            <a:ext cx="3200400" cy="2400300"/>
          </a:xfrm>
          <a:noFill/>
          <a:ln/>
        </p:spPr>
      </p:pic>
      <p:pic>
        <p:nvPicPr>
          <p:cNvPr id="265221" name="Picture 5" descr="101-0162_IM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181600" y="3581400"/>
            <a:ext cx="3206750" cy="2405063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814388"/>
            <a:ext cx="7772400" cy="762000"/>
          </a:xfrm>
        </p:spPr>
        <p:txBody>
          <a:bodyPr/>
          <a:lstStyle/>
          <a:p>
            <a:r>
              <a:rPr lang="en-US"/>
              <a:t>Elvis</a:t>
            </a:r>
          </a:p>
        </p:txBody>
      </p:sp>
      <p:pic>
        <p:nvPicPr>
          <p:cNvPr id="266243" name="Picture 3" descr="meningioma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29200" y="2667000"/>
            <a:ext cx="3657600" cy="2743200"/>
          </a:xfrm>
          <a:noFill/>
          <a:ln/>
        </p:spPr>
      </p:pic>
      <p:pic>
        <p:nvPicPr>
          <p:cNvPr id="266244" name="Picture 4" descr="101-0172_IM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219200" y="2667000"/>
            <a:ext cx="3657600" cy="2743200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Disorders Affecting Brain</a:t>
            </a:r>
          </a:p>
        </p:txBody>
      </p:sp>
      <p:sp>
        <p:nvSpPr>
          <p:cNvPr id="7171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Anomalous</a:t>
            </a:r>
            <a:endParaRPr lang="en-US" smtClean="0">
              <a:solidFill>
                <a:srgbClr val="FFFF00"/>
              </a:solidFill>
            </a:endParaRPr>
          </a:p>
          <a:p>
            <a:pPr lvl="1" eaLnBrk="1" hangingPunct="1"/>
            <a:r>
              <a:rPr lang="en-US" smtClean="0">
                <a:solidFill>
                  <a:srgbClr val="FFFF00"/>
                </a:solidFill>
              </a:rPr>
              <a:t>Hydrocephalus</a:t>
            </a:r>
          </a:p>
          <a:p>
            <a:pPr lvl="1" eaLnBrk="1" hangingPunct="1"/>
            <a:r>
              <a:rPr lang="en-US" smtClean="0"/>
              <a:t>COMS</a:t>
            </a:r>
          </a:p>
          <a:p>
            <a:pPr lvl="1" eaLnBrk="1" hangingPunct="1"/>
            <a:r>
              <a:rPr lang="en-US" smtClean="0"/>
              <a:t>Intracranial arachnoid cyst</a:t>
            </a:r>
          </a:p>
          <a:p>
            <a:pPr lvl="1" eaLnBrk="1" hangingPunct="1"/>
            <a:r>
              <a:rPr lang="en-US" smtClean="0"/>
              <a:t>Dandy-Walker Syndrome</a:t>
            </a:r>
          </a:p>
        </p:txBody>
      </p:sp>
      <p:pic>
        <p:nvPicPr>
          <p:cNvPr id="717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3438" y="1916113"/>
            <a:ext cx="3633787" cy="311150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814388"/>
            <a:ext cx="7772400" cy="762000"/>
          </a:xfrm>
        </p:spPr>
        <p:txBody>
          <a:bodyPr/>
          <a:lstStyle/>
          <a:p>
            <a:r>
              <a:rPr lang="en-US"/>
              <a:t>Treatment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133600"/>
            <a:ext cx="4194175" cy="3962400"/>
          </a:xfrm>
        </p:spPr>
        <p:txBody>
          <a:bodyPr/>
          <a:lstStyle/>
          <a:p>
            <a:r>
              <a:rPr lang="en-US" sz="2800" dirty="0" err="1"/>
              <a:t>Prednisolone</a:t>
            </a:r>
            <a:r>
              <a:rPr lang="en-US" sz="2800" dirty="0"/>
              <a:t> (0.25-0.5 mg/kg q12h)</a:t>
            </a:r>
          </a:p>
          <a:p>
            <a:pPr lvl="1"/>
            <a:r>
              <a:rPr lang="en-US" sz="2400" dirty="0"/>
              <a:t>Treats secondary effects</a:t>
            </a:r>
          </a:p>
          <a:p>
            <a:pPr lvl="1"/>
            <a:r>
              <a:rPr lang="en-US" sz="2400" dirty="0"/>
              <a:t>Cover with </a:t>
            </a:r>
            <a:r>
              <a:rPr lang="en-US" sz="2400" dirty="0" err="1"/>
              <a:t>gastroprotectants</a:t>
            </a:r>
            <a:endParaRPr lang="en-US" sz="2400" dirty="0"/>
          </a:p>
          <a:p>
            <a:r>
              <a:rPr lang="en-US" sz="2800" dirty="0"/>
              <a:t>Chemotherapy</a:t>
            </a:r>
          </a:p>
          <a:p>
            <a:r>
              <a:rPr lang="en-US" sz="2800" dirty="0"/>
              <a:t>Radiation therapy</a:t>
            </a:r>
          </a:p>
        </p:txBody>
      </p:sp>
      <p:pic>
        <p:nvPicPr>
          <p:cNvPr id="6" name="cns-tumor.avi">
            <a:hlinkClick r:id="" action="ppaction://media"/>
          </p:cNvPr>
          <p:cNvPicPr>
            <a:picLocks noGrp="1" noRot="1" noChangeAspect="1"/>
          </p:cNvPicPr>
          <p:nvPr>
            <p:ph sz="half" idx="2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613805" y="2362200"/>
            <a:ext cx="4165600" cy="31242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6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814388"/>
            <a:ext cx="7772400" cy="762000"/>
          </a:xfrm>
        </p:spPr>
        <p:txBody>
          <a:bodyPr/>
          <a:lstStyle/>
          <a:p>
            <a:r>
              <a:rPr lang="en-US"/>
              <a:t>Chemotherapy</a:t>
            </a:r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057400"/>
            <a:ext cx="4038600" cy="4525963"/>
          </a:xfrm>
        </p:spPr>
        <p:txBody>
          <a:bodyPr/>
          <a:lstStyle/>
          <a:p>
            <a:r>
              <a:rPr lang="en-US" dirty="0" err="1"/>
              <a:t>Lomustine</a:t>
            </a:r>
            <a:endParaRPr lang="en-US" dirty="0"/>
          </a:p>
          <a:p>
            <a:pPr lvl="1"/>
            <a:r>
              <a:rPr lang="en-US" dirty="0"/>
              <a:t>60 mg/M</a:t>
            </a:r>
            <a:r>
              <a:rPr lang="en-US" baseline="30000" dirty="0"/>
              <a:t>2</a:t>
            </a:r>
            <a:r>
              <a:rPr lang="en-US" dirty="0"/>
              <a:t> given</a:t>
            </a:r>
          </a:p>
          <a:p>
            <a:pPr lvl="1"/>
            <a:r>
              <a:rPr lang="en-US" dirty="0"/>
              <a:t>Monitor CBC weekly</a:t>
            </a:r>
          </a:p>
          <a:p>
            <a:pPr lvl="1"/>
            <a:r>
              <a:rPr lang="en-US" dirty="0"/>
              <a:t>If WBC and platelets okay in 5 weeks, then give 80 mg/M</a:t>
            </a:r>
            <a:r>
              <a:rPr lang="en-US" baseline="30000" dirty="0"/>
              <a:t>2</a:t>
            </a:r>
            <a:endParaRPr lang="en-US" dirty="0"/>
          </a:p>
          <a:p>
            <a:pPr lvl="1"/>
            <a:r>
              <a:rPr lang="en-US" dirty="0"/>
              <a:t>Repeat every 5-8 weeks</a:t>
            </a:r>
            <a:endParaRPr lang="en-US" baseline="30000" dirty="0"/>
          </a:p>
        </p:txBody>
      </p:sp>
      <p:sp>
        <p:nvSpPr>
          <p:cNvPr id="16384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2057400"/>
            <a:ext cx="4038600" cy="4525963"/>
          </a:xfrm>
        </p:spPr>
        <p:txBody>
          <a:bodyPr/>
          <a:lstStyle/>
          <a:p>
            <a:r>
              <a:rPr lang="en-US" dirty="0" err="1"/>
              <a:t>Procarbazine</a:t>
            </a:r>
            <a:endParaRPr lang="en-US" dirty="0"/>
          </a:p>
          <a:p>
            <a:pPr lvl="1"/>
            <a:r>
              <a:rPr lang="en-US" dirty="0"/>
              <a:t>2-4 mg/kg/day for 1 week, then 4-6 mg/kg/day</a:t>
            </a:r>
          </a:p>
          <a:p>
            <a:pPr lvl="1"/>
            <a:r>
              <a:rPr lang="en-US" dirty="0"/>
              <a:t>Monitor CBC</a:t>
            </a:r>
          </a:p>
          <a:p>
            <a:pPr lvl="1"/>
            <a:r>
              <a:rPr lang="en-US" dirty="0"/>
              <a:t>Continue as long as WBC levels are &gt; 4000/µl &amp; platelet count is &gt; 100,000/µl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814388"/>
            <a:ext cx="7772400" cy="762000"/>
          </a:xfrm>
        </p:spPr>
        <p:txBody>
          <a:bodyPr/>
          <a:lstStyle/>
          <a:p>
            <a:r>
              <a:rPr lang="en-US"/>
              <a:t>Chemotherapy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2057400"/>
            <a:ext cx="4038600" cy="4525963"/>
          </a:xfrm>
        </p:spPr>
        <p:txBody>
          <a:bodyPr/>
          <a:lstStyle/>
          <a:p>
            <a:r>
              <a:rPr lang="en-US" dirty="0"/>
              <a:t>5-hydroxyurea</a:t>
            </a:r>
          </a:p>
          <a:p>
            <a:pPr lvl="1"/>
            <a:r>
              <a:rPr lang="en-US" dirty="0" err="1"/>
              <a:t>Meningiomas</a:t>
            </a:r>
            <a:endParaRPr lang="en-US" dirty="0"/>
          </a:p>
          <a:p>
            <a:pPr lvl="1"/>
            <a:r>
              <a:rPr lang="en-US" dirty="0"/>
              <a:t>50 mg/M</a:t>
            </a:r>
            <a:r>
              <a:rPr lang="en-US" baseline="30000" dirty="0"/>
              <a:t>2</a:t>
            </a:r>
            <a:r>
              <a:rPr lang="en-US" dirty="0"/>
              <a:t> given</a:t>
            </a:r>
          </a:p>
          <a:p>
            <a:pPr lvl="1"/>
            <a:r>
              <a:rPr lang="en-US" dirty="0"/>
              <a:t>Monitor CBC weekly</a:t>
            </a:r>
          </a:p>
          <a:p>
            <a:pPr lvl="1"/>
            <a:r>
              <a:rPr lang="en-US" dirty="0"/>
              <a:t>Repeat every 3-4 weeks</a:t>
            </a:r>
            <a:endParaRPr lang="en-US" baseline="30000" dirty="0"/>
          </a:p>
        </p:txBody>
      </p:sp>
      <p:sp>
        <p:nvSpPr>
          <p:cNvPr id="16486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2057400"/>
            <a:ext cx="4038600" cy="4525963"/>
          </a:xfrm>
        </p:spPr>
        <p:txBody>
          <a:bodyPr/>
          <a:lstStyle/>
          <a:p>
            <a:r>
              <a:rPr lang="en-US" dirty="0"/>
              <a:t>Melatonin</a:t>
            </a:r>
          </a:p>
          <a:p>
            <a:pPr lvl="1"/>
            <a:r>
              <a:rPr lang="en-US" dirty="0" err="1"/>
              <a:t>Gliomas</a:t>
            </a:r>
            <a:endParaRPr lang="en-US" dirty="0"/>
          </a:p>
          <a:p>
            <a:pPr lvl="1"/>
            <a:r>
              <a:rPr lang="en-US" dirty="0"/>
              <a:t>0.1-0.2 mg/kg once a day in the evening</a:t>
            </a:r>
          </a:p>
          <a:p>
            <a:pPr lvl="1"/>
            <a:r>
              <a:rPr lang="en-US" dirty="0"/>
              <a:t>Reduces growth of many tumors by 50%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814388"/>
            <a:ext cx="7772400" cy="762000"/>
          </a:xfrm>
        </p:spPr>
        <p:txBody>
          <a:bodyPr/>
          <a:lstStyle/>
          <a:p>
            <a:r>
              <a:rPr lang="en-US"/>
              <a:t>Treatment</a:t>
            </a: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981200"/>
            <a:ext cx="4800600" cy="4343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Diet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Low carbohydrate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Supplements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Antioxidants &amp; membrane stabilizers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Herbal medications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Western- -</a:t>
            </a:r>
            <a:r>
              <a:rPr lang="en-US" sz="2400" i="1" dirty="0"/>
              <a:t>Canine Cancer formula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Traditional Chinese medicine- -</a:t>
            </a:r>
            <a:r>
              <a:rPr lang="en-US" sz="2400" i="1" dirty="0"/>
              <a:t>Stasis in the Mansion of the Mind</a:t>
            </a:r>
          </a:p>
        </p:txBody>
      </p:sp>
      <p:pic>
        <p:nvPicPr>
          <p:cNvPr id="165892" name="Picture 4" descr="j021593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715000" y="2438400"/>
            <a:ext cx="2711450" cy="1981200"/>
          </a:xfrm>
        </p:spPr>
      </p:pic>
      <p:pic>
        <p:nvPicPr>
          <p:cNvPr id="165893" name="Picture 5" descr="j019931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943600" y="4267200"/>
            <a:ext cx="2673350" cy="1752600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814388"/>
            <a:ext cx="7772400" cy="762000"/>
          </a:xfrm>
        </p:spPr>
        <p:txBody>
          <a:bodyPr/>
          <a:lstStyle/>
          <a:p>
            <a:r>
              <a:rPr lang="en-US"/>
              <a:t>Blood Stagnation</a:t>
            </a:r>
          </a:p>
        </p:txBody>
      </p:sp>
      <p:sp>
        <p:nvSpPr>
          <p:cNvPr id="3153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1981200"/>
            <a:ext cx="3848100" cy="4572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/>
              <a:t>Hz: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Acute Seizures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Head Injury</a:t>
            </a:r>
          </a:p>
          <a:p>
            <a:pPr lvl="4">
              <a:lnSpc>
                <a:spcPct val="80000"/>
              </a:lnSpc>
            </a:pPr>
            <a:endParaRPr lang="en-US" sz="1400"/>
          </a:p>
          <a:p>
            <a:pPr>
              <a:lnSpc>
                <a:spcPct val="80000"/>
              </a:lnSpc>
            </a:pPr>
            <a:r>
              <a:rPr lang="en-US" sz="2000"/>
              <a:t>Tongue 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red &amp; greasy</a:t>
            </a:r>
          </a:p>
          <a:p>
            <a:pPr lvl="4">
              <a:lnSpc>
                <a:spcPct val="80000"/>
              </a:lnSpc>
            </a:pPr>
            <a:endParaRPr lang="en-US" sz="1400"/>
          </a:p>
          <a:p>
            <a:pPr>
              <a:lnSpc>
                <a:spcPct val="80000"/>
              </a:lnSpc>
            </a:pPr>
            <a:r>
              <a:rPr lang="en-US" sz="2000"/>
              <a:t>Pulse 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Fast, wiry &amp; slippery</a:t>
            </a:r>
          </a:p>
          <a:p>
            <a:pPr lvl="4">
              <a:lnSpc>
                <a:spcPct val="80000"/>
              </a:lnSpc>
            </a:pPr>
            <a:endParaRPr lang="en-US" sz="1400"/>
          </a:p>
          <a:p>
            <a:pPr>
              <a:lnSpc>
                <a:spcPct val="80000"/>
              </a:lnSpc>
            </a:pPr>
            <a:r>
              <a:rPr lang="en-US" sz="2000"/>
              <a:t>Rx Principle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expel phlegm, extinguish the wind, open the orifice, stabilize the seizures and invigorate blood</a:t>
            </a:r>
          </a:p>
        </p:txBody>
      </p:sp>
      <p:sp>
        <p:nvSpPr>
          <p:cNvPr id="31539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067300" y="1981200"/>
            <a:ext cx="3848100" cy="4495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/>
              <a:t>AP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CV-15, ST-40, PC-5, HT-7, LI-11, LIV-3, An Shen, </a:t>
            </a:r>
            <a:r>
              <a:rPr lang="en-US" sz="1800" dirty="0" err="1"/>
              <a:t>Da</a:t>
            </a:r>
            <a:r>
              <a:rPr lang="en-US" sz="1800" dirty="0"/>
              <a:t> </a:t>
            </a:r>
            <a:r>
              <a:rPr lang="en-US" sz="1800" dirty="0" err="1"/>
              <a:t>Feng</a:t>
            </a:r>
            <a:r>
              <a:rPr lang="en-US" sz="1800" dirty="0"/>
              <a:t> Men</a:t>
            </a:r>
          </a:p>
          <a:p>
            <a:pPr lvl="4">
              <a:lnSpc>
                <a:spcPct val="80000"/>
              </a:lnSpc>
            </a:pPr>
            <a:endParaRPr lang="en-US" sz="1400" dirty="0"/>
          </a:p>
          <a:p>
            <a:pPr>
              <a:lnSpc>
                <a:spcPct val="80000"/>
              </a:lnSpc>
            </a:pPr>
            <a:r>
              <a:rPr lang="en-US" sz="2000" dirty="0"/>
              <a:t>TCM Herbal</a:t>
            </a:r>
          </a:p>
          <a:p>
            <a:pPr lvl="1">
              <a:lnSpc>
                <a:spcPct val="80000"/>
              </a:lnSpc>
            </a:pPr>
            <a:r>
              <a:rPr lang="en-US" sz="1800" i="1" dirty="0"/>
              <a:t>Ding Xian Wan</a:t>
            </a:r>
          </a:p>
          <a:p>
            <a:pPr lvl="1">
              <a:lnSpc>
                <a:spcPct val="80000"/>
              </a:lnSpc>
            </a:pPr>
            <a:r>
              <a:rPr lang="en-US" sz="1800" i="1" dirty="0" smtClean="0"/>
              <a:t>TCVM Cancer Treatment</a:t>
            </a:r>
            <a:endParaRPr lang="en-US" sz="1800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814388"/>
            <a:ext cx="7772400" cy="762000"/>
          </a:xfrm>
        </p:spPr>
        <p:txBody>
          <a:bodyPr/>
          <a:lstStyle/>
          <a:p>
            <a:r>
              <a:rPr lang="en-US"/>
              <a:t>Stasis in Mansion of Mind </a:t>
            </a:r>
          </a:p>
        </p:txBody>
      </p:sp>
      <p:sp>
        <p:nvSpPr>
          <p:cNvPr id="318468" name="Text Box 4"/>
          <p:cNvSpPr txBox="1">
            <a:spLocks noChangeArrowheads="1"/>
          </p:cNvSpPr>
          <p:nvPr/>
        </p:nvSpPr>
        <p:spPr bwMode="auto">
          <a:xfrm>
            <a:off x="914400" y="2133600"/>
            <a:ext cx="7772400" cy="366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defTabSz="3094038">
              <a:tabLst>
                <a:tab pos="1493838" algn="l"/>
              </a:tabLst>
            </a:pPr>
            <a:r>
              <a:rPr lang="en-US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Angelica 	</a:t>
            </a:r>
            <a:r>
              <a:rPr lang="en-US" sz="1800" i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Bai</a:t>
            </a:r>
            <a:r>
              <a:rPr lang="en-US" sz="1800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800" i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Zhi</a:t>
            </a:r>
            <a:r>
              <a:rPr lang="en-US" sz="1800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	</a:t>
            </a:r>
            <a:r>
              <a:rPr lang="en-US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Warm the Channel, relieve pain </a:t>
            </a:r>
          </a:p>
          <a:p>
            <a:pPr algn="l" defTabSz="3094038">
              <a:tabLst>
                <a:tab pos="1493838" algn="l"/>
              </a:tabLst>
            </a:pPr>
            <a:r>
              <a:rPr lang="en-US" sz="1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Pinellia</a:t>
            </a:r>
            <a:r>
              <a:rPr lang="en-US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	</a:t>
            </a:r>
            <a:r>
              <a:rPr lang="en-US" sz="1800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Ban Xia 	</a:t>
            </a:r>
            <a:r>
              <a:rPr lang="en-US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Transform phlegm </a:t>
            </a:r>
          </a:p>
          <a:p>
            <a:pPr algn="l" defTabSz="3094038">
              <a:tabLst>
                <a:tab pos="1493838" algn="l"/>
              </a:tabLst>
            </a:pPr>
            <a:r>
              <a:rPr lang="en-US" sz="1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Ligusticum</a:t>
            </a:r>
            <a:r>
              <a:rPr lang="en-US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	</a:t>
            </a:r>
            <a:r>
              <a:rPr lang="en-US" sz="1800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Chuan </a:t>
            </a:r>
            <a:r>
              <a:rPr lang="en-US" sz="1800" i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Xiong</a:t>
            </a:r>
            <a:r>
              <a:rPr lang="en-US" sz="1800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	</a:t>
            </a:r>
            <a:r>
              <a:rPr lang="en-US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Move Blood </a:t>
            </a:r>
          </a:p>
          <a:p>
            <a:pPr algn="l" defTabSz="3094038">
              <a:tabLst>
                <a:tab pos="1493838" algn="l"/>
              </a:tabLst>
            </a:pPr>
            <a:r>
              <a:rPr lang="en-US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Salvia 	</a:t>
            </a:r>
            <a:r>
              <a:rPr lang="en-US" sz="1800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Dan Shen 	</a:t>
            </a:r>
            <a:r>
              <a:rPr lang="en-US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Move Blood </a:t>
            </a:r>
          </a:p>
          <a:p>
            <a:pPr algn="l" defTabSz="3094038">
              <a:tabLst>
                <a:tab pos="1493838" algn="l"/>
              </a:tabLst>
            </a:pPr>
            <a:r>
              <a:rPr lang="en-US" sz="1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Lumbricus</a:t>
            </a:r>
            <a:r>
              <a:rPr lang="en-US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	</a:t>
            </a:r>
            <a:r>
              <a:rPr lang="en-US" sz="1800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Di Long 	</a:t>
            </a:r>
            <a:r>
              <a:rPr lang="en-US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Clear Wind, invigorate Channel </a:t>
            </a:r>
          </a:p>
          <a:p>
            <a:pPr algn="l" defTabSz="3094038">
              <a:tabLst>
                <a:tab pos="1493838" algn="l"/>
              </a:tabLst>
            </a:pPr>
            <a:r>
              <a:rPr lang="en-US" sz="1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Ligusticum</a:t>
            </a:r>
            <a:r>
              <a:rPr lang="en-US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	</a:t>
            </a:r>
            <a:r>
              <a:rPr lang="en-US" sz="1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Gao</a:t>
            </a:r>
            <a:r>
              <a:rPr lang="en-US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800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Ben 	</a:t>
            </a:r>
            <a:r>
              <a:rPr lang="en-US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Relieve pain </a:t>
            </a:r>
          </a:p>
          <a:p>
            <a:pPr algn="l" defTabSz="3094038">
              <a:tabLst>
                <a:tab pos="1493838" algn="l"/>
              </a:tabLst>
            </a:pPr>
            <a:r>
              <a:rPr lang="en-US" sz="1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Pueraria</a:t>
            </a:r>
            <a:r>
              <a:rPr lang="en-US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	</a:t>
            </a:r>
            <a:r>
              <a:rPr lang="en-US" sz="1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Ge</a:t>
            </a:r>
            <a:r>
              <a:rPr lang="en-US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800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Gen 	</a:t>
            </a:r>
            <a:r>
              <a:rPr lang="en-US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Bring Qi upward </a:t>
            </a:r>
          </a:p>
          <a:p>
            <a:pPr algn="l" defTabSz="3094038">
              <a:tabLst>
                <a:tab pos="1493838" algn="l"/>
              </a:tabLst>
            </a:pPr>
            <a:r>
              <a:rPr lang="en-US" sz="1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Carthamus</a:t>
            </a:r>
            <a:r>
              <a:rPr lang="en-US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	</a:t>
            </a:r>
            <a:r>
              <a:rPr lang="en-US" sz="1800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Hong </a:t>
            </a:r>
            <a:r>
              <a:rPr lang="en-US" sz="1800" i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Hua</a:t>
            </a:r>
            <a:r>
              <a:rPr lang="en-US" sz="1800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	</a:t>
            </a:r>
            <a:r>
              <a:rPr lang="en-US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Break down Blood Stasis </a:t>
            </a:r>
          </a:p>
          <a:p>
            <a:pPr algn="l" defTabSz="3094038">
              <a:tabLst>
                <a:tab pos="1493838" algn="l"/>
              </a:tabLst>
            </a:pPr>
            <a:r>
              <a:rPr lang="en-US" sz="1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Bombyx</a:t>
            </a:r>
            <a:r>
              <a:rPr lang="en-US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	</a:t>
            </a:r>
            <a:r>
              <a:rPr lang="en-US" sz="1800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Jiang Can 	</a:t>
            </a:r>
            <a:r>
              <a:rPr lang="en-US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Transform phlegm, resolve nodule </a:t>
            </a:r>
          </a:p>
          <a:p>
            <a:pPr algn="l" defTabSz="3094038">
              <a:tabLst>
                <a:tab pos="1493838" algn="l"/>
              </a:tabLst>
            </a:pPr>
            <a:r>
              <a:rPr lang="en-US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Scorpion 	</a:t>
            </a:r>
            <a:r>
              <a:rPr lang="en-US" sz="1800" i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Quan</a:t>
            </a:r>
            <a:r>
              <a:rPr lang="en-US" sz="1800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Xie 	</a:t>
            </a:r>
            <a:r>
              <a:rPr lang="en-US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Break down Blood Stasis </a:t>
            </a:r>
          </a:p>
          <a:p>
            <a:pPr algn="l" defTabSz="3094038">
              <a:tabLst>
                <a:tab pos="1493838" algn="l"/>
              </a:tabLst>
            </a:pPr>
            <a:r>
              <a:rPr lang="en-US" sz="1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Cimicifuga</a:t>
            </a:r>
            <a:r>
              <a:rPr lang="en-US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	</a:t>
            </a:r>
            <a:r>
              <a:rPr lang="en-US" sz="1800" i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Sheng</a:t>
            </a:r>
            <a:r>
              <a:rPr lang="en-US" sz="1800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Ma 	Ascend Qi </a:t>
            </a:r>
          </a:p>
          <a:p>
            <a:pPr algn="l" defTabSz="3094038">
              <a:tabLst>
                <a:tab pos="1493838" algn="l"/>
              </a:tabLst>
            </a:pPr>
            <a:r>
              <a:rPr lang="en-US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Fritillary 	</a:t>
            </a:r>
            <a:r>
              <a:rPr lang="en-US" sz="1800" i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Zhe</a:t>
            </a:r>
            <a:r>
              <a:rPr lang="en-US" sz="1800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800" i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Bei</a:t>
            </a:r>
            <a:r>
              <a:rPr lang="en-US" sz="1800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Mu 	</a:t>
            </a:r>
            <a:r>
              <a:rPr lang="en-US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Transform phlegm, resolve nodules </a:t>
            </a:r>
          </a:p>
          <a:p>
            <a:pPr algn="l" defTabSz="3094038">
              <a:tabLst>
                <a:tab pos="1493838" algn="l"/>
              </a:tabLst>
            </a:pPr>
            <a:r>
              <a:rPr lang="en-US" sz="1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Scolopendra</a:t>
            </a:r>
            <a:r>
              <a:rPr lang="en-US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r>
              <a:rPr lang="en-US" sz="1800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Wu Gong</a:t>
            </a:r>
            <a:r>
              <a:rPr lang="en-US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	Detoxify, resolve nodules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11213"/>
            <a:ext cx="8229600" cy="6064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Max’s Formula</a:t>
            </a:r>
          </a:p>
        </p:txBody>
      </p:sp>
      <p:sp>
        <p:nvSpPr>
          <p:cNvPr id="484355" name="Text Box 3"/>
          <p:cNvSpPr txBox="1">
            <a:spLocks noChangeArrowheads="1"/>
          </p:cNvSpPr>
          <p:nvPr/>
        </p:nvSpPr>
        <p:spPr bwMode="auto">
          <a:xfrm>
            <a:off x="838200" y="2514600"/>
            <a:ext cx="83058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1554163">
              <a:tabLst>
                <a:tab pos="1463040" algn="l"/>
                <a:tab pos="2926080" algn="l"/>
              </a:tabLst>
              <a:defRPr/>
            </a:pPr>
            <a:r>
              <a:rPr lang="en-US" dirty="0" err="1"/>
              <a:t>Bai</a:t>
            </a:r>
            <a:r>
              <a:rPr lang="en-US" dirty="0"/>
              <a:t> </a:t>
            </a:r>
            <a:r>
              <a:rPr lang="en-US" dirty="0" err="1" smtClean="0"/>
              <a:t>Zhi</a:t>
            </a:r>
            <a:r>
              <a:rPr lang="en-US" dirty="0" smtClean="0"/>
              <a:t>	Angelica	Clear </a:t>
            </a:r>
            <a:r>
              <a:rPr lang="en-US" dirty="0"/>
              <a:t>Wind-Cold and relieve </a:t>
            </a:r>
            <a:r>
              <a:rPr lang="en-US" dirty="0" smtClean="0"/>
              <a:t>pain</a:t>
            </a:r>
          </a:p>
          <a:p>
            <a:pPr defTabSz="1554163">
              <a:tabLst>
                <a:tab pos="1463040" algn="l"/>
                <a:tab pos="2926080" algn="l"/>
              </a:tabLst>
              <a:defRPr/>
            </a:pPr>
            <a:r>
              <a:rPr lang="en-US" dirty="0" err="1" smtClean="0"/>
              <a:t>Da</a:t>
            </a:r>
            <a:r>
              <a:rPr lang="en-US" dirty="0" smtClean="0"/>
              <a:t> Huang	Rheum	Clear </a:t>
            </a:r>
            <a:r>
              <a:rPr lang="en-US" dirty="0"/>
              <a:t>stagnation/stasis and clear </a:t>
            </a:r>
            <a:r>
              <a:rPr lang="en-US" dirty="0" smtClean="0"/>
              <a:t>Heat</a:t>
            </a:r>
          </a:p>
          <a:p>
            <a:pPr defTabSz="1554163">
              <a:tabLst>
                <a:tab pos="1463040" algn="l"/>
                <a:tab pos="2926080" algn="l"/>
              </a:tabLst>
              <a:defRPr/>
            </a:pPr>
            <a:r>
              <a:rPr lang="en-US" dirty="0" err="1" smtClean="0"/>
              <a:t>Jie</a:t>
            </a:r>
            <a:r>
              <a:rPr lang="en-US" dirty="0" smtClean="0"/>
              <a:t> </a:t>
            </a:r>
            <a:r>
              <a:rPr lang="en-US" dirty="0" err="1" smtClean="0"/>
              <a:t>Geng</a:t>
            </a:r>
            <a:r>
              <a:rPr lang="en-US" dirty="0" smtClean="0"/>
              <a:t>	</a:t>
            </a:r>
            <a:r>
              <a:rPr lang="en-US" dirty="0" err="1" smtClean="0"/>
              <a:t>Platycodon</a:t>
            </a:r>
            <a:r>
              <a:rPr lang="en-US" dirty="0" smtClean="0"/>
              <a:t>	Open </a:t>
            </a:r>
            <a:r>
              <a:rPr lang="en-US" dirty="0"/>
              <a:t>the Upper Jiao and transform </a:t>
            </a:r>
            <a:r>
              <a:rPr lang="en-US" dirty="0" smtClean="0"/>
              <a:t>phlegm</a:t>
            </a:r>
          </a:p>
          <a:p>
            <a:pPr defTabSz="1554163">
              <a:tabLst>
                <a:tab pos="1463040" algn="l"/>
                <a:tab pos="2926080" algn="l"/>
              </a:tabLst>
              <a:defRPr/>
            </a:pPr>
            <a:r>
              <a:rPr lang="en-US" dirty="0" smtClean="0"/>
              <a:t>Mu Li(</a:t>
            </a:r>
            <a:r>
              <a:rPr lang="en-US" dirty="0" err="1" smtClean="0"/>
              <a:t>Shu</a:t>
            </a:r>
            <a:r>
              <a:rPr lang="en-US" dirty="0" smtClean="0"/>
              <a:t>)	</a:t>
            </a:r>
            <a:r>
              <a:rPr lang="en-US" dirty="0" err="1" smtClean="0"/>
              <a:t>Ostrea</a:t>
            </a:r>
            <a:r>
              <a:rPr lang="en-US" dirty="0" smtClean="0"/>
              <a:t>	Soften </a:t>
            </a:r>
            <a:r>
              <a:rPr lang="en-US" dirty="0"/>
              <a:t>hardness and clear </a:t>
            </a:r>
            <a:r>
              <a:rPr lang="en-US" dirty="0" smtClean="0"/>
              <a:t>mass</a:t>
            </a:r>
          </a:p>
          <a:p>
            <a:pPr defTabSz="1554163">
              <a:tabLst>
                <a:tab pos="1463040" algn="l"/>
                <a:tab pos="2926080" algn="l"/>
              </a:tabLst>
              <a:defRPr/>
            </a:pPr>
            <a:r>
              <a:rPr lang="en-US" dirty="0" err="1" smtClean="0"/>
              <a:t>Tian</a:t>
            </a:r>
            <a:r>
              <a:rPr lang="en-US" dirty="0" smtClean="0"/>
              <a:t> </a:t>
            </a:r>
            <a:r>
              <a:rPr lang="en-US" dirty="0" err="1"/>
              <a:t>Hua</a:t>
            </a:r>
            <a:r>
              <a:rPr lang="en-US" dirty="0"/>
              <a:t> </a:t>
            </a:r>
            <a:r>
              <a:rPr lang="en-US" dirty="0" smtClean="0"/>
              <a:t>Fen	</a:t>
            </a:r>
            <a:r>
              <a:rPr lang="en-US" dirty="0" err="1" smtClean="0"/>
              <a:t>Trichosanthes</a:t>
            </a:r>
            <a:r>
              <a:rPr lang="en-US" dirty="0" smtClean="0"/>
              <a:t>	Clear </a:t>
            </a:r>
            <a:r>
              <a:rPr lang="en-US" dirty="0"/>
              <a:t>Heat and promote body </a:t>
            </a:r>
            <a:r>
              <a:rPr lang="en-US" dirty="0" smtClean="0"/>
              <a:t>fluids</a:t>
            </a:r>
          </a:p>
          <a:p>
            <a:pPr defTabSz="1554163">
              <a:tabLst>
                <a:tab pos="1463040" algn="l"/>
                <a:tab pos="2926080" algn="l"/>
              </a:tabLst>
              <a:defRPr/>
            </a:pPr>
            <a:r>
              <a:rPr lang="en-US" dirty="0" smtClean="0"/>
              <a:t>Xia </a:t>
            </a:r>
            <a:r>
              <a:rPr lang="en-US" dirty="0"/>
              <a:t>Ku </a:t>
            </a:r>
            <a:r>
              <a:rPr lang="en-US" dirty="0" smtClean="0"/>
              <a:t>Cao	</a:t>
            </a:r>
            <a:r>
              <a:rPr lang="en-US" dirty="0" err="1" smtClean="0"/>
              <a:t>Prunella</a:t>
            </a:r>
            <a:r>
              <a:rPr lang="en-US" dirty="0" smtClean="0"/>
              <a:t>	Clear </a:t>
            </a:r>
            <a:r>
              <a:rPr lang="en-US" dirty="0"/>
              <a:t>Liver Heat and resolve </a:t>
            </a:r>
            <a:r>
              <a:rPr lang="en-US" dirty="0" smtClean="0"/>
              <a:t>nodules</a:t>
            </a:r>
          </a:p>
          <a:p>
            <a:pPr defTabSz="1554163">
              <a:tabLst>
                <a:tab pos="1463040" algn="l"/>
                <a:tab pos="2926080" algn="l"/>
              </a:tabLst>
              <a:defRPr/>
            </a:pPr>
            <a:r>
              <a:rPr lang="en-US" dirty="0" err="1" smtClean="0"/>
              <a:t>Xuan</a:t>
            </a:r>
            <a:r>
              <a:rPr lang="en-US" dirty="0" smtClean="0"/>
              <a:t> Shen	</a:t>
            </a:r>
            <a:r>
              <a:rPr lang="en-US" dirty="0" err="1" smtClean="0"/>
              <a:t>Scrophularia</a:t>
            </a:r>
            <a:r>
              <a:rPr lang="en-US" dirty="0" smtClean="0"/>
              <a:t>	Clear </a:t>
            </a:r>
            <a:r>
              <a:rPr lang="en-US" dirty="0"/>
              <a:t>Heat and cool </a:t>
            </a:r>
            <a:r>
              <a:rPr lang="en-US" dirty="0" smtClean="0"/>
              <a:t>Blood</a:t>
            </a:r>
          </a:p>
          <a:p>
            <a:pPr defTabSz="1554163">
              <a:tabLst>
                <a:tab pos="1463040" algn="l"/>
                <a:tab pos="2926080" algn="l"/>
              </a:tabLst>
              <a:defRPr/>
            </a:pPr>
            <a:r>
              <a:rPr lang="en-US" dirty="0" err="1" smtClean="0"/>
              <a:t>Zhe</a:t>
            </a:r>
            <a:r>
              <a:rPr lang="en-US" dirty="0" smtClean="0"/>
              <a:t> </a:t>
            </a:r>
            <a:r>
              <a:rPr lang="en-US" dirty="0" err="1"/>
              <a:t>Bei</a:t>
            </a:r>
            <a:r>
              <a:rPr lang="en-US" dirty="0"/>
              <a:t> </a:t>
            </a:r>
            <a:r>
              <a:rPr lang="en-US" dirty="0" smtClean="0"/>
              <a:t>Mu	</a:t>
            </a:r>
            <a:r>
              <a:rPr lang="en-US" dirty="0" err="1" smtClean="0"/>
              <a:t>Fritillaria</a:t>
            </a:r>
            <a:r>
              <a:rPr lang="en-US" dirty="0" smtClean="0"/>
              <a:t>	Soften </a:t>
            </a:r>
            <a:r>
              <a:rPr lang="en-US" dirty="0"/>
              <a:t>hardness and clear nodules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11213"/>
            <a:ext cx="8229600" cy="6064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err="1" smtClean="0"/>
              <a:t>Wie</a:t>
            </a:r>
            <a:r>
              <a:rPr lang="en-US" dirty="0" smtClean="0"/>
              <a:t> Qi Booster</a:t>
            </a:r>
          </a:p>
        </p:txBody>
      </p:sp>
      <p:sp>
        <p:nvSpPr>
          <p:cNvPr id="484355" name="Text Box 3"/>
          <p:cNvSpPr txBox="1">
            <a:spLocks noChangeArrowheads="1"/>
          </p:cNvSpPr>
          <p:nvPr/>
        </p:nvSpPr>
        <p:spPr bwMode="auto">
          <a:xfrm>
            <a:off x="381000" y="2438400"/>
            <a:ext cx="85344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1554163">
              <a:tabLst>
                <a:tab pos="2194560" algn="l"/>
                <a:tab pos="3840480" algn="l"/>
              </a:tabLst>
              <a:defRPr/>
            </a:pPr>
            <a:r>
              <a:rPr lang="en-US" dirty="0" err="1" smtClean="0"/>
              <a:t>Bai</a:t>
            </a:r>
            <a:r>
              <a:rPr lang="en-US" dirty="0" smtClean="0"/>
              <a:t> </a:t>
            </a:r>
            <a:r>
              <a:rPr lang="en-US" dirty="0" err="1"/>
              <a:t>Hua</a:t>
            </a:r>
            <a:r>
              <a:rPr lang="en-US" dirty="0"/>
              <a:t> She </a:t>
            </a:r>
            <a:r>
              <a:rPr lang="en-US" dirty="0" err="1"/>
              <a:t>She</a:t>
            </a:r>
            <a:r>
              <a:rPr lang="en-US" dirty="0"/>
              <a:t> </a:t>
            </a:r>
            <a:r>
              <a:rPr lang="en-US" dirty="0" smtClean="0"/>
              <a:t>Cao	</a:t>
            </a:r>
            <a:r>
              <a:rPr lang="en-US" dirty="0" err="1" smtClean="0"/>
              <a:t>Oldenlandia</a:t>
            </a:r>
            <a:r>
              <a:rPr lang="en-US" dirty="0" smtClean="0"/>
              <a:t>	Inhibit </a:t>
            </a:r>
            <a:r>
              <a:rPr lang="en-US" dirty="0"/>
              <a:t>cell mutation and tumor </a:t>
            </a:r>
            <a:r>
              <a:rPr lang="en-US" dirty="0" smtClean="0"/>
              <a:t>growth</a:t>
            </a:r>
          </a:p>
          <a:p>
            <a:pPr defTabSz="1554163">
              <a:tabLst>
                <a:tab pos="2194560" algn="l"/>
                <a:tab pos="3840480" algn="l"/>
              </a:tabLst>
              <a:defRPr/>
            </a:pPr>
            <a:r>
              <a:rPr lang="en-US" dirty="0" smtClean="0"/>
              <a:t>Ban </a:t>
            </a:r>
            <a:r>
              <a:rPr lang="en-US" dirty="0" err="1"/>
              <a:t>Zhi</a:t>
            </a:r>
            <a:r>
              <a:rPr lang="en-US" dirty="0"/>
              <a:t> </a:t>
            </a:r>
            <a:r>
              <a:rPr lang="en-US" dirty="0" err="1" smtClean="0"/>
              <a:t>Lian</a:t>
            </a:r>
            <a:r>
              <a:rPr lang="en-US" dirty="0" smtClean="0"/>
              <a:t>	</a:t>
            </a:r>
            <a:r>
              <a:rPr lang="en-US" dirty="0" err="1" smtClean="0"/>
              <a:t>Scutellaria</a:t>
            </a:r>
            <a:r>
              <a:rPr lang="en-US" dirty="0" smtClean="0"/>
              <a:t>	Inhibit </a:t>
            </a:r>
            <a:r>
              <a:rPr lang="en-US" dirty="0"/>
              <a:t>cell mutation, inhibit tumor </a:t>
            </a:r>
            <a:r>
              <a:rPr lang="en-US" dirty="0" smtClean="0"/>
              <a:t>growth</a:t>
            </a:r>
          </a:p>
          <a:p>
            <a:pPr defTabSz="1554163">
              <a:tabLst>
                <a:tab pos="2194560" algn="l"/>
                <a:tab pos="3840480" algn="l"/>
              </a:tabLst>
              <a:defRPr/>
            </a:pPr>
            <a:r>
              <a:rPr lang="en-US" dirty="0"/>
              <a:t>C</a:t>
            </a:r>
            <a:r>
              <a:rPr lang="en-US" dirty="0" smtClean="0"/>
              <a:t>hen Pi	Citrus	Move </a:t>
            </a:r>
            <a:r>
              <a:rPr lang="en-US" dirty="0"/>
              <a:t>Qi and transform </a:t>
            </a:r>
            <a:r>
              <a:rPr lang="en-US" dirty="0" smtClean="0"/>
              <a:t>phlegm</a:t>
            </a:r>
          </a:p>
          <a:p>
            <a:pPr defTabSz="1554163">
              <a:tabLst>
                <a:tab pos="2194560" algn="l"/>
                <a:tab pos="3840480" algn="l"/>
              </a:tabLst>
              <a:defRPr/>
            </a:pPr>
            <a:r>
              <a:rPr lang="en-US" dirty="0" smtClean="0"/>
              <a:t>Dang </a:t>
            </a:r>
            <a:r>
              <a:rPr lang="en-US" dirty="0" err="1" smtClean="0"/>
              <a:t>Gui</a:t>
            </a:r>
            <a:r>
              <a:rPr lang="en-US" dirty="0" smtClean="0"/>
              <a:t>	Angelica	</a:t>
            </a:r>
            <a:r>
              <a:rPr lang="en-US" dirty="0" err="1" smtClean="0"/>
              <a:t>Tonifies</a:t>
            </a:r>
            <a:r>
              <a:rPr lang="en-US" dirty="0" smtClean="0"/>
              <a:t> Blood</a:t>
            </a:r>
          </a:p>
          <a:p>
            <a:pPr defTabSz="1554163">
              <a:tabLst>
                <a:tab pos="2194560" algn="l"/>
                <a:tab pos="3840480" algn="l"/>
              </a:tabLst>
              <a:defRPr/>
            </a:pPr>
            <a:r>
              <a:rPr lang="en-US" dirty="0" smtClean="0"/>
              <a:t>Dang Shen	</a:t>
            </a:r>
            <a:r>
              <a:rPr lang="en-US" dirty="0" err="1" smtClean="0"/>
              <a:t>Codonopsis</a:t>
            </a:r>
            <a:r>
              <a:rPr lang="en-US" dirty="0" smtClean="0"/>
              <a:t>	</a:t>
            </a:r>
            <a:r>
              <a:rPr lang="en-US" dirty="0" err="1" smtClean="0"/>
              <a:t>Tonify</a:t>
            </a:r>
            <a:r>
              <a:rPr lang="en-US" dirty="0" smtClean="0"/>
              <a:t> </a:t>
            </a:r>
            <a:r>
              <a:rPr lang="en-US" dirty="0"/>
              <a:t>Qi and boost Wei </a:t>
            </a:r>
            <a:r>
              <a:rPr lang="en-US" dirty="0" smtClean="0"/>
              <a:t>Qi</a:t>
            </a:r>
          </a:p>
          <a:p>
            <a:pPr defTabSz="1554163">
              <a:tabLst>
                <a:tab pos="2194560" algn="l"/>
                <a:tab pos="3840480" algn="l"/>
              </a:tabLst>
              <a:defRPr/>
            </a:pPr>
            <a:r>
              <a:rPr lang="en-US" dirty="0" smtClean="0"/>
              <a:t>Huang Qi	</a:t>
            </a:r>
            <a:r>
              <a:rPr lang="en-US" dirty="0" err="1" smtClean="0"/>
              <a:t>Astragalus</a:t>
            </a:r>
            <a:r>
              <a:rPr lang="en-US" dirty="0" smtClean="0"/>
              <a:t>	</a:t>
            </a:r>
            <a:r>
              <a:rPr lang="en-US" dirty="0" err="1" smtClean="0"/>
              <a:t>Tonifies</a:t>
            </a:r>
            <a:r>
              <a:rPr lang="en-US" dirty="0" smtClean="0"/>
              <a:t> </a:t>
            </a:r>
            <a:r>
              <a:rPr lang="en-US" dirty="0"/>
              <a:t>Qi in whole body and Wei </a:t>
            </a:r>
            <a:r>
              <a:rPr lang="en-US" dirty="0" smtClean="0"/>
              <a:t>Qi</a:t>
            </a:r>
          </a:p>
          <a:p>
            <a:pPr defTabSz="1554163">
              <a:tabLst>
                <a:tab pos="2194560" algn="l"/>
                <a:tab pos="3840480" algn="l"/>
              </a:tabLst>
              <a:defRPr/>
            </a:pPr>
            <a:r>
              <a:rPr lang="en-US" dirty="0" smtClean="0"/>
              <a:t>Wu Yao	</a:t>
            </a:r>
            <a:r>
              <a:rPr lang="en-US" dirty="0" err="1" smtClean="0"/>
              <a:t>Lindera</a:t>
            </a:r>
            <a:r>
              <a:rPr lang="en-US" dirty="0" smtClean="0"/>
              <a:t>	Move </a:t>
            </a:r>
            <a:r>
              <a:rPr lang="en-US" dirty="0"/>
              <a:t>Qi and clear </a:t>
            </a:r>
            <a:r>
              <a:rPr lang="en-US" dirty="0" smtClean="0"/>
              <a:t>stagnation</a:t>
            </a:r>
          </a:p>
          <a:p>
            <a:pPr defTabSz="1554163">
              <a:tabLst>
                <a:tab pos="2194560" algn="l"/>
                <a:tab pos="3840480" algn="l"/>
              </a:tabLst>
              <a:defRPr/>
            </a:pPr>
            <a:r>
              <a:rPr lang="en-US" dirty="0" err="1" smtClean="0"/>
              <a:t>Xuan</a:t>
            </a:r>
            <a:r>
              <a:rPr lang="en-US" dirty="0" smtClean="0"/>
              <a:t> Shen	</a:t>
            </a:r>
            <a:r>
              <a:rPr lang="en-US" dirty="0" err="1" smtClean="0"/>
              <a:t>Scrophularia</a:t>
            </a:r>
            <a:r>
              <a:rPr lang="en-US" dirty="0" smtClean="0"/>
              <a:t>	Cool </a:t>
            </a:r>
            <a:r>
              <a:rPr lang="en-US" dirty="0"/>
              <a:t>Blood and nourish Yi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11213"/>
            <a:ext cx="8229600" cy="6064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Stasis Breaker</a:t>
            </a:r>
          </a:p>
        </p:txBody>
      </p:sp>
      <p:sp>
        <p:nvSpPr>
          <p:cNvPr id="484355" name="Text Box 3"/>
          <p:cNvSpPr txBox="1">
            <a:spLocks noChangeArrowheads="1"/>
          </p:cNvSpPr>
          <p:nvPr/>
        </p:nvSpPr>
        <p:spPr bwMode="auto">
          <a:xfrm>
            <a:off x="381000" y="2438400"/>
            <a:ext cx="85344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1554163">
              <a:tabLst>
                <a:tab pos="2194560" algn="l"/>
                <a:tab pos="3840480" algn="l"/>
              </a:tabLst>
              <a:defRPr/>
            </a:pPr>
            <a:r>
              <a:rPr lang="en-US" dirty="0" err="1"/>
              <a:t>Bai</a:t>
            </a:r>
            <a:r>
              <a:rPr lang="en-US" dirty="0"/>
              <a:t> </a:t>
            </a:r>
            <a:r>
              <a:rPr lang="en-US" dirty="0" err="1"/>
              <a:t>Hua</a:t>
            </a:r>
            <a:r>
              <a:rPr lang="en-US" dirty="0"/>
              <a:t> She </a:t>
            </a:r>
            <a:r>
              <a:rPr lang="en-US" dirty="0" err="1"/>
              <a:t>She</a:t>
            </a:r>
            <a:r>
              <a:rPr lang="en-US" dirty="0"/>
              <a:t> </a:t>
            </a:r>
            <a:r>
              <a:rPr lang="en-US" dirty="0" smtClean="0"/>
              <a:t>Cao	</a:t>
            </a:r>
            <a:r>
              <a:rPr lang="en-US" dirty="0" err="1" smtClean="0"/>
              <a:t>Oldenlandia</a:t>
            </a:r>
            <a:r>
              <a:rPr lang="en-US" dirty="0" smtClean="0"/>
              <a:t>	Inhibit </a:t>
            </a:r>
            <a:r>
              <a:rPr lang="en-US" dirty="0"/>
              <a:t>cell mutation and tumor </a:t>
            </a:r>
            <a:r>
              <a:rPr lang="en-US" dirty="0" smtClean="0"/>
              <a:t>growth</a:t>
            </a:r>
          </a:p>
          <a:p>
            <a:pPr defTabSz="1554163">
              <a:tabLst>
                <a:tab pos="2194560" algn="l"/>
                <a:tab pos="3840480" algn="l"/>
              </a:tabLst>
              <a:defRPr/>
            </a:pPr>
            <a:r>
              <a:rPr lang="en-US" dirty="0" smtClean="0"/>
              <a:t>Ban </a:t>
            </a:r>
            <a:r>
              <a:rPr lang="en-US" dirty="0" err="1"/>
              <a:t>Zhi</a:t>
            </a:r>
            <a:r>
              <a:rPr lang="en-US" dirty="0"/>
              <a:t> </a:t>
            </a:r>
            <a:r>
              <a:rPr lang="en-US" dirty="0" err="1" smtClean="0"/>
              <a:t>Lian</a:t>
            </a:r>
            <a:r>
              <a:rPr lang="en-US" dirty="0" smtClean="0"/>
              <a:t>	</a:t>
            </a:r>
            <a:r>
              <a:rPr lang="en-US" dirty="0" err="1" smtClean="0"/>
              <a:t>Scutellaria</a:t>
            </a:r>
            <a:r>
              <a:rPr lang="en-US" dirty="0" smtClean="0"/>
              <a:t>	Clear </a:t>
            </a:r>
            <a:r>
              <a:rPr lang="en-US" dirty="0"/>
              <a:t>Heat-toxin, inhibit cell </a:t>
            </a:r>
            <a:r>
              <a:rPr lang="en-US" dirty="0" smtClean="0"/>
              <a:t>mutation,</a:t>
            </a:r>
          </a:p>
          <a:p>
            <a:pPr defTabSz="1554163">
              <a:tabLst>
                <a:tab pos="2194560" algn="l"/>
                <a:tab pos="3840480" algn="l"/>
              </a:tabLst>
              <a:defRPr/>
            </a:pPr>
            <a:r>
              <a:rPr lang="en-US" dirty="0"/>
              <a:t>	</a:t>
            </a:r>
            <a:r>
              <a:rPr lang="en-US" dirty="0" smtClean="0"/>
              <a:t>	inhibit </a:t>
            </a:r>
            <a:r>
              <a:rPr lang="en-US" dirty="0"/>
              <a:t>tumor </a:t>
            </a:r>
            <a:r>
              <a:rPr lang="en-US" dirty="0" smtClean="0"/>
              <a:t>growth</a:t>
            </a:r>
          </a:p>
          <a:p>
            <a:pPr defTabSz="1554163">
              <a:tabLst>
                <a:tab pos="2194560" algn="l"/>
                <a:tab pos="3840480" algn="l"/>
              </a:tabLst>
              <a:defRPr/>
            </a:pPr>
            <a:r>
              <a:rPr lang="en-US" dirty="0" smtClean="0"/>
              <a:t>E Zhu	</a:t>
            </a:r>
            <a:r>
              <a:rPr lang="en-US" dirty="0" err="1" smtClean="0"/>
              <a:t>Zedoaria</a:t>
            </a:r>
            <a:r>
              <a:rPr lang="en-US" dirty="0" smtClean="0"/>
              <a:t>	Purge </a:t>
            </a:r>
            <a:r>
              <a:rPr lang="en-US" dirty="0"/>
              <a:t>the interior, break Blood stasis and </a:t>
            </a:r>
            <a:endParaRPr lang="en-US" dirty="0" smtClean="0"/>
          </a:p>
          <a:p>
            <a:pPr defTabSz="1554163">
              <a:tabLst>
                <a:tab pos="2194560" algn="l"/>
                <a:tab pos="3840480" algn="l"/>
              </a:tabLst>
              <a:defRPr/>
            </a:pPr>
            <a:r>
              <a:rPr lang="en-US" dirty="0"/>
              <a:t>	</a:t>
            </a:r>
            <a:r>
              <a:rPr lang="en-US" dirty="0" smtClean="0"/>
              <a:t>	clear mass</a:t>
            </a:r>
          </a:p>
          <a:p>
            <a:pPr defTabSz="1554163">
              <a:tabLst>
                <a:tab pos="2194560" algn="l"/>
                <a:tab pos="3840480" algn="l"/>
              </a:tabLst>
              <a:defRPr/>
            </a:pPr>
            <a:r>
              <a:rPr lang="en-US" dirty="0" smtClean="0"/>
              <a:t>Mu Li(</a:t>
            </a:r>
            <a:r>
              <a:rPr lang="en-US" dirty="0" err="1" smtClean="0"/>
              <a:t>Shu</a:t>
            </a:r>
            <a:r>
              <a:rPr lang="en-US" dirty="0" smtClean="0"/>
              <a:t>)	</a:t>
            </a:r>
            <a:r>
              <a:rPr lang="en-US" dirty="0" err="1" smtClean="0"/>
              <a:t>Ostrea</a:t>
            </a:r>
            <a:r>
              <a:rPr lang="en-US" dirty="0" smtClean="0"/>
              <a:t>	Soften </a:t>
            </a:r>
            <a:r>
              <a:rPr lang="en-US" dirty="0"/>
              <a:t>hardness and clear </a:t>
            </a:r>
            <a:r>
              <a:rPr lang="en-US" dirty="0" smtClean="0"/>
              <a:t>mass</a:t>
            </a:r>
          </a:p>
          <a:p>
            <a:pPr defTabSz="1554163">
              <a:tabLst>
                <a:tab pos="2194560" algn="l"/>
                <a:tab pos="3840480" algn="l"/>
              </a:tabLst>
              <a:defRPr/>
            </a:pPr>
            <a:r>
              <a:rPr lang="en-US" dirty="0" smtClean="0"/>
              <a:t>San </a:t>
            </a:r>
            <a:r>
              <a:rPr lang="en-US" dirty="0" err="1" smtClean="0"/>
              <a:t>Leng</a:t>
            </a:r>
            <a:r>
              <a:rPr lang="en-US" dirty="0" smtClean="0"/>
              <a:t>	</a:t>
            </a:r>
            <a:r>
              <a:rPr lang="en-US" dirty="0" err="1" smtClean="0"/>
              <a:t>Sparganium</a:t>
            </a:r>
            <a:r>
              <a:rPr lang="en-US" dirty="0" smtClean="0"/>
              <a:t>	Purge </a:t>
            </a:r>
            <a:r>
              <a:rPr lang="en-US" dirty="0"/>
              <a:t>the interior, break stasis and clear </a:t>
            </a:r>
            <a:endParaRPr lang="en-US" dirty="0" smtClean="0"/>
          </a:p>
          <a:p>
            <a:pPr defTabSz="1554163">
              <a:tabLst>
                <a:tab pos="2194560" algn="l"/>
                <a:tab pos="3840480" algn="l"/>
              </a:tabLst>
              <a:defRPr/>
            </a:pPr>
            <a:r>
              <a:rPr lang="en-US" dirty="0"/>
              <a:t>	</a:t>
            </a:r>
            <a:r>
              <a:rPr lang="en-US" dirty="0" smtClean="0"/>
              <a:t>	mass</a:t>
            </a:r>
          </a:p>
          <a:p>
            <a:pPr defTabSz="1554163">
              <a:tabLst>
                <a:tab pos="2194560" algn="l"/>
                <a:tab pos="3840480" algn="l"/>
              </a:tabLst>
              <a:defRPr/>
            </a:pPr>
            <a:r>
              <a:rPr lang="en-US" dirty="0" err="1" smtClean="0"/>
              <a:t>Zhe</a:t>
            </a:r>
            <a:r>
              <a:rPr lang="en-US" dirty="0" smtClean="0"/>
              <a:t> </a:t>
            </a:r>
            <a:r>
              <a:rPr lang="en-US" dirty="0" err="1"/>
              <a:t>Bei</a:t>
            </a:r>
            <a:r>
              <a:rPr lang="en-US" dirty="0"/>
              <a:t> </a:t>
            </a:r>
            <a:r>
              <a:rPr lang="en-US" dirty="0" smtClean="0"/>
              <a:t>Mu	</a:t>
            </a:r>
            <a:r>
              <a:rPr lang="en-US" dirty="0" err="1" smtClean="0"/>
              <a:t>Fritillaria</a:t>
            </a:r>
            <a:r>
              <a:rPr lang="en-US" dirty="0" smtClean="0"/>
              <a:t>	Soften </a:t>
            </a:r>
            <a:r>
              <a:rPr lang="en-US" dirty="0"/>
              <a:t>harness and clear nodules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814388"/>
            <a:ext cx="7772400" cy="762000"/>
          </a:xfrm>
        </p:spPr>
        <p:txBody>
          <a:bodyPr/>
          <a:lstStyle/>
          <a:p>
            <a:r>
              <a:rPr lang="en-US"/>
              <a:t>Jerry</a:t>
            </a:r>
          </a:p>
        </p:txBody>
      </p:sp>
      <p:sp>
        <p:nvSpPr>
          <p:cNvPr id="3850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2209800"/>
            <a:ext cx="3848100" cy="4114800"/>
          </a:xfrm>
        </p:spPr>
        <p:txBody>
          <a:bodyPr/>
          <a:lstStyle/>
          <a:p>
            <a:r>
              <a:rPr lang="en-US" sz="2400"/>
              <a:t>10 year old, Mx</a:t>
            </a:r>
          </a:p>
          <a:p>
            <a:pPr lvl="4"/>
            <a:endParaRPr lang="en-US" sz="1600"/>
          </a:p>
          <a:p>
            <a:r>
              <a:rPr lang="en-US" sz="2400"/>
              <a:t>Progressive loss of coordination and head tilt</a:t>
            </a:r>
          </a:p>
          <a:p>
            <a:pPr lvl="4"/>
            <a:endParaRPr lang="en-US" sz="1600"/>
          </a:p>
          <a:p>
            <a:r>
              <a:rPr lang="en-US" sz="2400"/>
              <a:t>Personality change</a:t>
            </a:r>
          </a:p>
          <a:p>
            <a:pPr lvl="4"/>
            <a:endParaRPr lang="en-US" sz="1600"/>
          </a:p>
          <a:p>
            <a:r>
              <a:rPr lang="en-US" sz="2400"/>
              <a:t>Tongue: purple</a:t>
            </a:r>
          </a:p>
          <a:p>
            <a:pPr lvl="4"/>
            <a:endParaRPr lang="en-US" sz="1600"/>
          </a:p>
          <a:p>
            <a:r>
              <a:rPr lang="en-US" sz="2400"/>
              <a:t>Pulse: fast &amp; wiry</a:t>
            </a:r>
          </a:p>
        </p:txBody>
      </p:sp>
      <p:pic>
        <p:nvPicPr>
          <p:cNvPr id="385028" name="Picture 4" descr="choroid-plexu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34000" y="2057400"/>
            <a:ext cx="3143250" cy="4191000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1999</a:t>
            </a:r>
          </a:p>
          <a:p>
            <a:r>
              <a:rPr lang="en-US" smtClean="0"/>
              <a:t>University of Florida</a:t>
            </a: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HYDROCEPHALUS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628775"/>
            <a:ext cx="3810000" cy="2971800"/>
          </a:xfrm>
        </p:spPr>
        <p:txBody>
          <a:bodyPr/>
          <a:lstStyle/>
          <a:p>
            <a:r>
              <a:rPr lang="en-US" sz="2800" smtClean="0"/>
              <a:t>Congenital </a:t>
            </a:r>
          </a:p>
          <a:p>
            <a:pPr lvl="1"/>
            <a:r>
              <a:rPr lang="en-US" sz="2400" smtClean="0"/>
              <a:t>Outflow obstruction</a:t>
            </a:r>
          </a:p>
          <a:p>
            <a:r>
              <a:rPr lang="en-US" sz="2800" smtClean="0"/>
              <a:t>De Novo</a:t>
            </a:r>
          </a:p>
          <a:p>
            <a:pPr lvl="1"/>
            <a:r>
              <a:rPr lang="en-US" sz="2400" smtClean="0"/>
              <a:t>Brain disappears</a:t>
            </a:r>
          </a:p>
        </p:txBody>
      </p:sp>
      <p:pic>
        <p:nvPicPr>
          <p:cNvPr id="8197" name="Picture 5" descr="hydro_ca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2133600"/>
            <a:ext cx="4572000" cy="347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4" descr="100-0024_IMG_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213" y="3933825"/>
            <a:ext cx="3154362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814388"/>
            <a:ext cx="7772400" cy="762000"/>
          </a:xfrm>
        </p:spPr>
        <p:txBody>
          <a:bodyPr/>
          <a:lstStyle/>
          <a:p>
            <a:r>
              <a:rPr lang="en-US"/>
              <a:t>Jerry</a:t>
            </a:r>
          </a:p>
        </p:txBody>
      </p:sp>
      <p:sp>
        <p:nvSpPr>
          <p:cNvPr id="3860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1981200"/>
            <a:ext cx="3848100" cy="4572000"/>
          </a:xfrm>
        </p:spPr>
        <p:txBody>
          <a:bodyPr/>
          <a:lstStyle/>
          <a:p>
            <a:r>
              <a:rPr lang="en-US" sz="2400"/>
              <a:t>Neurologic Exam</a:t>
            </a:r>
          </a:p>
          <a:p>
            <a:pPr lvl="1"/>
            <a:r>
              <a:rPr lang="en-US" sz="2000"/>
              <a:t>Left head tilt</a:t>
            </a:r>
          </a:p>
          <a:p>
            <a:pPr lvl="1"/>
            <a:r>
              <a:rPr lang="en-US" sz="2000"/>
              <a:t>Positional, vertical nystagmus</a:t>
            </a:r>
          </a:p>
          <a:p>
            <a:pPr lvl="1"/>
            <a:r>
              <a:rPr lang="en-US" sz="2000"/>
              <a:t>Mild CP deficits in rear L&gt;R</a:t>
            </a:r>
          </a:p>
          <a:p>
            <a:pPr lvl="1"/>
            <a:r>
              <a:rPr lang="en-US" sz="2000"/>
              <a:t>Xextensor R -&gt; L in rear</a:t>
            </a:r>
          </a:p>
          <a:p>
            <a:pPr lvl="4"/>
            <a:endParaRPr lang="en-US" sz="1600"/>
          </a:p>
          <a:p>
            <a:r>
              <a:rPr lang="en-US" sz="2400"/>
              <a:t>Localization</a:t>
            </a:r>
          </a:p>
          <a:p>
            <a:pPr lvl="1"/>
            <a:r>
              <a:rPr lang="en-US" sz="2000"/>
              <a:t>L Cerebellar pontine angle with cerebral signs</a:t>
            </a:r>
          </a:p>
        </p:txBody>
      </p:sp>
      <p:pic>
        <p:nvPicPr>
          <p:cNvPr id="6" name="choroid-plexus.avi">
            <a:hlinkClick r:id="" action="ppaction://media"/>
          </p:cNvPr>
          <p:cNvPicPr>
            <a:picLocks noGrp="1" noRot="1" noChangeAspect="1"/>
          </p:cNvPicPr>
          <p:nvPr>
            <p:ph sz="half" idx="2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953000" y="2590800"/>
            <a:ext cx="3768195" cy="282614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88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814388"/>
            <a:ext cx="7772400" cy="762000"/>
          </a:xfrm>
        </p:spPr>
        <p:txBody>
          <a:bodyPr/>
          <a:lstStyle/>
          <a:p>
            <a:r>
              <a:rPr lang="en-US"/>
              <a:t>Jerry</a:t>
            </a:r>
          </a:p>
        </p:txBody>
      </p:sp>
      <p:sp>
        <p:nvSpPr>
          <p:cNvPr id="38810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2209800"/>
            <a:ext cx="4114800" cy="4114800"/>
          </a:xfrm>
        </p:spPr>
        <p:txBody>
          <a:bodyPr/>
          <a:lstStyle/>
          <a:p>
            <a:r>
              <a:rPr lang="en-US" sz="2800"/>
              <a:t>TCM Dx:</a:t>
            </a:r>
          </a:p>
          <a:p>
            <a:pPr lvl="1"/>
            <a:r>
              <a:rPr lang="en-US" sz="2400"/>
              <a:t>Liver Blood Stagnation</a:t>
            </a:r>
          </a:p>
          <a:p>
            <a:endParaRPr lang="en-US" sz="2800"/>
          </a:p>
          <a:p>
            <a:r>
              <a:rPr lang="en-US" sz="2800"/>
              <a:t>TCM Rx:</a:t>
            </a:r>
          </a:p>
          <a:p>
            <a:pPr lvl="1"/>
            <a:r>
              <a:rPr lang="en-US" sz="2400"/>
              <a:t>Stasis in Mansion of Mind</a:t>
            </a:r>
          </a:p>
          <a:p>
            <a:pPr lvl="1"/>
            <a:r>
              <a:rPr lang="en-US" sz="2400"/>
              <a:t>Wie Chi Booster</a:t>
            </a:r>
          </a:p>
        </p:txBody>
      </p:sp>
      <p:pic>
        <p:nvPicPr>
          <p:cNvPr id="388102" name="Picture 6" descr="MCj02171420000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34000" y="2743200"/>
            <a:ext cx="2971800" cy="2840038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814388"/>
            <a:ext cx="7772400" cy="762000"/>
          </a:xfrm>
        </p:spPr>
        <p:txBody>
          <a:bodyPr/>
          <a:lstStyle/>
          <a:p>
            <a:r>
              <a:rPr lang="en-US"/>
              <a:t>Jerry- -MRI scan</a:t>
            </a:r>
          </a:p>
        </p:txBody>
      </p:sp>
      <p:pic>
        <p:nvPicPr>
          <p:cNvPr id="387075" name="Picture 3" descr="choroid-plexus-mri-hor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66800" y="2286000"/>
            <a:ext cx="3948113" cy="4013200"/>
          </a:xfrm>
          <a:noFill/>
          <a:ln/>
        </p:spPr>
      </p:pic>
      <p:pic>
        <p:nvPicPr>
          <p:cNvPr id="387076" name="Picture 4" descr="choroid-plexus-mri-cor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486400" y="1981200"/>
            <a:ext cx="2963863" cy="2122488"/>
          </a:xfrm>
          <a:noFill/>
          <a:ln/>
        </p:spPr>
      </p:pic>
      <p:pic>
        <p:nvPicPr>
          <p:cNvPr id="387077" name="Picture 5" descr="choroid-plexus-mri-trans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5257800" y="4267200"/>
            <a:ext cx="3505200" cy="2274888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Radiosurgery </a:t>
            </a:r>
            <a:r>
              <a:rPr lang="en-US" sz="4000"/>
              <a:t>(3D radiation therapy)</a:t>
            </a:r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905000"/>
            <a:ext cx="3810000" cy="4584700"/>
          </a:xfrm>
        </p:spPr>
        <p:txBody>
          <a:bodyPr/>
          <a:lstStyle/>
          <a:p>
            <a:r>
              <a:rPr lang="en-US" sz="2800" dirty="0"/>
              <a:t>McKnight Brain Institute at UF</a:t>
            </a:r>
          </a:p>
          <a:p>
            <a:r>
              <a:rPr lang="en-US" sz="2800" dirty="0"/>
              <a:t>High, single dose radiotherapy</a:t>
            </a:r>
          </a:p>
          <a:p>
            <a:r>
              <a:rPr lang="en-US" sz="2800" dirty="0"/>
              <a:t>5 arcs of radiation provide sphere of death</a:t>
            </a:r>
          </a:p>
          <a:p>
            <a:pPr lvl="1"/>
            <a:r>
              <a:rPr lang="en-US" sz="2400" dirty="0"/>
              <a:t>Based upon the focal size and tissue treated</a:t>
            </a:r>
          </a:p>
          <a:p>
            <a:pPr>
              <a:buFontTx/>
              <a:buNone/>
            </a:pPr>
            <a:endParaRPr lang="en-US" sz="2800" dirty="0"/>
          </a:p>
        </p:txBody>
      </p:sp>
      <p:pic>
        <p:nvPicPr>
          <p:cNvPr id="166916" name="Picture 4" descr="Radio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68900" y="2667000"/>
            <a:ext cx="3975100" cy="34417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Radiosurgery- -Treatment</a:t>
            </a:r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2044700"/>
            <a:ext cx="4038600" cy="4813300"/>
          </a:xfrm>
        </p:spPr>
        <p:txBody>
          <a:bodyPr/>
          <a:lstStyle/>
          <a:p>
            <a:r>
              <a:rPr lang="en-US" sz="2800" dirty="0"/>
              <a:t>Treatment is applied with LINAC unit at UFBI</a:t>
            </a:r>
          </a:p>
          <a:p>
            <a:endParaRPr lang="en-US" sz="2800" dirty="0"/>
          </a:p>
          <a:p>
            <a:r>
              <a:rPr lang="en-US" sz="2800" dirty="0"/>
              <a:t>Cost of </a:t>
            </a:r>
            <a:r>
              <a:rPr lang="en-US" sz="2800" dirty="0" err="1"/>
              <a:t>radiosurgery</a:t>
            </a:r>
            <a:endParaRPr lang="en-US" sz="2800" dirty="0"/>
          </a:p>
          <a:p>
            <a:pPr lvl="1"/>
            <a:r>
              <a:rPr lang="en-US" sz="2400" dirty="0"/>
              <a:t>procedure is around $3000.00 </a:t>
            </a:r>
          </a:p>
          <a:p>
            <a:pPr lvl="1"/>
            <a:r>
              <a:rPr lang="en-US" sz="2400" dirty="0"/>
              <a:t>plus workup &amp; conventional surgery</a:t>
            </a:r>
          </a:p>
        </p:txBody>
      </p:sp>
      <p:pic>
        <p:nvPicPr>
          <p:cNvPr id="178180" name="Picture 4" descr="Liebschen_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2667000"/>
            <a:ext cx="3733800" cy="28003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4" name="Rectangle 4"/>
          <p:cNvSpPr>
            <a:spLocks noGrp="1" noChangeArrowheads="1"/>
          </p:cNvSpPr>
          <p:nvPr>
            <p:ph type="title"/>
          </p:nvPr>
        </p:nvSpPr>
        <p:spPr>
          <a:xfrm>
            <a:off x="1143000" y="814388"/>
            <a:ext cx="7772400" cy="762000"/>
          </a:xfrm>
        </p:spPr>
        <p:txBody>
          <a:bodyPr/>
          <a:lstStyle/>
          <a:p>
            <a:r>
              <a:rPr lang="en-US"/>
              <a:t>Radiosurgery Success</a:t>
            </a:r>
          </a:p>
        </p:txBody>
      </p:sp>
      <p:sp>
        <p:nvSpPr>
          <p:cNvPr id="17920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828800"/>
            <a:ext cx="3848100" cy="4572000"/>
          </a:xfrm>
        </p:spPr>
        <p:txBody>
          <a:bodyPr/>
          <a:lstStyle/>
          <a:p>
            <a:r>
              <a:rPr lang="en-US" sz="2800" dirty="0"/>
              <a:t>Overall ED50 is around 13 months</a:t>
            </a:r>
          </a:p>
          <a:p>
            <a:pPr lvl="4"/>
            <a:endParaRPr lang="en-US" sz="1800" dirty="0"/>
          </a:p>
          <a:p>
            <a:r>
              <a:rPr lang="en-US" sz="2800" dirty="0"/>
              <a:t>Some patients survive much longer</a:t>
            </a:r>
          </a:p>
          <a:p>
            <a:pPr lvl="4"/>
            <a:endParaRPr lang="en-US" sz="1800" dirty="0"/>
          </a:p>
          <a:p>
            <a:r>
              <a:rPr lang="en-US" sz="2800" dirty="0"/>
              <a:t>Prognosis for </a:t>
            </a:r>
            <a:r>
              <a:rPr lang="en-US" sz="2800" dirty="0" err="1"/>
              <a:t>meningiomas</a:t>
            </a:r>
            <a:r>
              <a:rPr lang="en-US" sz="2800" dirty="0"/>
              <a:t> is better than others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4800600" y="2743200"/>
            <a:ext cx="4114800" cy="2667000"/>
            <a:chOff x="3168" y="1824"/>
            <a:chExt cx="2448" cy="1584"/>
          </a:xfrm>
        </p:grpSpPr>
        <p:pic>
          <p:nvPicPr>
            <p:cNvPr id="179207" name="Picture 7" descr="tumor survival ED5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68" y="1824"/>
              <a:ext cx="2448" cy="1584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ysDot"/>
              <a:miter lim="800000"/>
              <a:headEnd/>
              <a:tailEnd/>
            </a:ln>
            <a:effectLst/>
          </p:spPr>
        </p:pic>
        <p:sp>
          <p:nvSpPr>
            <p:cNvPr id="179208" name="Line 8"/>
            <p:cNvSpPr>
              <a:spLocks noChangeShapeType="1"/>
            </p:cNvSpPr>
            <p:nvPr/>
          </p:nvSpPr>
          <p:spPr bwMode="auto">
            <a:xfrm>
              <a:off x="3552" y="2928"/>
              <a:ext cx="134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814388"/>
            <a:ext cx="7772400" cy="762000"/>
          </a:xfrm>
        </p:spPr>
        <p:txBody>
          <a:bodyPr/>
          <a:lstStyle/>
          <a:p>
            <a:r>
              <a:rPr lang="en-US"/>
              <a:t>Cancer Recommendations</a:t>
            </a:r>
          </a:p>
        </p:txBody>
      </p:sp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828800"/>
            <a:ext cx="7848600" cy="46482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2800" dirty="0">
                <a:solidFill>
                  <a:schemeClr val="tx2"/>
                </a:solidFill>
              </a:rPr>
              <a:t>Low-Carbohydrate food</a:t>
            </a:r>
            <a:r>
              <a:rPr lang="en-US" sz="2800" dirty="0"/>
              <a:t> </a:t>
            </a:r>
            <a:r>
              <a:rPr lang="en-US" sz="1800" dirty="0"/>
              <a:t>(home prepared is best or use Pedigree Weight Loss Formula)</a:t>
            </a:r>
          </a:p>
          <a:p>
            <a:pPr marL="2209800" lvl="4" indent="-381000">
              <a:lnSpc>
                <a:spcPct val="90000"/>
              </a:lnSpc>
              <a:buFontTx/>
              <a:buAutoNum type="arabicPeriod"/>
            </a:pPr>
            <a:endParaRPr lang="en-US" sz="1200" dirty="0"/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2800" dirty="0">
                <a:solidFill>
                  <a:schemeClr val="tx2"/>
                </a:solidFill>
              </a:rPr>
              <a:t>Canine basic antioxidant formula</a:t>
            </a:r>
            <a:r>
              <a:rPr lang="en-US" sz="2800" dirty="0"/>
              <a:t> </a:t>
            </a:r>
            <a:r>
              <a:rPr lang="en-US" sz="1800" dirty="0"/>
              <a:t>(</a:t>
            </a:r>
            <a:r>
              <a:rPr lang="en-US" sz="1800" dirty="0" err="1"/>
              <a:t>Westlab</a:t>
            </a:r>
            <a:r>
              <a:rPr lang="en-US" sz="1800" dirty="0"/>
              <a:t> Pharmacy 1-800-4WESTLA)</a:t>
            </a:r>
          </a:p>
          <a:p>
            <a:pPr marL="2209800" lvl="4" indent="-381000">
              <a:lnSpc>
                <a:spcPct val="90000"/>
              </a:lnSpc>
              <a:buFontTx/>
              <a:buAutoNum type="arabicPeriod"/>
            </a:pPr>
            <a:endParaRPr lang="en-US" sz="1200" dirty="0"/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2800" dirty="0">
                <a:solidFill>
                  <a:schemeClr val="tx2"/>
                </a:solidFill>
              </a:rPr>
              <a:t>Canine arthritis formula</a:t>
            </a:r>
            <a:r>
              <a:rPr lang="en-US" sz="2800" dirty="0"/>
              <a:t> </a:t>
            </a:r>
            <a:r>
              <a:rPr lang="en-US" sz="1800" dirty="0"/>
              <a:t>(</a:t>
            </a:r>
            <a:r>
              <a:rPr lang="en-US" sz="1800" dirty="0" err="1"/>
              <a:t>Westlab</a:t>
            </a:r>
            <a:r>
              <a:rPr lang="en-US" sz="1800" dirty="0"/>
              <a:t>)</a:t>
            </a:r>
          </a:p>
          <a:p>
            <a:pPr marL="2209800" lvl="4" indent="-381000">
              <a:lnSpc>
                <a:spcPct val="90000"/>
              </a:lnSpc>
              <a:buFontTx/>
              <a:buAutoNum type="arabicPeriod"/>
            </a:pPr>
            <a:endParaRPr lang="en-US" sz="1200" dirty="0"/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2800" dirty="0">
                <a:solidFill>
                  <a:schemeClr val="tx2"/>
                </a:solidFill>
              </a:rPr>
              <a:t>Canine cancer formula</a:t>
            </a:r>
            <a:r>
              <a:rPr lang="en-US" sz="2800" dirty="0"/>
              <a:t> </a:t>
            </a:r>
            <a:r>
              <a:rPr lang="en-US" sz="1800" dirty="0"/>
              <a:t>(</a:t>
            </a:r>
            <a:r>
              <a:rPr lang="en-US" sz="1800" dirty="0" err="1"/>
              <a:t>Westlab</a:t>
            </a:r>
            <a:r>
              <a:rPr lang="en-US" sz="1800" dirty="0"/>
              <a:t>)- -use at 2 times prevention dose</a:t>
            </a:r>
          </a:p>
          <a:p>
            <a:pPr marL="2209800" lvl="4" indent="-381000">
              <a:lnSpc>
                <a:spcPct val="90000"/>
              </a:lnSpc>
              <a:buFontTx/>
              <a:buAutoNum type="arabicPeriod"/>
            </a:pPr>
            <a:endParaRPr lang="en-US" sz="1200" dirty="0"/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2800" dirty="0">
                <a:solidFill>
                  <a:schemeClr val="tx2"/>
                </a:solidFill>
              </a:rPr>
              <a:t>COX-2 inhibitor</a:t>
            </a:r>
            <a:r>
              <a:rPr lang="en-US" sz="2800" dirty="0"/>
              <a:t> </a:t>
            </a:r>
            <a:r>
              <a:rPr lang="en-US" sz="1800" dirty="0"/>
              <a:t>(daily- -particularly for carcinomas)</a:t>
            </a:r>
          </a:p>
          <a:p>
            <a:pPr marL="2209800" lvl="4" indent="-381000">
              <a:lnSpc>
                <a:spcPct val="90000"/>
              </a:lnSpc>
              <a:buFontTx/>
              <a:buAutoNum type="arabicPeriod"/>
            </a:pPr>
            <a:endParaRPr lang="en-US" sz="1200" dirty="0"/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2800" dirty="0">
                <a:solidFill>
                  <a:schemeClr val="tx2"/>
                </a:solidFill>
              </a:rPr>
              <a:t>Melatonin at night</a:t>
            </a:r>
            <a:r>
              <a:rPr lang="en-US" sz="2800" dirty="0"/>
              <a:t> </a:t>
            </a:r>
            <a:r>
              <a:rPr lang="en-US" sz="1800" dirty="0"/>
              <a:t>(0.1-0.2 mg/kg)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814388"/>
            <a:ext cx="7772400" cy="762000"/>
          </a:xfrm>
        </p:spPr>
        <p:txBody>
          <a:bodyPr/>
          <a:lstStyle/>
          <a:p>
            <a:r>
              <a:rPr lang="en-US"/>
              <a:t>TCVM Brain Cancer</a:t>
            </a:r>
          </a:p>
        </p:txBody>
      </p:sp>
      <p:sp>
        <p:nvSpPr>
          <p:cNvPr id="281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2286000"/>
            <a:ext cx="3848100" cy="3657600"/>
          </a:xfrm>
        </p:spPr>
        <p:txBody>
          <a:bodyPr/>
          <a:lstStyle/>
          <a:p>
            <a:r>
              <a:rPr lang="en-US" sz="2800"/>
              <a:t>Max Formula</a:t>
            </a:r>
          </a:p>
          <a:p>
            <a:pPr lvl="4"/>
            <a:endParaRPr lang="en-US" sz="1800"/>
          </a:p>
          <a:p>
            <a:r>
              <a:rPr lang="en-US" sz="2800"/>
              <a:t>Stasis in Mansion of Mind</a:t>
            </a:r>
          </a:p>
          <a:p>
            <a:pPr lvl="4"/>
            <a:endParaRPr lang="en-US" sz="1800"/>
          </a:p>
          <a:p>
            <a:r>
              <a:rPr lang="en-US" sz="2800"/>
              <a:t>Wei Qi Booster</a:t>
            </a:r>
          </a:p>
          <a:p>
            <a:pPr lvl="4"/>
            <a:endParaRPr lang="en-US" sz="1800"/>
          </a:p>
          <a:p>
            <a:r>
              <a:rPr lang="en-US" sz="2800"/>
              <a:t>Western herbs</a:t>
            </a:r>
          </a:p>
        </p:txBody>
      </p:sp>
      <p:pic>
        <p:nvPicPr>
          <p:cNvPr id="281604" name="Picture 4" descr="MCj03511000000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181600" y="2590800"/>
            <a:ext cx="3308350" cy="3352800"/>
          </a:xfrm>
        </p:spPr>
      </p:pic>
      <p:sp>
        <p:nvSpPr>
          <p:cNvPr id="281605" name="Text Box 5"/>
          <p:cNvSpPr txBox="1">
            <a:spLocks noChangeArrowheads="1"/>
          </p:cNvSpPr>
          <p:nvPr/>
        </p:nvSpPr>
        <p:spPr bwMode="auto">
          <a:xfrm>
            <a:off x="2057400" y="28194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or</a:t>
            </a:r>
          </a:p>
        </p:txBody>
      </p:sp>
      <p:sp>
        <p:nvSpPr>
          <p:cNvPr id="281606" name="Text Box 6"/>
          <p:cNvSpPr txBox="1">
            <a:spLocks noChangeArrowheads="1"/>
          </p:cNvSpPr>
          <p:nvPr/>
        </p:nvSpPr>
        <p:spPr bwMode="auto">
          <a:xfrm>
            <a:off x="2057400" y="40386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and</a:t>
            </a:r>
          </a:p>
        </p:txBody>
      </p:sp>
      <p:sp>
        <p:nvSpPr>
          <p:cNvPr id="281607" name="Text Box 7"/>
          <p:cNvSpPr txBox="1">
            <a:spLocks noChangeArrowheads="1"/>
          </p:cNvSpPr>
          <p:nvPr/>
        </p:nvSpPr>
        <p:spPr bwMode="auto">
          <a:xfrm>
            <a:off x="2057400" y="4953000"/>
            <a:ext cx="91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and</a:t>
            </a:r>
          </a:p>
        </p:txBody>
      </p:sp>
      <p:sp>
        <p:nvSpPr>
          <p:cNvPr id="281608" name="Line 8"/>
          <p:cNvSpPr>
            <a:spLocks noChangeShapeType="1"/>
          </p:cNvSpPr>
          <p:nvPr/>
        </p:nvSpPr>
        <p:spPr bwMode="auto">
          <a:xfrm flipV="1">
            <a:off x="4419600" y="3124200"/>
            <a:ext cx="29718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81609" name="Text Box 9"/>
          <p:cNvSpPr txBox="1">
            <a:spLocks noChangeArrowheads="1"/>
          </p:cNvSpPr>
          <p:nvPr/>
        </p:nvSpPr>
        <p:spPr bwMode="auto">
          <a:xfrm>
            <a:off x="5029200" y="3124200"/>
            <a:ext cx="1828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Transports to Head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1999</a:t>
            </a:r>
          </a:p>
          <a:p>
            <a:r>
              <a:rPr lang="en-US" smtClean="0"/>
              <a:t>University of Florida</a:t>
            </a: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HYDROCEPHALUS</a:t>
            </a:r>
          </a:p>
        </p:txBody>
      </p:sp>
      <p:pic>
        <p:nvPicPr>
          <p:cNvPr id="9220" name="Picture 3" descr="DV_skull_ca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676400"/>
            <a:ext cx="2922588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4" descr="Lat_skull_ca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1752600"/>
            <a:ext cx="4572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Text Box 5"/>
          <p:cNvSpPr txBox="1">
            <a:spLocks noChangeArrowheads="1"/>
          </p:cNvSpPr>
          <p:nvPr/>
        </p:nvSpPr>
        <p:spPr bwMode="auto">
          <a:xfrm>
            <a:off x="1752600" y="5867400"/>
            <a:ext cx="7715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DV</a:t>
            </a:r>
          </a:p>
        </p:txBody>
      </p:sp>
      <p:sp>
        <p:nvSpPr>
          <p:cNvPr id="9223" name="Text Box 6"/>
          <p:cNvSpPr txBox="1">
            <a:spLocks noChangeArrowheads="1"/>
          </p:cNvSpPr>
          <p:nvPr/>
        </p:nvSpPr>
        <p:spPr bwMode="auto">
          <a:xfrm>
            <a:off x="6019800" y="5867400"/>
            <a:ext cx="10207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LAT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1999</a:t>
            </a:r>
          </a:p>
          <a:p>
            <a:r>
              <a:rPr lang="en-US" smtClean="0"/>
              <a:t>University of Florida</a:t>
            </a: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HYDROCEPHALUS</a:t>
            </a:r>
          </a:p>
        </p:txBody>
      </p:sp>
      <p:pic>
        <p:nvPicPr>
          <p:cNvPr id="10244" name="Picture 3" descr="hydro_T2_H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524000"/>
            <a:ext cx="38735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4" descr="hydro_T1_co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1524000"/>
            <a:ext cx="3581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Text Box 5"/>
          <p:cNvSpPr txBox="1">
            <a:spLocks noChangeArrowheads="1"/>
          </p:cNvSpPr>
          <p:nvPr/>
        </p:nvSpPr>
        <p:spPr bwMode="auto">
          <a:xfrm>
            <a:off x="990600" y="6096000"/>
            <a:ext cx="25765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T2-horizontal</a:t>
            </a:r>
          </a:p>
        </p:txBody>
      </p:sp>
      <p:sp>
        <p:nvSpPr>
          <p:cNvPr id="10247" name="Text Box 6"/>
          <p:cNvSpPr txBox="1">
            <a:spLocks noChangeArrowheads="1"/>
          </p:cNvSpPr>
          <p:nvPr/>
        </p:nvSpPr>
        <p:spPr bwMode="auto">
          <a:xfrm>
            <a:off x="5791200" y="6096000"/>
            <a:ext cx="21034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T1-coronal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1999</a:t>
            </a:r>
          </a:p>
          <a:p>
            <a:r>
              <a:rPr lang="en-US" smtClean="0"/>
              <a:t>University of Florida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HYDROCEPHALUS</a:t>
            </a:r>
          </a:p>
        </p:txBody>
      </p:sp>
      <p:pic>
        <p:nvPicPr>
          <p:cNvPr id="11268" name="Picture 3" descr="hydro_T1_sag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362200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4" descr="hydro_T1_sag_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2362200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Text Box 5"/>
          <p:cNvSpPr txBox="1">
            <a:spLocks noChangeArrowheads="1"/>
          </p:cNvSpPr>
          <p:nvPr/>
        </p:nvSpPr>
        <p:spPr bwMode="auto">
          <a:xfrm>
            <a:off x="685800" y="5410200"/>
            <a:ext cx="35575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T1-sagittal (lateral)</a:t>
            </a:r>
          </a:p>
        </p:txBody>
      </p:sp>
      <p:sp>
        <p:nvSpPr>
          <p:cNvPr id="11271" name="Text Box 6"/>
          <p:cNvSpPr txBox="1">
            <a:spLocks noChangeArrowheads="1"/>
          </p:cNvSpPr>
          <p:nvPr/>
        </p:nvSpPr>
        <p:spPr bwMode="auto">
          <a:xfrm>
            <a:off x="4876800" y="5410200"/>
            <a:ext cx="37369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T1-sagittal (midline)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1999</a:t>
            </a:r>
          </a:p>
          <a:p>
            <a:r>
              <a:rPr lang="en-US" smtClean="0"/>
              <a:t>University of Florida</a:t>
            </a: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HYDROCEPHALUS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981200"/>
            <a:ext cx="4724400" cy="4114800"/>
          </a:xfrm>
        </p:spPr>
        <p:txBody>
          <a:bodyPr/>
          <a:lstStyle/>
          <a:p>
            <a:r>
              <a:rPr lang="en-US" sz="2800" dirty="0" smtClean="0"/>
              <a:t>Medical Management</a:t>
            </a:r>
          </a:p>
          <a:p>
            <a:pPr lvl="1"/>
            <a:r>
              <a:rPr lang="en-US" sz="2400" dirty="0" smtClean="0"/>
              <a:t>Antioxidants and Steroids</a:t>
            </a:r>
          </a:p>
          <a:p>
            <a:r>
              <a:rPr lang="en-US" sz="2800" dirty="0" err="1" smtClean="0"/>
              <a:t>VentriculoPerotoneal</a:t>
            </a:r>
            <a:r>
              <a:rPr lang="en-US" sz="2800" dirty="0" smtClean="0"/>
              <a:t> Shunt</a:t>
            </a:r>
          </a:p>
          <a:p>
            <a:pPr lvl="1"/>
            <a:r>
              <a:rPr lang="en-US" sz="2400" dirty="0" smtClean="0"/>
              <a:t>Helpful when progressive changes in neurologic status</a:t>
            </a:r>
          </a:p>
          <a:p>
            <a:r>
              <a:rPr lang="en-US" sz="2800" dirty="0" smtClean="0"/>
              <a:t>TCVM treatment</a:t>
            </a:r>
          </a:p>
        </p:txBody>
      </p:sp>
      <p:pic>
        <p:nvPicPr>
          <p:cNvPr id="12293" name="Picture 6" descr="shunt_ca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1676400"/>
            <a:ext cx="269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1999</a:t>
            </a:r>
          </a:p>
          <a:p>
            <a:r>
              <a:rPr lang="en-US" smtClean="0"/>
              <a:t>University of Florida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44588"/>
            <a:ext cx="7772400" cy="608012"/>
          </a:xfrm>
        </p:spPr>
        <p:txBody>
          <a:bodyPr>
            <a:normAutofit fontScale="90000"/>
          </a:bodyPr>
          <a:lstStyle/>
          <a:p>
            <a:r>
              <a:rPr lang="en-US" smtClean="0"/>
              <a:t>Ventriculoperitoneal Shunt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0000" cy="1524000"/>
          </a:xfrm>
        </p:spPr>
        <p:txBody>
          <a:bodyPr/>
          <a:lstStyle/>
          <a:p>
            <a:r>
              <a:rPr lang="en-US" sz="2800" smtClean="0"/>
              <a:t>Cranial end of shunt is placed through bur hole</a:t>
            </a:r>
          </a:p>
        </p:txBody>
      </p:sp>
      <p:pic>
        <p:nvPicPr>
          <p:cNvPr id="21508" name="cranial-shunt.avi">
            <a:hlinkClick r:id="" action="ppaction://media"/>
          </p:cNvPr>
          <p:cNvPicPr>
            <a:picLocks noGrp="1" noRot="1" noChangeAspect="1" noChangeArrowheads="1"/>
          </p:cNvPicPr>
          <p:nvPr>
            <p:ph sz="half" idx="2"/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043488" y="2743200"/>
            <a:ext cx="3219026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318" name="Picture 5" descr="100-0015_IM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1219200" y="3810000"/>
            <a:ext cx="3352800" cy="2514600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334" fill="hold"/>
                                        <p:tgtEl>
                                          <p:spTgt spid="215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150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5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15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08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375</TotalTime>
  <Words>919</Words>
  <Application>Microsoft Office PowerPoint</Application>
  <PresentationFormat>On-screen Show (4:3)</PresentationFormat>
  <Paragraphs>402</Paragraphs>
  <Slides>47</Slides>
  <Notes>42</Notes>
  <HiddenSlides>0</HiddenSlides>
  <MMClips>8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Apex</vt:lpstr>
      <vt:lpstr>Integrative Treatment of hydrocephalus</vt:lpstr>
      <vt:lpstr>Hydrocephalus</vt:lpstr>
      <vt:lpstr>Disorders Affecting Brain</vt:lpstr>
      <vt:lpstr>HYDROCEPHALUS</vt:lpstr>
      <vt:lpstr>HYDROCEPHALUS</vt:lpstr>
      <vt:lpstr>HYDROCEPHALUS</vt:lpstr>
      <vt:lpstr>HYDROCEPHALUS</vt:lpstr>
      <vt:lpstr>HYDROCEPHALUS</vt:lpstr>
      <vt:lpstr>Ventriculoperitoneal Shunt</vt:lpstr>
      <vt:lpstr>Ventriculoperitoneal Shunt</vt:lpstr>
      <vt:lpstr>Ventriculoperitoneal Shunt</vt:lpstr>
      <vt:lpstr>TCVM Hydrocephalus</vt:lpstr>
      <vt:lpstr>Hydrocephalus Patterns</vt:lpstr>
      <vt:lpstr>Jocko</vt:lpstr>
      <vt:lpstr>Jocko</vt:lpstr>
      <vt:lpstr>Peanut’s Hydrocephalus Formula</vt:lpstr>
      <vt:lpstr>Epimedium Powder </vt:lpstr>
      <vt:lpstr>5 year old Siberian Husky</vt:lpstr>
      <vt:lpstr>De Novo Hydrocephalus</vt:lpstr>
      <vt:lpstr>Pierre</vt:lpstr>
      <vt:lpstr>Pierre</vt:lpstr>
      <vt:lpstr>Husky &amp; Pierre</vt:lpstr>
      <vt:lpstr>CNS Neoplasia</vt:lpstr>
      <vt:lpstr>CNS Neoplasia- -Dogs</vt:lpstr>
      <vt:lpstr>CNS Neoplasia- -Dogs</vt:lpstr>
      <vt:lpstr>CNS Neoplasia- -Cats</vt:lpstr>
      <vt:lpstr>Elvis</vt:lpstr>
      <vt:lpstr>Elvis</vt:lpstr>
      <vt:lpstr>Elvis</vt:lpstr>
      <vt:lpstr>Treatment</vt:lpstr>
      <vt:lpstr>Chemotherapy</vt:lpstr>
      <vt:lpstr>Chemotherapy</vt:lpstr>
      <vt:lpstr>Treatment</vt:lpstr>
      <vt:lpstr>Blood Stagnation</vt:lpstr>
      <vt:lpstr>Stasis in Mansion of Mind </vt:lpstr>
      <vt:lpstr>Max’s Formula</vt:lpstr>
      <vt:lpstr>Wie Qi Booster</vt:lpstr>
      <vt:lpstr>Stasis Breaker</vt:lpstr>
      <vt:lpstr>Jerry</vt:lpstr>
      <vt:lpstr>Jerry</vt:lpstr>
      <vt:lpstr>Jerry</vt:lpstr>
      <vt:lpstr>Jerry- -MRI scan</vt:lpstr>
      <vt:lpstr>Radiosurgery (3D radiation therapy)</vt:lpstr>
      <vt:lpstr>Radiosurgery- -Treatment</vt:lpstr>
      <vt:lpstr>Radiosurgery Success</vt:lpstr>
      <vt:lpstr>Cancer Recommendations</vt:lpstr>
      <vt:lpstr>TCVM Brain Cancer</vt:lpstr>
    </vt:vector>
  </TitlesOfParts>
  <Company>DHC Veterinary Services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I TREAT SELECTIVE NEUROLOGIC DISEASE: HYRODCEPHALUS, CNS NEOPLASIA &amp; DEGENERATIVE MYELOPATHY</dc:title>
  <dc:creator>R.M. Clemmons, DVM, PhD</dc:creator>
  <cp:lastModifiedBy>R.M. Clemmons, DVM, PhD</cp:lastModifiedBy>
  <cp:revision>31</cp:revision>
  <dcterms:created xsi:type="dcterms:W3CDTF">2011-10-20T18:22:44Z</dcterms:created>
  <dcterms:modified xsi:type="dcterms:W3CDTF">2014-07-17T01:51:37Z</dcterms:modified>
</cp:coreProperties>
</file>